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3"/>
  </p:sldMasterIdLst>
  <p:sldIdLst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23ABD"/>
    <a:srgbClr val="219797"/>
    <a:srgbClr val="E3CD74"/>
    <a:srgbClr val="EEB42D"/>
    <a:srgbClr val="EED4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00" autoAdjust="0"/>
    <p:restoredTop sz="94600" autoAdjust="0"/>
  </p:normalViewPr>
  <p:slideViewPr>
    <p:cSldViewPr>
      <p:cViewPr varScale="1">
        <p:scale>
          <a:sx n="75" d="100"/>
          <a:sy n="75" d="100"/>
        </p:scale>
        <p:origin x="-154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presProps" Target="presProp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66800" y="1905000"/>
            <a:ext cx="6248400" cy="2438400"/>
          </a:xfrm>
        </p:spPr>
        <p:txBody>
          <a:bodyPr/>
          <a:lstStyle>
            <a:lvl1pPr>
              <a:defRPr sz="5400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66800" y="4419600"/>
            <a:ext cx="6140450" cy="609600"/>
          </a:xfrm>
        </p:spPr>
        <p:txBody>
          <a:bodyPr/>
          <a:lstStyle>
            <a:lvl1pPr marL="0" indent="0">
              <a:buFontTx/>
              <a:buNone/>
              <a:defRPr sz="3200"/>
            </a:lvl1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172200" y="6248400"/>
            <a:ext cx="1752600" cy="457200"/>
          </a:xfrm>
        </p:spPr>
        <p:txBody>
          <a:bodyPr/>
          <a:lstStyle>
            <a:lvl1pPr>
              <a:defRPr sz="1000"/>
            </a:lvl1pPr>
          </a:lstStyle>
          <a:p>
            <a:fld id="{5B29C648-0F09-4F68-AF7A-BE479D414DF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8D2143-304E-483E-BD6D-4972C0BE7B3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09117F-886C-4A8D-B9F1-85680F25A22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2209800"/>
            <a:ext cx="3429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95800" y="2209800"/>
            <a:ext cx="3429000" cy="3962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104C3D-3017-4E55-88B4-3EC8E6C031C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FE4FF4-FC58-4A1B-A557-C069A98B91B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A1511-2E27-45A9-BFA8-DBCF8B017E1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1F350C-B421-4972-917F-F08F7876808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919B07-0595-40A9-AF5E-1C539B3474E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CF9EEF-3BD9-403D-AEF3-8A5D46396AB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665DE2-3055-4AEE-88F7-C82D60FE964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172200" y="838200"/>
            <a:ext cx="1752600" cy="5334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838200"/>
            <a:ext cx="5105400" cy="5334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2A3D3E-35B0-49CB-9CCB-3E08F4628D0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838200"/>
            <a:ext cx="7010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209800"/>
            <a:ext cx="7010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24000" y="6324600"/>
            <a:ext cx="1295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71800" y="6324600"/>
            <a:ext cx="2895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19800" y="6324600"/>
            <a:ext cx="12954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DB96D2C5-236C-4E6C-98DC-54A28AE2C995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png"/><Relationship Id="rId9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Počítačová grafika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Mgr. Petra Toboříková</a:t>
            </a:r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Počítačová grafika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obor informatiky, který používá počítače</a:t>
            </a:r>
          </a:p>
          <a:p>
            <a:pPr lvl="1"/>
            <a:r>
              <a:rPr lang="cs-CZ" smtClean="0"/>
              <a:t>k tvorbě umělých grafických objektů</a:t>
            </a:r>
          </a:p>
          <a:p>
            <a:pPr lvl="1"/>
            <a:r>
              <a:rPr lang="cs-CZ" smtClean="0"/>
              <a:t>na úpravu objektů nasnímaných z reálného světa (např. digitální fotografie a jejich úprava, filmové triky)</a:t>
            </a:r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406" y="-239729"/>
            <a:ext cx="7010400" cy="1311275"/>
          </a:xfrm>
        </p:spPr>
        <p:txBody>
          <a:bodyPr/>
          <a:lstStyle/>
          <a:p>
            <a:r>
              <a:rPr lang="cs-CZ" smtClean="0"/>
              <a:t>Oblast použití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57210" y="1066792"/>
            <a:ext cx="2157402" cy="647696"/>
          </a:xfrm>
        </p:spPr>
        <p:txBody>
          <a:bodyPr/>
          <a:lstStyle/>
          <a:p>
            <a:r>
              <a:rPr lang="cs-CZ" sz="2400" smtClean="0"/>
              <a:t>tiskoviny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548407">
            <a:off x="2233671" y="739280"/>
            <a:ext cx="1722486" cy="866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571472" y="2131243"/>
            <a:ext cx="2371716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reklama</a:t>
            </a: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 cstate="print"/>
          <a:srcRect l="9756" t="10385" b="27306"/>
          <a:stretch>
            <a:fillRect/>
          </a:stretch>
        </p:blipFill>
        <p:spPr bwMode="auto">
          <a:xfrm rot="684810">
            <a:off x="2646780" y="1901949"/>
            <a:ext cx="1382207" cy="896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ástupný symbol pro obsah 2"/>
          <p:cNvSpPr txBox="1">
            <a:spLocks/>
          </p:cNvSpPr>
          <p:nvPr/>
        </p:nvSpPr>
        <p:spPr bwMode="auto">
          <a:xfrm>
            <a:off x="628648" y="3281370"/>
            <a:ext cx="5229236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média, televize, film</a:t>
            </a:r>
          </a:p>
          <a:p>
            <a:pPr marL="800100" lvl="1" indent="-342900" eaLnBrk="1" hangingPunct="1">
              <a:spcBef>
                <a:spcPct val="20000"/>
              </a:spcBef>
              <a:buFontTx/>
              <a:buChar char="•"/>
            </a:pPr>
            <a:r>
              <a:rPr lang="cs-CZ" sz="2000" kern="0" smtClean="0">
                <a:latin typeface="+mn-lt"/>
              </a:rPr>
              <a:t>film. efekty, titulky</a:t>
            </a:r>
            <a:endParaRPr kumimoji="0" lang="cs-CZ" sz="2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417403">
            <a:off x="3569379" y="3408733"/>
            <a:ext cx="1538849" cy="1022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628648" y="4500571"/>
            <a:ext cx="2657468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multimédia</a:t>
            </a:r>
          </a:p>
        </p:txBody>
      </p:sp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662309">
            <a:off x="2537463" y="4424370"/>
            <a:ext cx="1143008" cy="857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Zástupný symbol pro obsah 2"/>
          <p:cNvSpPr txBox="1">
            <a:spLocks/>
          </p:cNvSpPr>
          <p:nvPr/>
        </p:nvSpPr>
        <p:spPr bwMode="auto">
          <a:xfrm>
            <a:off x="642910" y="5567386"/>
            <a:ext cx="3857652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internetové stránky</a:t>
            </a:r>
          </a:p>
        </p:txBody>
      </p:sp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2282">
            <a:off x="3539494" y="5350613"/>
            <a:ext cx="1459139" cy="11673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Zástupný symbol pro obsah 2"/>
          <p:cNvSpPr txBox="1">
            <a:spLocks/>
          </p:cNvSpPr>
          <p:nvPr/>
        </p:nvSpPr>
        <p:spPr bwMode="auto">
          <a:xfrm>
            <a:off x="4643438" y="1071546"/>
            <a:ext cx="3857652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3D modeling</a:t>
            </a:r>
          </a:p>
        </p:txBody>
      </p:sp>
      <p:pic>
        <p:nvPicPr>
          <p:cNvPr id="43017" name="Picture 9"/>
          <p:cNvPicPr>
            <a:picLocks noChangeAspect="1" noChangeArrowheads="1"/>
          </p:cNvPicPr>
          <p:nvPr/>
        </p:nvPicPr>
        <p:blipFill>
          <a:blip r:embed="rId7" cstate="print"/>
          <a:srcRect l="38267"/>
          <a:stretch>
            <a:fillRect/>
          </a:stretch>
        </p:blipFill>
        <p:spPr bwMode="auto">
          <a:xfrm>
            <a:off x="6858016" y="714356"/>
            <a:ext cx="1058428" cy="1285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Zástupný symbol pro obsah 2"/>
          <p:cNvSpPr txBox="1">
            <a:spLocks/>
          </p:cNvSpPr>
          <p:nvPr/>
        </p:nvSpPr>
        <p:spPr bwMode="auto">
          <a:xfrm>
            <a:off x="4643438" y="2209800"/>
            <a:ext cx="3857652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virtuální realita</a:t>
            </a:r>
          </a:p>
        </p:txBody>
      </p:sp>
      <p:pic>
        <p:nvPicPr>
          <p:cNvPr id="43018" name="Picture 10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43768" y="2000240"/>
            <a:ext cx="1118704" cy="10001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Zástupný symbol pro obsah 2"/>
          <p:cNvSpPr txBox="1">
            <a:spLocks/>
          </p:cNvSpPr>
          <p:nvPr/>
        </p:nvSpPr>
        <p:spPr bwMode="auto">
          <a:xfrm>
            <a:off x="4643438" y="3214686"/>
            <a:ext cx="3857652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CAD/CAM projektování</a:t>
            </a:r>
          </a:p>
        </p:txBody>
      </p:sp>
      <p:pic>
        <p:nvPicPr>
          <p:cNvPr id="43019" name="Picture 11"/>
          <p:cNvPicPr>
            <a:picLocks noChangeAspect="1" noChangeArrowheads="1"/>
          </p:cNvPicPr>
          <p:nvPr/>
        </p:nvPicPr>
        <p:blipFill>
          <a:blip r:embed="rId9" cstate="print"/>
          <a:srcRect b="48910"/>
          <a:stretch>
            <a:fillRect/>
          </a:stretch>
        </p:blipFill>
        <p:spPr bwMode="auto">
          <a:xfrm rot="20889842">
            <a:off x="6596467" y="3624281"/>
            <a:ext cx="2471733" cy="995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Zástupný symbol pro obsah 2"/>
          <p:cNvSpPr txBox="1">
            <a:spLocks/>
          </p:cNvSpPr>
          <p:nvPr/>
        </p:nvSpPr>
        <p:spPr bwMode="auto">
          <a:xfrm>
            <a:off x="4643438" y="4710130"/>
            <a:ext cx="3857652" cy="647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24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hry</a:t>
            </a:r>
          </a:p>
        </p:txBody>
      </p:sp>
      <p:pic>
        <p:nvPicPr>
          <p:cNvPr id="43020" name="Picture 1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643570" y="4714884"/>
            <a:ext cx="1128707" cy="14038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1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0" dur="1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5" grpId="0" build="p" bldLvl="3"/>
      <p:bldP spid="8" grpId="0" build="p" bldLvl="3"/>
      <p:bldP spid="10" grpId="0" build="p" bldLvl="3"/>
      <p:bldP spid="12" grpId="0" build="p" bldLvl="3"/>
      <p:bldP spid="15" grpId="0" build="p" bldLvl="3"/>
      <p:bldP spid="17" grpId="0" build="p" bldLvl="3"/>
      <p:bldP spid="19" grpId="0" build="p" bldLvl="3"/>
      <p:bldP spid="21" grpId="0" build="p" bldLvl="3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14488"/>
            <a:ext cx="7586690" cy="2214578"/>
          </a:xfrm>
        </p:spPr>
        <p:txBody>
          <a:bodyPr/>
          <a:lstStyle/>
          <a:p>
            <a:r>
              <a:rPr lang="cs-CZ" smtClean="0"/>
              <a:t>obrázek je složek z mnoha bodů - pixelů</a:t>
            </a:r>
          </a:p>
          <a:p>
            <a:r>
              <a:rPr lang="cs-CZ" smtClean="0"/>
              <a:t>každý bod má svou pozici a barvu</a:t>
            </a:r>
          </a:p>
          <a:p>
            <a:r>
              <a:rPr lang="cs-CZ" smtClean="0"/>
              <a:t>čím více bodů - tím kvalitnější obrázek (více detailů)</a:t>
            </a:r>
          </a:p>
          <a:p>
            <a:endParaRPr lang="cs-CZ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3619521"/>
            <a:ext cx="6324600" cy="2809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Zástupný symbol pro obsah 2"/>
          <p:cNvSpPr txBox="1">
            <a:spLocks/>
          </p:cNvSpPr>
          <p:nvPr/>
        </p:nvSpPr>
        <p:spPr bwMode="auto">
          <a:xfrm>
            <a:off x="928662" y="3786190"/>
            <a:ext cx="3500462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Výhody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věrné zachování původní scény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cs-CZ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 bwMode="auto">
          <a:xfrm>
            <a:off x="4500562" y="3786190"/>
            <a:ext cx="442915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cs-CZ" sz="3000" kern="0" smtClean="0">
                <a:solidFill>
                  <a:srgbClr val="7030A0"/>
                </a:solidFill>
                <a:latin typeface="+mn-lt"/>
              </a:rPr>
              <a:t>Nev</a:t>
            </a: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ýhody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velká velikost (uložení)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snížení kvality při zvětšování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cs-CZ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Nadpis 1"/>
          <p:cNvSpPr txBox="1">
            <a:spLocks/>
          </p:cNvSpPr>
          <p:nvPr/>
        </p:nvSpPr>
        <p:spPr bwMode="auto">
          <a:xfrm>
            <a:off x="500034" y="357166"/>
            <a:ext cx="850109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Rastrová grafika (bitmapová)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5" grpId="0" build="p" bldLvl="3"/>
      <p:bldP spid="6" grpId="0" build="p" bldLvl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501090" cy="1311275"/>
          </a:xfrm>
        </p:spPr>
        <p:txBody>
          <a:bodyPr/>
          <a:lstStyle/>
          <a:p>
            <a:r>
              <a:rPr lang="cs-CZ" smtClean="0"/>
              <a:t>Vektorová grafika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714488"/>
            <a:ext cx="8358246" cy="2214578"/>
          </a:xfrm>
        </p:spPr>
        <p:txBody>
          <a:bodyPr/>
          <a:lstStyle/>
          <a:p>
            <a:r>
              <a:rPr lang="cs-CZ" smtClean="0"/>
              <a:t>obrázek je složek z křivek (mat. zápis - vektor)</a:t>
            </a:r>
          </a:p>
          <a:p>
            <a:r>
              <a:rPr lang="cs-CZ" smtClean="0"/>
              <a:t>definován tvar, barva, tloušťka, výplň apod.</a:t>
            </a:r>
          </a:p>
          <a:p>
            <a:r>
              <a:rPr lang="cs-CZ" smtClean="0"/>
              <a:t>vektorové objekty - několikv jednom obrázku</a:t>
            </a:r>
          </a:p>
          <a:p>
            <a:endParaRPr lang="cs-CZ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4000504"/>
            <a:ext cx="1718559" cy="18526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rcRect l="44030" t="5538" r="35074" b="55002"/>
          <a:stretch>
            <a:fillRect/>
          </a:stretch>
        </p:blipFill>
        <p:spPr bwMode="auto">
          <a:xfrm>
            <a:off x="4929190" y="3500438"/>
            <a:ext cx="1438786" cy="29289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ástupný symbol pro obsah 2"/>
          <p:cNvSpPr txBox="1">
            <a:spLocks/>
          </p:cNvSpPr>
          <p:nvPr/>
        </p:nvSpPr>
        <p:spPr bwMode="auto">
          <a:xfrm>
            <a:off x="928662" y="3500438"/>
            <a:ext cx="4071966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Výhody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neomezené zvětšení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úprava křivek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práce s objekty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malá velikost</a:t>
            </a:r>
            <a:endParaRPr kumimoji="0" lang="cs-CZ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cs-CZ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 bwMode="auto">
          <a:xfrm>
            <a:off x="5000628" y="3500438"/>
            <a:ext cx="3786214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cs-CZ" sz="3000" kern="0" smtClean="0">
                <a:solidFill>
                  <a:srgbClr val="7030A0"/>
                </a:solidFill>
                <a:latin typeface="+mn-lt"/>
              </a:rPr>
              <a:t>Nev</a:t>
            </a: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ýhody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nelze uložit fotorealistické scény</a:t>
            </a:r>
            <a:endParaRPr kumimoji="0" lang="cs-CZ" sz="30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2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10" grpId="0" build="p" bldLvl="3"/>
      <p:bldP spid="11" grpId="0" build="p" bldLvl="3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643966" cy="1311275"/>
          </a:xfrm>
        </p:spPr>
        <p:txBody>
          <a:bodyPr/>
          <a:lstStyle/>
          <a:p>
            <a:r>
              <a:rPr lang="cs-CZ" smtClean="0"/>
              <a:t>Vektorová vs. rastrová grafika</a:t>
            </a:r>
            <a:endParaRPr lang="cs-CZ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05125" y="1643080"/>
            <a:ext cx="3333750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85786" y="571480"/>
            <a:ext cx="8229600" cy="1143000"/>
          </a:xfrm>
        </p:spPr>
        <p:txBody>
          <a:bodyPr/>
          <a:lstStyle/>
          <a:p>
            <a:r>
              <a:rPr lang="cs-CZ" smtClean="0"/>
              <a:t>Grafické programy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842994" y="1535113"/>
            <a:ext cx="4040188" cy="639762"/>
          </a:xfrm>
        </p:spPr>
        <p:txBody>
          <a:bodyPr/>
          <a:lstStyle/>
          <a:p>
            <a:r>
              <a:rPr lang="cs-CZ" smtClean="0"/>
              <a:t>Rastrová grafika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771527" y="2478108"/>
            <a:ext cx="4040188" cy="3951288"/>
          </a:xfrm>
        </p:spPr>
        <p:txBody>
          <a:bodyPr/>
          <a:lstStyle/>
          <a:p>
            <a:pPr>
              <a:spcBef>
                <a:spcPts val="4200"/>
              </a:spcBef>
            </a:pPr>
            <a:r>
              <a:rPr lang="cs-CZ" smtClean="0"/>
              <a:t>Adobe Photoshop</a:t>
            </a:r>
          </a:p>
          <a:p>
            <a:pPr>
              <a:spcBef>
                <a:spcPts val="4200"/>
              </a:spcBef>
            </a:pPr>
            <a:r>
              <a:rPr lang="cs-CZ" smtClean="0"/>
              <a:t>Zoner Photo Studio</a:t>
            </a:r>
          </a:p>
          <a:p>
            <a:pPr>
              <a:spcBef>
                <a:spcPts val="4200"/>
              </a:spcBef>
            </a:pPr>
            <a:r>
              <a:rPr lang="cs-CZ" smtClean="0"/>
              <a:t>GIMP</a:t>
            </a:r>
          </a:p>
          <a:p>
            <a:pPr>
              <a:spcBef>
                <a:spcPts val="4200"/>
              </a:spcBef>
            </a:pPr>
            <a:r>
              <a:rPr lang="cs-CZ" smtClean="0"/>
              <a:t>Irfanview</a:t>
            </a:r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xfrm>
            <a:off x="5030819" y="1535113"/>
            <a:ext cx="4041775" cy="639762"/>
          </a:xfrm>
        </p:spPr>
        <p:txBody>
          <a:bodyPr/>
          <a:lstStyle/>
          <a:p>
            <a:r>
              <a:rPr lang="cs-CZ" smtClean="0"/>
              <a:t>Vektorová grafika</a:t>
            </a:r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887943" y="2478108"/>
            <a:ext cx="4041775" cy="3951288"/>
          </a:xfrm>
        </p:spPr>
        <p:txBody>
          <a:bodyPr/>
          <a:lstStyle/>
          <a:p>
            <a:pPr>
              <a:spcBef>
                <a:spcPts val="4200"/>
              </a:spcBef>
            </a:pPr>
            <a:r>
              <a:rPr lang="cs-CZ" smtClean="0"/>
              <a:t>Zoner Callisto</a:t>
            </a:r>
          </a:p>
          <a:p>
            <a:pPr>
              <a:spcBef>
                <a:spcPts val="4200"/>
              </a:spcBef>
            </a:pPr>
            <a:r>
              <a:rPr lang="cs-CZ" smtClean="0"/>
              <a:t>Inkscape</a:t>
            </a:r>
          </a:p>
          <a:p>
            <a:pPr>
              <a:spcBef>
                <a:spcPts val="4200"/>
              </a:spcBef>
            </a:pPr>
            <a:r>
              <a:rPr lang="cs-CZ" smtClean="0"/>
              <a:t>Corel DRAW</a:t>
            </a:r>
            <a:endParaRPr lang="cs-CZ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2428868"/>
            <a:ext cx="990600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500438"/>
            <a:ext cx="101917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2627" y="4071942"/>
            <a:ext cx="928694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2693" y="5214950"/>
            <a:ext cx="668061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43810" y="2143116"/>
            <a:ext cx="9048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7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00868" y="3214686"/>
            <a:ext cx="718543" cy="67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6088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72372" y="4143380"/>
            <a:ext cx="766764" cy="76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14488"/>
            <a:ext cx="7586690" cy="4429156"/>
          </a:xfrm>
        </p:spPr>
        <p:txBody>
          <a:bodyPr/>
          <a:lstStyle/>
          <a:p>
            <a:r>
              <a:rPr lang="cs-CZ" smtClean="0"/>
              <a:t>definuje základní barvy</a:t>
            </a:r>
          </a:p>
          <a:p>
            <a:r>
              <a:rPr lang="cs-CZ" smtClean="0"/>
              <a:t>popisuje způsob míchání</a:t>
            </a:r>
          </a:p>
          <a:p>
            <a:r>
              <a:rPr lang="cs-CZ" smtClean="0"/>
              <a:t>druhy</a:t>
            </a:r>
          </a:p>
          <a:p>
            <a:pPr lvl="1"/>
            <a:r>
              <a:rPr lang="cs-CZ" smtClean="0"/>
              <a:t>RGB</a:t>
            </a:r>
          </a:p>
          <a:p>
            <a:pPr lvl="1"/>
            <a:r>
              <a:rPr lang="cs-CZ" smtClean="0"/>
              <a:t>CMYK</a:t>
            </a:r>
          </a:p>
          <a:p>
            <a:pPr lvl="1"/>
            <a:r>
              <a:rPr lang="cs-CZ" smtClean="0"/>
              <a:t>HSV</a:t>
            </a:r>
          </a:p>
          <a:p>
            <a:pPr lvl="1"/>
            <a:r>
              <a:rPr lang="cs-CZ" smtClean="0"/>
              <a:t>HLS</a:t>
            </a:r>
          </a:p>
          <a:p>
            <a:pPr lvl="1"/>
            <a:r>
              <a:rPr lang="cs-CZ" smtClean="0"/>
              <a:t>YUV</a:t>
            </a:r>
          </a:p>
        </p:txBody>
      </p:sp>
      <p:sp>
        <p:nvSpPr>
          <p:cNvPr id="7" name="Nadpis 1"/>
          <p:cNvSpPr txBox="1">
            <a:spLocks/>
          </p:cNvSpPr>
          <p:nvPr/>
        </p:nvSpPr>
        <p:spPr bwMode="auto">
          <a:xfrm>
            <a:off x="714380" y="546089"/>
            <a:ext cx="850109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Barevný model</a:t>
            </a: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143248"/>
            <a:ext cx="258654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14488"/>
            <a:ext cx="2514592" cy="1714512"/>
          </a:xfrm>
        </p:spPr>
        <p:txBody>
          <a:bodyPr/>
          <a:lstStyle/>
          <a:p>
            <a:r>
              <a:rPr lang="cs-CZ" smtClean="0"/>
              <a:t>R = </a:t>
            </a:r>
            <a:r>
              <a:rPr lang="cs-CZ" smtClean="0">
                <a:solidFill>
                  <a:srgbClr val="FF0000"/>
                </a:solidFill>
              </a:rPr>
              <a:t>red</a:t>
            </a:r>
          </a:p>
          <a:p>
            <a:r>
              <a:rPr lang="cs-CZ" smtClean="0"/>
              <a:t>G = </a:t>
            </a:r>
            <a:r>
              <a:rPr lang="cs-CZ" smtClean="0">
                <a:solidFill>
                  <a:srgbClr val="00B050"/>
                </a:solidFill>
              </a:rPr>
              <a:t>green</a:t>
            </a:r>
          </a:p>
          <a:p>
            <a:r>
              <a:rPr lang="cs-CZ" smtClean="0"/>
              <a:t>B = </a:t>
            </a:r>
            <a:r>
              <a:rPr lang="cs-CZ" smtClean="0">
                <a:solidFill>
                  <a:srgbClr val="0070C0"/>
                </a:solidFill>
              </a:rPr>
              <a:t>blue</a:t>
            </a:r>
          </a:p>
        </p:txBody>
      </p:sp>
      <p:sp>
        <p:nvSpPr>
          <p:cNvPr id="7" name="Nadpis 1"/>
          <p:cNvSpPr txBox="1">
            <a:spLocks/>
          </p:cNvSpPr>
          <p:nvPr/>
        </p:nvSpPr>
        <p:spPr bwMode="auto">
          <a:xfrm>
            <a:off x="714380" y="546089"/>
            <a:ext cx="850109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Barevný model</a:t>
            </a:r>
            <a:r>
              <a:rPr kumimoji="0" lang="cs-CZ" sz="4000" b="1" i="0" u="none" strike="noStrike" kern="0" cap="none" spc="0" normalizeH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- RGB</a:t>
            </a:r>
            <a:endParaRPr kumimoji="0" lang="cs-CZ" sz="40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3772616"/>
            <a:ext cx="2643206" cy="22995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13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1571612"/>
            <a:ext cx="3429024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ástupný symbol pro obsah 2"/>
          <p:cNvSpPr txBox="1">
            <a:spLocks/>
          </p:cNvSpPr>
          <p:nvPr/>
        </p:nvSpPr>
        <p:spPr bwMode="auto">
          <a:xfrm>
            <a:off x="928662" y="4000504"/>
            <a:ext cx="407196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Použití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poč. monitory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dataprojektory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5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8" grpId="0" uiExpand="1" build="p" bldLvl="3"/>
      <p:bldP spid="8" grpId="1" uiExpand="1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1857364"/>
            <a:ext cx="2752429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4400" y="1714488"/>
            <a:ext cx="5157798" cy="2500330"/>
          </a:xfrm>
        </p:spPr>
        <p:txBody>
          <a:bodyPr/>
          <a:lstStyle/>
          <a:p>
            <a:r>
              <a:rPr lang="cs-CZ" smtClean="0"/>
              <a:t>C = </a:t>
            </a:r>
            <a:r>
              <a:rPr lang="cs-CZ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cyan (azurová)</a:t>
            </a:r>
          </a:p>
          <a:p>
            <a:r>
              <a:rPr lang="cs-CZ" smtClean="0"/>
              <a:t>M = </a:t>
            </a:r>
            <a:r>
              <a:rPr lang="cs-CZ" smtClean="0">
                <a:solidFill>
                  <a:srgbClr val="F23ABD"/>
                </a:solidFill>
              </a:rPr>
              <a:t>magenta (purpurová)</a:t>
            </a:r>
          </a:p>
          <a:p>
            <a:r>
              <a:rPr lang="cs-CZ" smtClean="0"/>
              <a:t>Y = </a:t>
            </a:r>
            <a:r>
              <a:rPr lang="cs-CZ" smtClean="0">
                <a:solidFill>
                  <a:srgbClr val="FFFF00"/>
                </a:solidFill>
              </a:rPr>
              <a:t>yellow (žlutá)</a:t>
            </a:r>
          </a:p>
          <a:p>
            <a:r>
              <a:rPr lang="cs-CZ" smtClean="0"/>
              <a:t>K = </a:t>
            </a:r>
            <a:r>
              <a:rPr lang="cs-CZ" smtClean="0">
                <a:solidFill>
                  <a:srgbClr val="000000"/>
                </a:solidFill>
              </a:rPr>
              <a:t>black (černá)</a:t>
            </a:r>
          </a:p>
        </p:txBody>
      </p:sp>
      <p:sp>
        <p:nvSpPr>
          <p:cNvPr id="7" name="Nadpis 1"/>
          <p:cNvSpPr txBox="1">
            <a:spLocks/>
          </p:cNvSpPr>
          <p:nvPr/>
        </p:nvSpPr>
        <p:spPr bwMode="auto">
          <a:xfrm>
            <a:off x="714380" y="546089"/>
            <a:ext cx="850109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Barevný model</a:t>
            </a:r>
            <a:r>
              <a:rPr kumimoji="0" lang="cs-CZ" sz="4000" b="1" i="0" u="none" strike="noStrike" kern="0" cap="none" spc="0" normalizeH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- CMYK</a:t>
            </a:r>
            <a:endParaRPr kumimoji="0" lang="cs-CZ" sz="4000" b="1" i="0" u="none" strike="noStrike" kern="0" cap="none" spc="0" normalizeH="0" baseline="0" noProof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 bwMode="auto">
          <a:xfrm>
            <a:off x="857224" y="4429132"/>
            <a:ext cx="600079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cs-CZ" sz="3000" b="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Použití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3000" kern="0" smtClean="0">
                <a:latin typeface="+mn-lt"/>
              </a:rPr>
              <a:t>tiskoviny (barevné obrázky)</a:t>
            </a:r>
            <a:endParaRPr kumimoji="0" lang="cs-CZ" sz="3000" b="0" i="0" u="none" strike="noStrike" kern="0" cap="none" spc="0" normalizeH="0" baseline="0" noProof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3"/>
      <p:bldP spid="8" grpId="0" build="p" bldLvl="3"/>
      <p:bldP spid="8" grpId="1" uiExpan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066800" y="1905000"/>
            <a:ext cx="7077100" cy="2438400"/>
          </a:xfrm>
        </p:spPr>
        <p:txBody>
          <a:bodyPr/>
          <a:lstStyle/>
          <a:p>
            <a:r>
              <a:rPr lang="cs-CZ" smtClean="0"/>
              <a:t>Děkuji za pozornost…</a:t>
            </a:r>
            <a:endParaRPr lang="cs-CZ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001072137">
  <a:themeElements>
    <a:clrScheme name="Motiv sady Office 11">
      <a:dk1>
        <a:srgbClr val="003399"/>
      </a:dk1>
      <a:lt1>
        <a:srgbClr val="A5D5EF"/>
      </a:lt1>
      <a:dk2>
        <a:srgbClr val="003399"/>
      </a:dk2>
      <a:lt2>
        <a:srgbClr val="3E3E5C"/>
      </a:lt2>
      <a:accent1>
        <a:srgbClr val="78AA95"/>
      </a:accent1>
      <a:accent2>
        <a:srgbClr val="1E8FE4"/>
      </a:accent2>
      <a:accent3>
        <a:srgbClr val="CFE7F6"/>
      </a:accent3>
      <a:accent4>
        <a:srgbClr val="002A82"/>
      </a:accent4>
      <a:accent5>
        <a:srgbClr val="BED2C8"/>
      </a:accent5>
      <a:accent6>
        <a:srgbClr val="1A81CF"/>
      </a:accent6>
      <a:hlink>
        <a:srgbClr val="CCECFF"/>
      </a:hlink>
      <a:folHlink>
        <a:srgbClr val="D2FAD2"/>
      </a:folHlink>
    </a:clrScheme>
    <a:fontScheme name="Motiv sady Office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tiv sady Office 1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7EAC7E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729B72"/>
        </a:accent6>
        <a:hlink>
          <a:srgbClr val="009999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2">
        <a:dk1>
          <a:srgbClr val="006699"/>
        </a:dk1>
        <a:lt1>
          <a:srgbClr val="FFCC99"/>
        </a:lt1>
        <a:dk2>
          <a:srgbClr val="DFD293"/>
        </a:dk2>
        <a:lt2>
          <a:srgbClr val="5C1F00"/>
        </a:lt2>
        <a:accent1>
          <a:srgbClr val="B7D7B5"/>
        </a:accent1>
        <a:accent2>
          <a:srgbClr val="BE7960"/>
        </a:accent2>
        <a:accent3>
          <a:srgbClr val="FFE2CA"/>
        </a:accent3>
        <a:accent4>
          <a:srgbClr val="005682"/>
        </a:accent4>
        <a:accent5>
          <a:srgbClr val="D8E8D7"/>
        </a:accent5>
        <a:accent6>
          <a:srgbClr val="AC6D56"/>
        </a:accent6>
        <a:hlink>
          <a:srgbClr val="169FD6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3">
        <a:dk1>
          <a:srgbClr val="2D2015"/>
        </a:dk1>
        <a:lt1>
          <a:srgbClr val="006699"/>
        </a:lt1>
        <a:dk2>
          <a:srgbClr val="523E26"/>
        </a:dk2>
        <a:lt2>
          <a:srgbClr val="DFC08D"/>
        </a:lt2>
        <a:accent1>
          <a:srgbClr val="AAB99D"/>
        </a:accent1>
        <a:accent2>
          <a:srgbClr val="8F5F2F"/>
        </a:accent2>
        <a:accent3>
          <a:srgbClr val="B3AFAC"/>
        </a:accent3>
        <a:accent4>
          <a:srgbClr val="005682"/>
        </a:accent4>
        <a:accent5>
          <a:srgbClr val="D2D9CC"/>
        </a:accent5>
        <a:accent6>
          <a:srgbClr val="81552A"/>
        </a:accent6>
        <a:hlink>
          <a:srgbClr val="FFEF79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4">
        <a:dk1>
          <a:srgbClr val="336699"/>
        </a:dk1>
        <a:lt1>
          <a:srgbClr val="C4DAC2"/>
        </a:lt1>
        <a:dk2>
          <a:srgbClr val="00405C"/>
        </a:dk2>
        <a:lt2>
          <a:srgbClr val="005A58"/>
        </a:lt2>
        <a:accent1>
          <a:srgbClr val="88C294"/>
        </a:accent1>
        <a:accent2>
          <a:srgbClr val="48C5EC"/>
        </a:accent2>
        <a:accent3>
          <a:srgbClr val="DEEADD"/>
        </a:accent3>
        <a:accent4>
          <a:srgbClr val="2A5682"/>
        </a:accent4>
        <a:accent5>
          <a:srgbClr val="C3DDC8"/>
        </a:accent5>
        <a:accent6>
          <a:srgbClr val="40B2D6"/>
        </a:accent6>
        <a:hlink>
          <a:srgbClr val="B2E7F2"/>
        </a:hlink>
        <a:folHlink>
          <a:srgbClr val="CCFF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5">
        <a:dk1>
          <a:srgbClr val="01A6D9"/>
        </a:dk1>
        <a:lt1>
          <a:srgbClr val="FFFFFF"/>
        </a:lt1>
        <a:dk2>
          <a:srgbClr val="00486C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18DB9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33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175C87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14537A"/>
        </a:accent6>
        <a:hlink>
          <a:srgbClr val="009999"/>
        </a:hlink>
        <a:folHlink>
          <a:srgbClr val="66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7">
        <a:dk1>
          <a:srgbClr val="000000"/>
        </a:dk1>
        <a:lt1>
          <a:srgbClr val="FFFFFF"/>
        </a:lt1>
        <a:dk2>
          <a:srgbClr val="003D5C"/>
        </a:dk2>
        <a:lt2>
          <a:srgbClr val="969696"/>
        </a:lt2>
        <a:accent1>
          <a:srgbClr val="ABCB9D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D2E2CC"/>
        </a:accent5>
        <a:accent6>
          <a:srgbClr val="E78A5C"/>
        </a:accent6>
        <a:hlink>
          <a:srgbClr val="0099CC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99CC"/>
        </a:accent1>
        <a:accent2>
          <a:srgbClr val="8EC8A0"/>
        </a:accent2>
        <a:accent3>
          <a:srgbClr val="FFFFFF"/>
        </a:accent3>
        <a:accent4>
          <a:srgbClr val="000000"/>
        </a:accent4>
        <a:accent5>
          <a:srgbClr val="AACAE2"/>
        </a:accent5>
        <a:accent6>
          <a:srgbClr val="80B591"/>
        </a:accent6>
        <a:hlink>
          <a:srgbClr val="00428A"/>
        </a:hlink>
        <a:folHlink>
          <a:srgbClr val="DAF0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9">
        <a:dk1>
          <a:srgbClr val="336600"/>
        </a:dk1>
        <a:lt1>
          <a:srgbClr val="B3DBE9"/>
        </a:lt1>
        <a:dk2>
          <a:srgbClr val="DDDDDD"/>
        </a:dk2>
        <a:lt2>
          <a:srgbClr val="003366"/>
        </a:lt2>
        <a:accent1>
          <a:srgbClr val="11A5D9"/>
        </a:accent1>
        <a:accent2>
          <a:srgbClr val="52B34B"/>
        </a:accent2>
        <a:accent3>
          <a:srgbClr val="D6EAF2"/>
        </a:accent3>
        <a:accent4>
          <a:srgbClr val="2A5600"/>
        </a:accent4>
        <a:accent5>
          <a:srgbClr val="AACFE9"/>
        </a:accent5>
        <a:accent6>
          <a:srgbClr val="49A243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10">
        <a:dk1>
          <a:srgbClr val="336699"/>
        </a:dk1>
        <a:lt1>
          <a:srgbClr val="5F5F5F"/>
        </a:lt1>
        <a:dk2>
          <a:srgbClr val="000000"/>
        </a:dk2>
        <a:lt2>
          <a:srgbClr val="273D4D"/>
        </a:lt2>
        <a:accent1>
          <a:srgbClr val="0099CC"/>
        </a:accent1>
        <a:accent2>
          <a:srgbClr val="468A4B"/>
        </a:accent2>
        <a:accent3>
          <a:srgbClr val="AAAAAA"/>
        </a:accent3>
        <a:accent4>
          <a:srgbClr val="505050"/>
        </a:accent4>
        <a:accent5>
          <a:srgbClr val="AACAE2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ady Office 11">
        <a:dk1>
          <a:srgbClr val="003399"/>
        </a:dk1>
        <a:lt1>
          <a:srgbClr val="A5D5EF"/>
        </a:lt1>
        <a:dk2>
          <a:srgbClr val="003399"/>
        </a:dk2>
        <a:lt2>
          <a:srgbClr val="3E3E5C"/>
        </a:lt2>
        <a:accent1>
          <a:srgbClr val="78AA95"/>
        </a:accent1>
        <a:accent2>
          <a:srgbClr val="1E8FE4"/>
        </a:accent2>
        <a:accent3>
          <a:srgbClr val="CFE7F6"/>
        </a:accent3>
        <a:accent4>
          <a:srgbClr val="002A82"/>
        </a:accent4>
        <a:accent5>
          <a:srgbClr val="BED2C8"/>
        </a:accent5>
        <a:accent6>
          <a:srgbClr val="1A81CF"/>
        </a:accent6>
        <a:hlink>
          <a:srgbClr val="CCECFF"/>
        </a:hlink>
        <a:folHlink>
          <a:srgbClr val="D2F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ady Office 12">
        <a:dk1>
          <a:srgbClr val="003300"/>
        </a:dk1>
        <a:lt1>
          <a:srgbClr val="D8E4D8"/>
        </a:lt1>
        <a:dk2>
          <a:srgbClr val="272D2C"/>
        </a:dk2>
        <a:lt2>
          <a:srgbClr val="777777"/>
        </a:lt2>
        <a:accent1>
          <a:srgbClr val="909082"/>
        </a:accent1>
        <a:accent2>
          <a:srgbClr val="55A9D3"/>
        </a:accent2>
        <a:accent3>
          <a:srgbClr val="E9EFE9"/>
        </a:accent3>
        <a:accent4>
          <a:srgbClr val="002A00"/>
        </a:accent4>
        <a:accent5>
          <a:srgbClr val="C6C6C1"/>
        </a:accent5>
        <a:accent6>
          <a:srgbClr val="4C99BF"/>
        </a:accent6>
        <a:hlink>
          <a:srgbClr val="FFCC66"/>
        </a:hlink>
        <a:folHlink>
          <a:srgbClr val="CCFF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2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D5F6ACC9-4942-4AB4-85CA-BDC6417EC2C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3580C5-B708-4F51-A6A8-867D8C20DA83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TS001072137</Template>
  <TotalTime>96</TotalTime>
  <Words>246</Words>
  <Application>Microsoft Office PowerPoint</Application>
  <PresentationFormat>Předvádění na obrazovce (4:3)</PresentationFormat>
  <Paragraphs>72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TS001072137</vt:lpstr>
      <vt:lpstr>Počítačová grafika</vt:lpstr>
      <vt:lpstr>Počítačová grafika</vt:lpstr>
      <vt:lpstr>Oblast použití</vt:lpstr>
      <vt:lpstr>Snímek 4</vt:lpstr>
      <vt:lpstr>Vektorová grafika</vt:lpstr>
      <vt:lpstr>Vektorová vs. rastrová grafika</vt:lpstr>
      <vt:lpstr>Grafické programy</vt:lpstr>
      <vt:lpstr>Snímek 8</vt:lpstr>
      <vt:lpstr>Snímek 9</vt:lpstr>
      <vt:lpstr>Snímek 10</vt:lpstr>
      <vt:lpstr>Děkuji za pozornost…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Počítačová grafika</dc:title>
  <dc:creator>Petra Toboříková</dc:creator>
  <cp:lastModifiedBy>toborpe</cp:lastModifiedBy>
  <cp:revision>6</cp:revision>
  <dcterms:created xsi:type="dcterms:W3CDTF">2012-09-13T13:42:28Z</dcterms:created>
  <dcterms:modified xsi:type="dcterms:W3CDTF">2012-09-14T05:37:33Z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TC010721379990</vt:lpwstr>
  </property>
</Properties>
</file>