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22C16"/>
    <a:srgbClr val="0C788E"/>
    <a:srgbClr val="006666"/>
    <a:srgbClr val="0099CC"/>
    <a:srgbClr val="660066"/>
    <a:srgbClr val="5F5F5F"/>
    <a:srgbClr val="336699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323" autoAdjust="0"/>
    <p:restoredTop sz="94652" autoAdjust="0"/>
  </p:normalViewPr>
  <p:slideViewPr>
    <p:cSldViewPr>
      <p:cViewPr varScale="1">
        <p:scale>
          <a:sx n="102" d="100"/>
          <a:sy n="102" d="100"/>
        </p:scale>
        <p:origin x="-90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738C0-6AB0-476C-AB76-354D2C811A8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0433B8-1475-4670-A44A-D0BDB496A6C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34E85-90F2-4E0C-A2F1-F75A87A81B2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F8952-7DA6-4738-9D99-698F5F878DF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BB0B8-A340-4BF2-8654-958EB91E489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03E6D-F4A2-4BFE-827E-C8963C79D3D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3FEF8-A923-4CAE-9E46-DABF1D661F2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F0BF0-A881-4590-A0EC-88214EFC4D5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BFE9A-8127-455D-891E-0B350B17127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48F24-91F6-4B14-9ECB-C3AFE8D4AD2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C99F3-39B9-485B-9FC1-570F8508EFE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F41A0-BADA-4B06-AA22-8CE4D20D220E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2699792" y="5301208"/>
            <a:ext cx="5185246" cy="647700"/>
          </a:xfrm>
        </p:spPr>
        <p:txBody>
          <a:bodyPr/>
          <a:lstStyle/>
          <a:p>
            <a:pPr algn="r"/>
            <a:r>
              <a:rPr lang="cs-CZ" sz="4800" b="1" dirty="0" smtClean="0">
                <a:solidFill>
                  <a:srgbClr val="5F5F5F"/>
                </a:solidFill>
              </a:rPr>
              <a:t>Poměr</a:t>
            </a:r>
            <a:endParaRPr lang="es-ES" sz="4800" b="1" dirty="0">
              <a:solidFill>
                <a:srgbClr val="5F5F5F"/>
              </a:solidFill>
            </a:endParaRPr>
          </a:p>
        </p:txBody>
      </p:sp>
      <p:sp>
        <p:nvSpPr>
          <p:cNvPr id="3" name="Rectangle 150"/>
          <p:cNvSpPr txBox="1">
            <a:spLocks noChangeArrowheads="1"/>
          </p:cNvSpPr>
          <p:nvPr/>
        </p:nvSpPr>
        <p:spPr bwMode="auto">
          <a:xfrm>
            <a:off x="2714612" y="5996010"/>
            <a:ext cx="5185246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Mgr. Petra Toboříková</a:t>
            </a:r>
            <a:endParaRPr kumimoji="0" lang="es-ES" sz="2800" b="1" i="0" u="none" strike="noStrike" kern="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Definice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1"/>
            <a:ext cx="8229600" cy="1108720"/>
          </a:xfrm>
        </p:spPr>
        <p:txBody>
          <a:bodyPr/>
          <a:lstStyle/>
          <a:p>
            <a:pPr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Poměr = slouží k porovnávání číselných údajů 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145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8322" y="2759745"/>
            <a:ext cx="5728094" cy="2685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3" name="Picture 5"/>
          <p:cNvPicPr>
            <a:picLocks noChangeAspect="1" noChangeArrowheads="1"/>
          </p:cNvPicPr>
          <p:nvPr/>
        </p:nvPicPr>
        <p:blipFill>
          <a:blip r:embed="rId4" cstate="print"/>
          <a:srcRect l="26563" t="31625" r="31543" b="18750"/>
          <a:stretch>
            <a:fillRect/>
          </a:stretch>
        </p:blipFill>
        <p:spPr bwMode="auto">
          <a:xfrm>
            <a:off x="3347864" y="2780928"/>
            <a:ext cx="464711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4" name="Picture 6"/>
          <p:cNvPicPr>
            <a:picLocks noChangeAspect="1" noChangeArrowheads="1"/>
          </p:cNvPicPr>
          <p:nvPr/>
        </p:nvPicPr>
        <p:blipFill>
          <a:blip r:embed="rId5" cstate="print"/>
          <a:srcRect l="18993" t="21782" r="17885" b="9969"/>
          <a:stretch>
            <a:fillRect/>
          </a:stretch>
        </p:blipFill>
        <p:spPr bwMode="auto">
          <a:xfrm>
            <a:off x="3014135" y="2492897"/>
            <a:ext cx="5446297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5415" name="Object 7"/>
          <p:cNvGraphicFramePr>
            <a:graphicFrameLocks noChangeAspect="1"/>
          </p:cNvGraphicFramePr>
          <p:nvPr/>
        </p:nvGraphicFramePr>
        <p:xfrm>
          <a:off x="539750" y="2276475"/>
          <a:ext cx="2232025" cy="558800"/>
        </p:xfrm>
        <a:graphic>
          <a:graphicData uri="http://schemas.openxmlformats.org/presentationml/2006/ole">
            <p:oleObj spid="_x0000_s145415" name="Rovnice" r:id="rId6" imgW="799753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1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00807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Ve třídě je 24 dívek a 12 chlapců.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Jaký je poměr počtu dívek ku počtu chlapců?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Jaký je poměr počtu chlapců ku počtu dívek?</a:t>
            </a:r>
            <a:endParaRPr lang="cs-CZ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3356992"/>
            <a:ext cx="1224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2:1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1:2</a:t>
            </a:r>
            <a:endParaRPr lang="cs-CZ" sz="28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2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00807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Urči, které poměry se sobě rovnají: </a:t>
            </a: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699792" y="3501008"/>
            <a:ext cx="60486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3:6 = 0,1:0,2</a:t>
            </a:r>
          </a:p>
          <a:p>
            <a:pPr marL="342900" indent="-342900">
              <a:buFont typeface="+mj-lt"/>
              <a:buAutoNum type="alphaLcParenR"/>
            </a:pPr>
            <a:r>
              <a:rPr lang="cs-CZ" sz="2800" dirty="0" smtClean="0">
                <a:solidFill>
                  <a:srgbClr val="008000"/>
                </a:solidFill>
              </a:rPr>
              <a:t>6/4:14/4 = 1,5:3,5</a:t>
            </a:r>
          </a:p>
          <a:p>
            <a:pPr marL="342900" indent="-342900">
              <a:buFont typeface="+mj-lt"/>
              <a:buAutoNum type="alphaLcParenR"/>
            </a:pPr>
            <a:endParaRPr lang="cs-CZ" sz="2800" dirty="0" smtClean="0">
              <a:solidFill>
                <a:srgbClr val="008000"/>
              </a:solidFill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poměry se sobě rovnají, </a:t>
            </a:r>
            <a:r>
              <a:rPr lang="cs-CZ" sz="2800" dirty="0" err="1" smtClean="0">
                <a:solidFill>
                  <a:srgbClr val="002060"/>
                </a:solidFill>
              </a:rPr>
              <a:t>rovnají-li</a:t>
            </a:r>
            <a:r>
              <a:rPr lang="cs-CZ" sz="2800" dirty="0" smtClean="0">
                <a:solidFill>
                  <a:srgbClr val="002060"/>
                </a:solidFill>
              </a:rPr>
              <a:t> se jejich základní tvary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59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450" y="2204864"/>
            <a:ext cx="80391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3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044824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Vyjádřete v základním tvaru poměr veličin: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960 m a 1,32 km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4500 g a 10 kg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800" dirty="0" smtClean="0"/>
              <a:t>1,5 h a 50 min</a:t>
            </a:r>
            <a:endParaRPr lang="cs-CZ" sz="2800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23928" y="2106141"/>
            <a:ext cx="100811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8:11</a:t>
            </a:r>
          </a:p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9:20</a:t>
            </a:r>
          </a:p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9:5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4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760"/>
            <a:ext cx="8229600" cy="175679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Částka 800 Kč se má rozdělit mezi dva pracovníky v poměru 3:1.</a:t>
            </a:r>
          </a:p>
          <a:p>
            <a:pPr marL="0" indent="0">
              <a:buNone/>
            </a:pPr>
            <a:r>
              <a:rPr lang="cs-CZ" sz="2800" u="sng" dirty="0" smtClean="0"/>
              <a:t>Vypočti, kolik dostane každý z nich.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971600" y="630932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Jeden pracovník dostane 600 Kč a druhý 200 Kč.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844824"/>
            <a:ext cx="1827287" cy="1215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bdélník 7"/>
          <p:cNvSpPr/>
          <p:nvPr/>
        </p:nvSpPr>
        <p:spPr>
          <a:xfrm>
            <a:off x="683568" y="2852936"/>
            <a:ext cx="453650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800 Kč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17813" y="1692097"/>
            <a:ext cx="1114027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3:1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Pravá složená závorka 9"/>
          <p:cNvSpPr/>
          <p:nvPr/>
        </p:nvSpPr>
        <p:spPr>
          <a:xfrm rot="5400000">
            <a:off x="2303748" y="1664804"/>
            <a:ext cx="216024" cy="3456384"/>
          </a:xfrm>
          <a:prstGeom prst="righ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ravá složená závorka 10"/>
          <p:cNvSpPr/>
          <p:nvPr/>
        </p:nvSpPr>
        <p:spPr>
          <a:xfrm rot="5400000">
            <a:off x="4572000" y="2852936"/>
            <a:ext cx="216024" cy="1080120"/>
          </a:xfrm>
          <a:prstGeom prst="righ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3491716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 díly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83365" y="3491716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díl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36096" y="3491716"/>
            <a:ext cx="3531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celkem 4 díly……………. 800 Kč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36096" y="3923764"/>
            <a:ext cx="3589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1 díl………….…. 800:4 = 200 Kč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36096" y="4365104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3 díly………….…. 3200 = 600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3645024"/>
            <a:ext cx="1619250" cy="282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5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540768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Soška z bronzu má hmotnost 1,5 kg. Bronz je slitina </a:t>
            </a:r>
            <a:r>
              <a:rPr lang="cs-CZ" sz="2800" dirty="0" err="1" smtClean="0"/>
              <a:t>Cu</a:t>
            </a:r>
            <a:r>
              <a:rPr lang="cs-CZ" sz="2800" dirty="0" smtClean="0"/>
              <a:t> a </a:t>
            </a:r>
            <a:r>
              <a:rPr lang="cs-CZ" sz="2800" dirty="0" err="1" smtClean="0"/>
              <a:t>Sn</a:t>
            </a:r>
            <a:r>
              <a:rPr lang="cs-CZ" sz="2800" dirty="0" smtClean="0"/>
              <a:t> 4:1.</a:t>
            </a:r>
          </a:p>
          <a:p>
            <a:pPr marL="0" indent="0">
              <a:buNone/>
            </a:pPr>
            <a:r>
              <a:rPr lang="cs-CZ" sz="2800" dirty="0" smtClean="0"/>
              <a:t>O kolik gramů obsahuje soška více </a:t>
            </a:r>
            <a:r>
              <a:rPr lang="cs-CZ" sz="2800" dirty="0" err="1" smtClean="0"/>
              <a:t>Cu</a:t>
            </a:r>
            <a:r>
              <a:rPr lang="cs-CZ" sz="2800" dirty="0" smtClean="0"/>
              <a:t> než </a:t>
            </a:r>
            <a:r>
              <a:rPr lang="cs-CZ" sz="2800" dirty="0" err="1" smtClean="0"/>
              <a:t>Sn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42900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Soška obsahuje o 0,9 kg více mědi než cínu.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Příklad 6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72816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Tři kamarádi Roman, David a Petr nasbírali na letní brigádě 1 500 kg chmele. Jejich sběračské výkony byli v poměru 7 : 8 : 10.</a:t>
            </a:r>
          </a:p>
          <a:p>
            <a:pPr marL="0" indent="0">
              <a:buNone/>
            </a:pPr>
            <a:r>
              <a:rPr lang="cs-CZ" sz="2800" dirty="0" smtClean="0"/>
              <a:t>Kolik nasbíral každý z kamarádů?</a:t>
            </a:r>
            <a:endParaRPr lang="cs-CZ" sz="2800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553852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Roman nasbíral 420 kg, David 480 kg a Petr 600 kg chmele.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221088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157192"/>
            <a:ext cx="1632181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42190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5F5F5F"/>
                </a:solidFill>
              </a:rPr>
              <a:t>Učebnice str. 21/ př. 19, 20</a:t>
            </a:r>
            <a:endParaRPr lang="cs-CZ" dirty="0">
              <a:solidFill>
                <a:srgbClr val="5F5F5F"/>
              </a:solidFill>
            </a:endParaRPr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5013</TotalTime>
  <Words>202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Diseño predeterminado</vt:lpstr>
      <vt:lpstr>Rovnice</vt:lpstr>
      <vt:lpstr>Poměr</vt:lpstr>
      <vt:lpstr>Definice</vt:lpstr>
      <vt:lpstr>Příklad 1</vt:lpstr>
      <vt:lpstr>Příklad 2</vt:lpstr>
      <vt:lpstr>Příklad 3</vt:lpstr>
      <vt:lpstr>Příklad 4</vt:lpstr>
      <vt:lpstr>Příklad 5</vt:lpstr>
      <vt:lpstr>Příklad 6</vt:lpstr>
      <vt:lpstr>Učebnice str. 21/ př. 19, 20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719</cp:revision>
  <dcterms:created xsi:type="dcterms:W3CDTF">2010-05-23T14:28:12Z</dcterms:created>
  <dcterms:modified xsi:type="dcterms:W3CDTF">2012-10-22T13:04:56Z</dcterms:modified>
</cp:coreProperties>
</file>