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25198"/>
    <a:srgbClr val="CC6600"/>
    <a:srgbClr val="422C16"/>
    <a:srgbClr val="0C788E"/>
    <a:srgbClr val="1C1C1C"/>
    <a:srgbClr val="3366FF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575" autoAdjust="0"/>
    <p:restoredTop sz="94652" autoAdjust="0"/>
  </p:normalViewPr>
  <p:slideViewPr>
    <p:cSldViewPr>
      <p:cViewPr varScale="1">
        <p:scale>
          <a:sx n="96" d="100"/>
          <a:sy n="96" d="100"/>
        </p:scale>
        <p:origin x="-108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649B8-4A24-4552-A62D-127DD020777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6993F-0DDC-4234-9CAA-4DA7F6368BC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D4B33-DC34-4C63-95E3-020FEE31371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40D00-74E2-40EC-A420-01FD3BB53C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7EBEB-7198-4145-B647-E34EE93E566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83114-FA53-4A95-81AB-CCCBEEDD83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F8E4B-158B-4EFA-8312-32B887AA074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44EC1-8C9D-4E53-8F5C-1C3C6D29DDE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4C5FF-59D0-4BE2-9AB6-5F2A595CBB4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E0D25-B844-4B37-8B54-8CDCCBBE68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E51D-FD7E-49F9-A36A-0704F1A6C7F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9D12F9-5C28-4378-B037-E889E3396902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107950" y="2857496"/>
            <a:ext cx="4537075" cy="2052643"/>
          </a:xfrm>
          <a:noFill/>
          <a:ln/>
        </p:spPr>
        <p:txBody>
          <a:bodyPr/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Úměrnost</a:t>
            </a:r>
            <a:br>
              <a:rPr lang="cs-CZ" sz="3600" b="1" dirty="0" smtClean="0">
                <a:solidFill>
                  <a:schemeClr val="bg1"/>
                </a:solidFill>
              </a:rPr>
            </a:br>
            <a:r>
              <a:rPr lang="cs-CZ" sz="3600" b="1" dirty="0" smtClean="0">
                <a:solidFill>
                  <a:schemeClr val="bg1"/>
                </a:solidFill>
              </a:rPr>
              <a:t>přímá </a:t>
            </a:r>
            <a:r>
              <a:rPr lang="cs-CZ" sz="3600" b="1" smtClean="0">
                <a:solidFill>
                  <a:schemeClr val="bg1"/>
                </a:solidFill>
              </a:rPr>
              <a:t>a </a:t>
            </a:r>
            <a:r>
              <a:rPr lang="cs-CZ" sz="3600" b="1" smtClean="0">
                <a:solidFill>
                  <a:schemeClr val="bg1"/>
                </a:solidFill>
              </a:rPr>
              <a:t>nepřímá</a:t>
            </a:r>
            <a:br>
              <a:rPr lang="cs-CZ" sz="3600" b="1" smtClean="0">
                <a:solidFill>
                  <a:schemeClr val="bg1"/>
                </a:solidFill>
              </a:rPr>
            </a:br>
            <a:r>
              <a:rPr lang="cs-CZ" sz="3600" b="1" smtClean="0">
                <a:solidFill>
                  <a:schemeClr val="bg1"/>
                </a:solidFill>
              </a:rPr>
              <a:t/>
            </a:r>
            <a:br>
              <a:rPr lang="cs-CZ" sz="3600" b="1" smtClean="0">
                <a:solidFill>
                  <a:schemeClr val="bg1"/>
                </a:solidFill>
              </a:rPr>
            </a:br>
            <a:r>
              <a:rPr lang="cs-CZ" sz="2400" b="1" smtClean="0">
                <a:solidFill>
                  <a:schemeClr val="bg1"/>
                </a:solidFill>
              </a:rPr>
              <a:t>Mgr. Petra Toboříková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47458" name="AutoShape 2" descr="http://t2.gstatic.com/images?q=tbn:ANd9GcRlLKRUioNOB7K2gnnsLVwljwahCjyKOL_68mx70OR5oSX2Bid7e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Přímá úměrnost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164522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= závislost veličin,</a:t>
            </a:r>
          </a:p>
          <a:p>
            <a:r>
              <a:rPr lang="cs-CZ" dirty="0" smtClean="0"/>
              <a:t>kdy se při </a:t>
            </a:r>
            <a:r>
              <a:rPr lang="cs-CZ" dirty="0" smtClean="0">
                <a:solidFill>
                  <a:srgbClr val="FF0000"/>
                </a:solidFill>
              </a:rPr>
              <a:t>zvýšení</a:t>
            </a:r>
            <a:r>
              <a:rPr lang="cs-CZ" dirty="0" smtClean="0"/>
              <a:t> hodnoty jedné veličiny </a:t>
            </a:r>
            <a:r>
              <a:rPr lang="cs-CZ" dirty="0" smtClean="0">
                <a:solidFill>
                  <a:srgbClr val="FF0000"/>
                </a:solidFill>
              </a:rPr>
              <a:t>zvýší</a:t>
            </a:r>
            <a:r>
              <a:rPr lang="cs-CZ" dirty="0" smtClean="0"/>
              <a:t> i hodnota druhé veličiny</a:t>
            </a:r>
          </a:p>
        </p:txBody>
      </p:sp>
      <p:sp>
        <p:nvSpPr>
          <p:cNvPr id="6" name="Šipka doprava 5"/>
          <p:cNvSpPr/>
          <p:nvPr/>
        </p:nvSpPr>
        <p:spPr>
          <a:xfrm rot="16200000">
            <a:off x="7956376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6200000">
            <a:off x="8244408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400000">
            <a:off x="7956376" y="4067382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5400000">
            <a:off x="8244408" y="4067382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3573016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 se při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hodnoty jedné veličiny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 hodnota druhé veličiny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  <p:bldP spid="6" grpId="0" animBg="1"/>
      <p:bldP spid="7" grpId="0" animBg="1"/>
      <p:bldP spid="8" grpId="0" animBg="1"/>
      <p:bldP spid="9" grpId="0" animBg="1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5194920" cy="103671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Patnáct rohlíků stojí </a:t>
            </a:r>
            <a:r>
              <a:rPr lang="cs-C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28,50 Kč.</a:t>
            </a:r>
          </a:p>
          <a:p>
            <a:pPr marL="0" indent="0">
              <a:buNone/>
            </a:pPr>
            <a:r>
              <a:rPr lang="cs-CZ" sz="28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Urči</a:t>
            </a:r>
            <a:r>
              <a:rPr lang="cs-CZ" sz="2800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kolik by stálo 25 </a:t>
            </a:r>
            <a:r>
              <a:rPr lang="cs-CZ" sz="28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rohlíků.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899724" y="592933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25 rohlíků stojí 47,50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181328" y="3068960"/>
            <a:ext cx="339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15 rohlíků……………. 28,50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40405" y="3839932"/>
            <a:ext cx="263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ym typeface="Symbol"/>
              </a:rPr>
              <a:t>Cena rohlíku z 1. řádku: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14414" y="4848044"/>
            <a:ext cx="2762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  <a:sym typeface="Symbol"/>
              </a:rPr>
              <a:t>Cena rohlíku se nemění:</a:t>
            </a:r>
            <a:endParaRPr lang="cs-CZ" dirty="0">
              <a:solidFill>
                <a:srgbClr val="000099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80" y="214290"/>
            <a:ext cx="22860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ovéPole 17"/>
          <p:cNvSpPr txBox="1"/>
          <p:nvPr/>
        </p:nvSpPr>
        <p:spPr>
          <a:xfrm>
            <a:off x="1181328" y="3419708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ym typeface="Symbol"/>
              </a:rPr>
              <a:t>25 rohlíků……………. </a:t>
            </a:r>
            <a:r>
              <a:rPr lang="cs-CZ" u="sng" dirty="0" smtClean="0">
                <a:solidFill>
                  <a:srgbClr val="FF0000"/>
                </a:solidFill>
                <a:sym typeface="Symbol"/>
              </a:rPr>
              <a:t>x</a:t>
            </a:r>
            <a:r>
              <a:rPr lang="cs-CZ" u="sng" dirty="0" smtClean="0">
                <a:sym typeface="Symbol"/>
              </a:rPr>
              <a:t> Kč</a:t>
            </a:r>
            <a:endParaRPr lang="cs-CZ" u="sng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43570" y="1928802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ym typeface="Symbol"/>
              </a:rPr>
              <a:t>Obě veličiny porostou přímou úměrností,</a:t>
            </a:r>
            <a:br>
              <a:rPr lang="cs-CZ" i="1" dirty="0" smtClean="0">
                <a:sym typeface="Symbol"/>
              </a:rPr>
            </a:br>
            <a:r>
              <a:rPr lang="cs-CZ" i="1" dirty="0" smtClean="0">
                <a:sym typeface="Symbol"/>
              </a:rPr>
              <a:t>každý rohlík stojí stejně.</a:t>
            </a:r>
            <a:endParaRPr lang="cs-CZ" i="1" dirty="0"/>
          </a:p>
        </p:txBody>
      </p:sp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3851276" y="3748467"/>
          <a:ext cx="720724" cy="466351"/>
        </p:xfrm>
        <a:graphic>
          <a:graphicData uri="http://schemas.openxmlformats.org/presentationml/2006/ole">
            <p:oleObj spid="_x0000_s145411" name="Rovnice" r:id="rId4" imgW="609480" imgH="393480" progId="Equation.3">
              <p:embed/>
            </p:oleObj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1240405" y="4262688"/>
            <a:ext cx="263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ym typeface="Symbol"/>
              </a:rPr>
              <a:t>Cena rohlíku z 2. řádku:</a:t>
            </a:r>
            <a:endParaRPr lang="cs-CZ" dirty="0"/>
          </a:p>
        </p:txBody>
      </p:sp>
      <p:graphicFrame>
        <p:nvGraphicFramePr>
          <p:cNvPr id="145412" name="Object 4"/>
          <p:cNvGraphicFramePr>
            <a:graphicFrameLocks noChangeAspect="1"/>
          </p:cNvGraphicFramePr>
          <p:nvPr/>
        </p:nvGraphicFramePr>
        <p:xfrm>
          <a:off x="3889374" y="4214818"/>
          <a:ext cx="546948" cy="500066"/>
        </p:xfrm>
        <a:graphic>
          <a:graphicData uri="http://schemas.openxmlformats.org/presentationml/2006/ole">
            <p:oleObj spid="_x0000_s145412" name="Rovnice" r:id="rId5" imgW="431640" imgH="393480" progId="Equation.3">
              <p:embed/>
            </p:oleObj>
          </a:graphicData>
        </a:graphic>
      </p:graphicFrame>
      <p:graphicFrame>
        <p:nvGraphicFramePr>
          <p:cNvPr id="145413" name="Object 5"/>
          <p:cNvGraphicFramePr>
            <a:graphicFrameLocks noChangeAspect="1"/>
          </p:cNvGraphicFramePr>
          <p:nvPr/>
        </p:nvGraphicFramePr>
        <p:xfrm>
          <a:off x="3940246" y="4721292"/>
          <a:ext cx="1044575" cy="558800"/>
        </p:xfrm>
        <a:graphic>
          <a:graphicData uri="http://schemas.openxmlformats.org/presentationml/2006/ole">
            <p:oleObj spid="_x0000_s145413" name="Rovnice" r:id="rId6" imgW="736560" imgH="393480" progId="Equation.3">
              <p:embed/>
            </p:oleObj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6000760" y="4786322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sym typeface="Symbol"/>
              </a:rPr>
              <a:t>Rovnost dvou poměrů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5" name="Šipka dolů 24"/>
          <p:cNvSpPr/>
          <p:nvPr/>
        </p:nvSpPr>
        <p:spPr>
          <a:xfrm rot="5400000">
            <a:off x="5494709" y="4566023"/>
            <a:ext cx="142876" cy="869226"/>
          </a:xfrm>
          <a:prstGeom prst="down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5414" name="Object 6"/>
          <p:cNvGraphicFramePr>
            <a:graphicFrameLocks noChangeAspect="1"/>
          </p:cNvGraphicFramePr>
          <p:nvPr/>
        </p:nvGraphicFramePr>
        <p:xfrm>
          <a:off x="3946536" y="5370530"/>
          <a:ext cx="2197100" cy="558800"/>
        </p:xfrm>
        <a:graphic>
          <a:graphicData uri="http://schemas.openxmlformats.org/presentationml/2006/ole">
            <p:oleObj spid="_x0000_s145414" name="Rovnice" r:id="rId7" imgW="15490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4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6" grpId="0"/>
      <p:bldP spid="18" grpId="0"/>
      <p:bldP spid="19" grpId="0"/>
      <p:bldP spid="21" grpId="0"/>
      <p:bldP spid="24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8352928" cy="103671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 svačiny pro 30 žáků bylo zaplaceno 450 Kč. Kolik korun by stály stejné svačiny pro 28 žáků? 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3501008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Svačiny by stály 420Kč.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4643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221088"/>
            <a:ext cx="2623739" cy="1745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8352928" cy="1972816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Žáci turistického kroužku podnikli na kolech výlet ke zřícenině hradu. Za 20 minut ujeli průměrně 5 km. Za kolik hodin dojeli ke zřícenině vzdálené 28,5 km, jestliže cestou čtvrt hodiny odpočívali?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4047455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Ke zřícenině dojeli za 2 hodiny a 9 minut.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581128"/>
            <a:ext cx="2600325" cy="1762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2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653136"/>
            <a:ext cx="148538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Nepřímá úměrnost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164522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= závislost veličin,</a:t>
            </a:r>
          </a:p>
          <a:p>
            <a:r>
              <a:rPr lang="cs-CZ" dirty="0" smtClean="0"/>
              <a:t>kdy se při </a:t>
            </a:r>
            <a:r>
              <a:rPr lang="cs-CZ" dirty="0" smtClean="0">
                <a:solidFill>
                  <a:srgbClr val="FF0000"/>
                </a:solidFill>
              </a:rPr>
              <a:t>zvýšení</a:t>
            </a:r>
            <a:r>
              <a:rPr lang="cs-CZ" dirty="0" smtClean="0"/>
              <a:t> hodnoty jedné veličiny hodnota druhé veličiny </a:t>
            </a:r>
            <a:r>
              <a:rPr lang="cs-CZ" dirty="0" smtClean="0">
                <a:solidFill>
                  <a:srgbClr val="FF0000"/>
                </a:solidFill>
              </a:rPr>
              <a:t>sníží</a:t>
            </a:r>
            <a:endParaRPr lang="cs-CZ" dirty="0" smtClean="0"/>
          </a:p>
        </p:txBody>
      </p:sp>
      <p:sp>
        <p:nvSpPr>
          <p:cNvPr id="6" name="Šipka doprava 5"/>
          <p:cNvSpPr/>
          <p:nvPr/>
        </p:nvSpPr>
        <p:spPr>
          <a:xfrm rot="16200000">
            <a:off x="7956376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5400000">
            <a:off x="8244408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400000">
            <a:off x="7956376" y="3933056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16200000">
            <a:off x="8244408" y="3933056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3573016"/>
            <a:ext cx="8229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 se při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hodnoty jedné veličiny hodnota druhé veličiny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zvýší</a:t>
            </a:r>
            <a:endParaRPr kumimoji="0" lang="cs-CZ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  <p:bldP spid="6" grpId="0" animBg="1"/>
      <p:bldP spid="7" grpId="0" animBg="1"/>
      <p:bldP spid="8" grpId="0" animBg="1"/>
      <p:bldP spid="9" grpId="0" animBg="1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14488"/>
            <a:ext cx="9001156" cy="1326454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Kdyby se výhra rozdělila mezi 15 studentů, na každého by připadlo 2500 Kč.</a:t>
            </a:r>
            <a:br>
              <a:rPr lang="cs-CZ" sz="2400" smtClean="0"/>
            </a:br>
            <a:r>
              <a:rPr lang="cs-CZ" sz="2400" u="sng" smtClean="0"/>
              <a:t>Kolik by připadlo na každého studenta, kdyby jich bylo pouze 7?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28794" y="550070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Na každého ze 7 studentů by připadlo 5357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42844" y="2857496"/>
            <a:ext cx="369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15 studentů </a:t>
            </a:r>
            <a:r>
              <a:rPr lang="cs-CZ" smtClean="0">
                <a:sym typeface="Symbol"/>
              </a:rPr>
              <a:t>……………. </a:t>
            </a:r>
            <a:r>
              <a:rPr lang="cs-CZ" smtClean="0"/>
              <a:t>2500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4282" y="3571876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počet peněz rozdělených mezi 15 studentů: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4282" y="4286256"/>
            <a:ext cx="2852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srgbClr val="000099"/>
                </a:solidFill>
              </a:rPr>
              <a:t>množství peněz je stejné </a:t>
            </a:r>
            <a:r>
              <a:rPr lang="cs-CZ" smtClean="0">
                <a:sym typeface="Symbol"/>
              </a:rPr>
              <a:t>: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8677" y="3208244"/>
            <a:ext cx="3121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smtClean="0"/>
              <a:t>7 studentů </a:t>
            </a:r>
            <a:r>
              <a:rPr lang="cs-CZ" u="sng" smtClean="0">
                <a:sym typeface="Symbol"/>
              </a:rPr>
              <a:t>…………….  </a:t>
            </a:r>
            <a:r>
              <a:rPr lang="cs-CZ" u="sng" smtClean="0"/>
              <a:t>x Kč</a:t>
            </a:r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000496" y="2928934"/>
            <a:ext cx="4561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smtClean="0">
                <a:sym typeface="Symbol"/>
              </a:rPr>
              <a:t>Veličiny jsou ve vztahu nepřímé úměrnosti.</a:t>
            </a:r>
            <a:endParaRPr lang="cs-CZ" i="1" dirty="0"/>
          </a:p>
        </p:txBody>
      </p:sp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4786315" y="3605216"/>
          <a:ext cx="1285883" cy="312146"/>
        </p:xfrm>
        <a:graphic>
          <a:graphicData uri="http://schemas.openxmlformats.org/presentationml/2006/ole">
            <p:oleObj spid="_x0000_s161794" name="Rovnice" r:id="rId3" imgW="736560" imgH="177480" progId="Equation.3">
              <p:embed/>
            </p:oleObj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214282" y="3929066"/>
            <a:ext cx="4506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počet peněz rozdělených mezi 7 studentů:</a:t>
            </a:r>
            <a:endParaRPr lang="cs-CZ" dirty="0"/>
          </a:p>
        </p:txBody>
      </p:sp>
      <p:graphicFrame>
        <p:nvGraphicFramePr>
          <p:cNvPr id="145412" name="Object 4"/>
          <p:cNvGraphicFramePr>
            <a:graphicFrameLocks noChangeAspect="1"/>
          </p:cNvGraphicFramePr>
          <p:nvPr/>
        </p:nvGraphicFramePr>
        <p:xfrm>
          <a:off x="4710118" y="3962405"/>
          <a:ext cx="790576" cy="308093"/>
        </p:xfrm>
        <a:graphic>
          <a:graphicData uri="http://schemas.openxmlformats.org/presentationml/2006/ole">
            <p:oleObj spid="_x0000_s161795" name="Rovnice" r:id="rId4" imgW="457200" imgH="177480" progId="Equation.3">
              <p:embed/>
            </p:oleObj>
          </a:graphicData>
        </a:graphic>
      </p:graphicFrame>
      <p:graphicFrame>
        <p:nvGraphicFramePr>
          <p:cNvPr id="145414" name="Object 6"/>
          <p:cNvGraphicFramePr>
            <a:graphicFrameLocks noChangeAspect="1"/>
          </p:cNvGraphicFramePr>
          <p:nvPr/>
        </p:nvGraphicFramePr>
        <p:xfrm>
          <a:off x="3066491" y="4643446"/>
          <a:ext cx="2648517" cy="714389"/>
        </p:xfrm>
        <a:graphic>
          <a:graphicData uri="http://schemas.openxmlformats.org/presentationml/2006/ole">
            <p:oleObj spid="_x0000_s161797" name="Rovnice" r:id="rId5" imgW="1460160" imgH="393480" progId="Equation.3">
              <p:embed/>
            </p:oleObj>
          </a:graphicData>
        </a:graphic>
      </p:graphicFrame>
      <p:pic>
        <p:nvPicPr>
          <p:cNvPr id="16180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-24"/>
            <a:ext cx="1700711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61802" name="Object 3"/>
          <p:cNvGraphicFramePr>
            <a:graphicFrameLocks noChangeAspect="1"/>
          </p:cNvGraphicFramePr>
          <p:nvPr/>
        </p:nvGraphicFramePr>
        <p:xfrm>
          <a:off x="2992437" y="4286256"/>
          <a:ext cx="1508125" cy="312738"/>
        </p:xfrm>
        <a:graphic>
          <a:graphicData uri="http://schemas.openxmlformats.org/presentationml/2006/ole">
            <p:oleObj spid="_x0000_s161802" name="Rovnice" r:id="rId7" imgW="86328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1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6" grpId="0"/>
      <p:bldP spid="18" grpId="0"/>
      <p:bldP spid="19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714488"/>
            <a:ext cx="9001156" cy="192882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Jestliže traktorista použije pluh se 4 radlicemi, zorá lán pšeničného strniště za 48 hodin. Jak dlouho mu bude trvat orba tohoto lánu pluhem se 6 stejně širokými radlicemi při nezměněné pojezdové rychlosti?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3929066"/>
            <a:ext cx="637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Orba mu se 6 radlicemi bude trvat 32 hodin.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5890" name="Picture 2"/>
          <p:cNvPicPr>
            <a:picLocks noChangeAspect="1" noChangeArrowheads="1"/>
          </p:cNvPicPr>
          <p:nvPr/>
        </p:nvPicPr>
        <p:blipFill>
          <a:blip r:embed="rId2"/>
          <a:srcRect t="23437" b="7812"/>
          <a:stretch>
            <a:fillRect/>
          </a:stretch>
        </p:blipFill>
        <p:spPr bwMode="auto">
          <a:xfrm>
            <a:off x="4810148" y="4413501"/>
            <a:ext cx="4048132" cy="208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071570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Šest dělníků vykoná práci za 8 hodin. Kolik dělníků je třeba přibrat, má-li být práce hotova za 3 hodiny?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7158" y="3038773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Aby byla práce hotová za 3 hodiny, je třeba přibrat 10 dělníků.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92" y="3690652"/>
            <a:ext cx="4071950" cy="2595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2243142"/>
            <a:ext cx="8686800" cy="757230"/>
          </a:xfrm>
        </p:spPr>
        <p:txBody>
          <a:bodyPr/>
          <a:lstStyle/>
          <a:p>
            <a:pPr>
              <a:buNone/>
            </a:pPr>
            <a:r>
              <a:rPr lang="cs-CZ" smtClean="0"/>
              <a:t>U </a:t>
            </a:r>
            <a:r>
              <a:rPr lang="cs-CZ" smtClean="0">
                <a:solidFill>
                  <a:srgbClr val="C00000"/>
                </a:solidFill>
              </a:rPr>
              <a:t>přímé</a:t>
            </a:r>
            <a:r>
              <a:rPr lang="cs-CZ" smtClean="0"/>
              <a:t> </a:t>
            </a:r>
            <a:r>
              <a:rPr lang="cs-CZ" smtClean="0">
                <a:solidFill>
                  <a:srgbClr val="C00000"/>
                </a:solidFill>
              </a:rPr>
              <a:t>úměrnosti</a:t>
            </a:r>
            <a:r>
              <a:rPr lang="cs-CZ" smtClean="0"/>
              <a:t> je stálý </a:t>
            </a:r>
            <a:r>
              <a:rPr lang="cs-CZ" smtClean="0">
                <a:solidFill>
                  <a:srgbClr val="C00000"/>
                </a:solidFill>
              </a:rPr>
              <a:t>poměr</a:t>
            </a:r>
            <a:r>
              <a:rPr lang="cs-CZ" smtClean="0"/>
              <a:t> obou veličin.</a:t>
            </a:r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57200" y="3286124"/>
            <a:ext cx="82296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nepřímé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úměrnosti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 stálé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množství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toho, co "rozdělujeme".</a:t>
            </a:r>
            <a:endParaRPr kumimoji="0" lang="cs-CZ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Domácí úkol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2428892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smtClean="0"/>
              <a:t>Z jakéhokoli novinářského článku </a:t>
            </a:r>
            <a:r>
              <a:rPr lang="cs-CZ" sz="2800" smtClean="0">
                <a:solidFill>
                  <a:srgbClr val="FF0000"/>
                </a:solidFill>
              </a:rPr>
              <a:t>sestavte</a:t>
            </a:r>
            <a:br>
              <a:rPr lang="cs-CZ" sz="2800" smtClean="0">
                <a:solidFill>
                  <a:srgbClr val="FF0000"/>
                </a:solidFill>
              </a:rPr>
            </a:br>
            <a:r>
              <a:rPr lang="cs-CZ" sz="2800" smtClean="0">
                <a:solidFill>
                  <a:srgbClr val="FF0000"/>
                </a:solidFill>
              </a:rPr>
              <a:t>slovní úlohu</a:t>
            </a:r>
            <a:r>
              <a:rPr lang="cs-CZ" sz="2800" smtClean="0"/>
              <a:t> založenou na přímé nebo nepřímé úměrnosti.</a:t>
            </a:r>
          </a:p>
          <a:p>
            <a:pPr marL="0" indent="0" algn="ctr">
              <a:buNone/>
            </a:pPr>
            <a:endParaRPr lang="cs-CZ" sz="2800" smtClean="0"/>
          </a:p>
          <a:p>
            <a:pPr marL="0" indent="0" algn="ctr">
              <a:buNone/>
            </a:pPr>
            <a:r>
              <a:rPr lang="cs-CZ" sz="2800" b="1" smtClean="0"/>
              <a:t>Úlohu vyřešte.</a:t>
            </a:r>
            <a:endParaRPr lang="cs-CZ" sz="2800" b="1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3362359"/>
            <a:ext cx="2719116" cy="2709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4271</TotalTime>
  <Words>366</Words>
  <Application>Microsoft Office PowerPoint</Application>
  <PresentationFormat>Předvádění na obrazovce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Diseño predeterminado</vt:lpstr>
      <vt:lpstr>Rovnice</vt:lpstr>
      <vt:lpstr>Úměrnost přímá a nepřímá  Mgr. Petra Toboříková</vt:lpstr>
      <vt:lpstr>Přímá úměrnost</vt:lpstr>
      <vt:lpstr>Příklad 1</vt:lpstr>
      <vt:lpstr>Příklad 2</vt:lpstr>
      <vt:lpstr>Příklad 3</vt:lpstr>
      <vt:lpstr>Nepřímá úměrnost</vt:lpstr>
      <vt:lpstr>Příklad 4</vt:lpstr>
      <vt:lpstr>Příklad 5</vt:lpstr>
      <vt:lpstr>Příklad 6</vt:lpstr>
      <vt:lpstr>SHRNUTÍ</vt:lpstr>
      <vt:lpstr>Domácí úkol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596</cp:revision>
  <dcterms:created xsi:type="dcterms:W3CDTF">2010-05-23T14:28:12Z</dcterms:created>
  <dcterms:modified xsi:type="dcterms:W3CDTF">2012-10-22T13:05:34Z</dcterms:modified>
</cp:coreProperties>
</file>