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4638"/>
    <a:srgbClr val="4D4D4D"/>
    <a:srgbClr val="2263D4"/>
    <a:srgbClr val="60682C"/>
    <a:srgbClr val="919163"/>
    <a:srgbClr val="AE1517"/>
    <a:srgbClr val="CC0000"/>
    <a:srgbClr val="B68702"/>
    <a:srgbClr val="CA2F0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49" autoAdjust="0"/>
    <p:restoredTop sz="94660"/>
  </p:normalViewPr>
  <p:slideViewPr>
    <p:cSldViewPr>
      <p:cViewPr>
        <p:scale>
          <a:sx n="70" d="100"/>
          <a:sy n="70" d="100"/>
        </p:scale>
        <p:origin x="-1062" y="-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Text Box 3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58" name="Picture 34" descr="fds khj utyiuypioùùm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Page </a:t>
            </a:r>
            <a:fld id="{4268DAD6-216B-4340-840A-2AF115BBCC66}" type="slidenum">
              <a:rPr lang="fr-FR" b="1">
                <a:solidFill>
                  <a:schemeClr val="bg1"/>
                </a:solidFill>
              </a:rPr>
              <a:pPr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" name="Text Box 30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/>
          </a:p>
        </p:txBody>
      </p:sp>
      <p:pic>
        <p:nvPicPr>
          <p:cNvPr id="2077" name="Picture 29" descr="ghf t yaz fglmkl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857224" y="836613"/>
            <a:ext cx="7824578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4400" b="1" smtClean="0">
                <a:solidFill>
                  <a:schemeClr val="bg1"/>
                </a:solidFill>
                <a:latin typeface="Verdana" pitchFamily="34" charset="0"/>
              </a:rPr>
              <a:t>2. Mocniny a </a:t>
            </a:r>
            <a:r>
              <a:rPr lang="cs-CZ" sz="4400" b="1" smtClean="0">
                <a:solidFill>
                  <a:schemeClr val="bg1"/>
                </a:solidFill>
                <a:latin typeface="Verdana" pitchFamily="34" charset="0"/>
              </a:rPr>
              <a:t>odmocniny</a:t>
            </a:r>
          </a:p>
          <a:p>
            <a:pPr algn="ctr"/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Mgr. Petra Toboříková</a:t>
            </a:r>
            <a:endParaRPr lang="fr-FR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628900" y="1341438"/>
            <a:ext cx="480062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5+5+5+5+5+5 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7286644" y="1341438"/>
            <a:ext cx="142876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6 ∙ 5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00298" y="2127256"/>
            <a:ext cx="628654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součet zapíšeme jako součin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628900" y="3270264"/>
            <a:ext cx="365761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5∙5∙5∙5∙5∙5 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072198" y="3270264"/>
            <a:ext cx="142876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5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6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500298" y="4056082"/>
            <a:ext cx="664370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součin zapíšeme jako mocninu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4214810" y="928670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5286380" y="928670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14414" y="115888"/>
            <a:ext cx="78646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 sz="2800" b="1" u="sng" smtClean="0">
                <a:solidFill>
                  <a:schemeClr val="accent6">
                    <a:lumMod val="60000"/>
                    <a:lumOff val="40000"/>
                  </a:schemeClr>
                </a:solidFill>
                <a:latin typeface="Verdana" pitchFamily="34" charset="0"/>
              </a:rPr>
              <a:t>2.1 Mocniny s přirozeným mocnitelem</a:t>
            </a:r>
            <a:endParaRPr lang="fr-FR" sz="2800" u="sng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43438" y="4788298"/>
            <a:ext cx="1500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9600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endParaRPr lang="cs-CZ" sz="9600" baseline="50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5929322" y="2928934"/>
            <a:ext cx="3000396" cy="1643074"/>
          </a:xfrm>
          <a:prstGeom prst="cloudCallout">
            <a:avLst>
              <a:gd name="adj1" fmla="val -53156"/>
              <a:gd name="adj2" fmla="val 6250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00826" y="3143248"/>
            <a:ext cx="2286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latin typeface="Verdana" pitchFamily="34" charset="0"/>
              </a:rPr>
              <a:t>mocnitel (exponent)</a:t>
            </a:r>
            <a:endParaRPr lang="cs-CZ" sz="2800">
              <a:latin typeface="Verdana" pitchFamily="34" charset="0"/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2714612" y="3143248"/>
            <a:ext cx="3000396" cy="1643074"/>
          </a:xfrm>
          <a:prstGeom prst="cloudCallout">
            <a:avLst>
              <a:gd name="adj1" fmla="val 23496"/>
              <a:gd name="adj2" fmla="val 71775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536149" y="3703175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latin typeface="Verdana" pitchFamily="34" charset="0"/>
              </a:rPr>
              <a:t>základ</a:t>
            </a:r>
            <a:endParaRPr lang="cs-CZ" sz="2800">
              <a:latin typeface="Verdana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214546" y="785794"/>
            <a:ext cx="6715172" cy="100013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ravá složená závorka 19"/>
          <p:cNvSpPr/>
          <p:nvPr/>
        </p:nvSpPr>
        <p:spPr>
          <a:xfrm rot="5400000">
            <a:off x="8090322" y="696496"/>
            <a:ext cx="250032" cy="1285884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7786710" y="138581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n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214546" y="841372"/>
            <a:ext cx="6929454" cy="51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/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Pro každé a  R a n  N platí: a</a:t>
            </a:r>
            <a:r>
              <a:rPr lang="cs-CZ" sz="2400" b="1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=a∙a∙…∙a</a:t>
            </a:r>
            <a:endParaRPr lang="fr-FR" sz="2400" b="1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 animBg="1"/>
      <p:bldP spid="9" grpId="0"/>
      <p:bldP spid="19" grpId="0" animBg="1"/>
      <p:bldP spid="20" grpId="0" animBg="1"/>
      <p:bldP spid="2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786050" y="357166"/>
            <a:ext cx="137159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857620" y="341306"/>
            <a:ext cx="57150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a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929090" y="3071810"/>
            <a:ext cx="421481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umocňujeme číslo </a:t>
            </a:r>
            <a:r>
              <a:rPr lang="cs-CZ" sz="2400" smtClean="0">
                <a:solidFill>
                  <a:srgbClr val="FFC000"/>
                </a:solidFill>
                <a:latin typeface="Verdana" pitchFamily="34" charset="0"/>
              </a:rPr>
              <a:t>-2</a:t>
            </a:r>
            <a:endParaRPr lang="fr-FR" sz="2400">
              <a:solidFill>
                <a:srgbClr val="FFC000"/>
              </a:solidFill>
              <a:latin typeface="Verdana" pitchFamily="34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4857752" y="341306"/>
            <a:ext cx="114300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929322" y="341306"/>
            <a:ext cx="57150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858016" y="341306"/>
            <a:ext cx="121444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0</a:t>
            </a:r>
            <a:r>
              <a:rPr lang="cs-CZ" sz="3600" b="1" baseline="50000" smtClean="0">
                <a:solidFill>
                  <a:schemeClr val="bg1"/>
                </a:solidFill>
                <a:latin typeface="Verdana" pitchFamily="34" charset="0"/>
              </a:rPr>
              <a:t>n</a:t>
            </a:r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7858148" y="341306"/>
            <a:ext cx="57150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3600" b="1" smtClean="0">
                <a:solidFill>
                  <a:schemeClr val="bg1"/>
                </a:solidFill>
                <a:latin typeface="Verdana" pitchFamily="34" charset="0"/>
              </a:rPr>
              <a:t>0 </a:t>
            </a:r>
            <a:endParaRPr lang="fr-FR" sz="36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786050" y="1897082"/>
            <a:ext cx="178595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4143372" y="1897082"/>
            <a:ext cx="421484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(-2)∙(-2)∙(-2)∙(-2)=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8153424" y="1912942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16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9" name="Pravá složená závorka 18"/>
          <p:cNvSpPr/>
          <p:nvPr/>
        </p:nvSpPr>
        <p:spPr>
          <a:xfrm rot="5400000">
            <a:off x="5018488" y="1680770"/>
            <a:ext cx="250032" cy="1714512"/>
          </a:xfrm>
          <a:prstGeom prst="rightBrace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4857752" y="2627322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+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Pravá složená závorka 20"/>
          <p:cNvSpPr/>
          <p:nvPr/>
        </p:nvSpPr>
        <p:spPr>
          <a:xfrm rot="5400000">
            <a:off x="6804438" y="1680768"/>
            <a:ext cx="250032" cy="1714512"/>
          </a:xfrm>
          <a:prstGeom prst="rightBrace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6643702" y="2627320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+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2786050" y="4040222"/>
            <a:ext cx="178595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-2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3786182" y="4040222"/>
            <a:ext cx="228601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-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2∙2∙2∙2=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5795970" y="4056082"/>
            <a:ext cx="1062046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-16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3929058" y="4643446"/>
            <a:ext cx="4214810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umocňujeme číslo </a:t>
            </a:r>
            <a:r>
              <a:rPr lang="cs-CZ" sz="2400" smtClean="0">
                <a:solidFill>
                  <a:srgbClr val="FFC000"/>
                </a:solidFill>
                <a:latin typeface="Verdana" pitchFamily="34" charset="0"/>
              </a:rPr>
              <a:t>2</a:t>
            </a: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,</a:t>
            </a:r>
            <a:r>
              <a:rPr lang="cs-CZ" sz="2400" smtClean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poté násobíme -1</a:t>
            </a:r>
            <a:endParaRPr lang="fr-FR" sz="24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 animBg="1"/>
      <p:bldP spid="20" grpId="0"/>
      <p:bldP spid="21" grpId="0" animBg="1"/>
      <p:bldP spid="22" grpId="0"/>
      <p:bldP spid="23" grpId="0"/>
      <p:bldP spid="24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786050" y="500042"/>
            <a:ext cx="150019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1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4143372" y="500042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-2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Pravá složená závorka 20"/>
          <p:cNvSpPr/>
          <p:nvPr/>
        </p:nvSpPr>
        <p:spPr>
          <a:xfrm>
            <a:off x="4786314" y="500042"/>
            <a:ext cx="571504" cy="2786082"/>
          </a:xfrm>
          <a:prstGeom prst="rightBrace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5286380" y="714356"/>
            <a:ext cx="32861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>
              <a:buFont typeface="Arial" pitchFamily="34" charset="0"/>
              <a:buChar char="•"/>
            </a:pPr>
            <a:r>
              <a:rPr lang="cs-CZ" sz="2400" b="1" smtClean="0">
                <a:solidFill>
                  <a:srgbClr val="92D050"/>
                </a:solidFill>
                <a:latin typeface="Verdana" pitchFamily="34" charset="0"/>
              </a:rPr>
              <a:t>lichá</a:t>
            </a:r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 mocnina</a:t>
            </a:r>
          </a:p>
          <a:p>
            <a:pPr marL="263525" indent="-263525" algn="ctr"/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-</a:t>
            </a:r>
          </a:p>
          <a:p>
            <a:pPr marL="263525" indent="-263525" algn="ctr"/>
            <a:r>
              <a:rPr lang="cs-CZ" sz="2400" b="1" smtClean="0">
                <a:solidFill>
                  <a:srgbClr val="92D050"/>
                </a:solidFill>
                <a:latin typeface="Verdana" pitchFamily="34" charset="0"/>
              </a:rPr>
              <a:t>mínus zůstává</a:t>
            </a:r>
          </a:p>
          <a:p>
            <a:pPr marL="263525" indent="-263525" algn="ctr"/>
            <a:endParaRPr lang="cs-CZ" sz="2400" b="1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>
              <a:buFont typeface="Arial" pitchFamily="34" charset="0"/>
              <a:buChar char="•"/>
            </a:pPr>
            <a:r>
              <a:rPr lang="cs-CZ" sz="2400" b="1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sudá</a:t>
            </a:r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 mocnina</a:t>
            </a:r>
          </a:p>
          <a:p>
            <a:pPr marL="263525" indent="-263525" algn="ctr"/>
            <a:r>
              <a:rPr lang="cs-CZ" sz="2400" b="1" smtClean="0">
                <a:solidFill>
                  <a:schemeClr val="bg1"/>
                </a:solidFill>
                <a:latin typeface="Verdana" pitchFamily="34" charset="0"/>
              </a:rPr>
              <a:t>-</a:t>
            </a:r>
          </a:p>
          <a:p>
            <a:pPr marL="263525" indent="-263525" algn="ctr"/>
            <a:r>
              <a:rPr lang="cs-CZ" sz="2400" b="1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mínus mizí</a:t>
            </a:r>
            <a:endParaRPr lang="fr-FR" sz="2400" b="1">
              <a:solidFill>
                <a:schemeClr val="accent1">
                  <a:lumMod val="75000"/>
                </a:schemeClr>
              </a:solidFill>
              <a:latin typeface="Verdana" pitchFamily="34" charset="0"/>
            </a:endParaRPr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2786050" y="1285860"/>
            <a:ext cx="2000264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4143372" y="1285860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4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9" name="Text Box 8"/>
          <p:cNvSpPr txBox="1">
            <a:spLocks noChangeArrowheads="1"/>
          </p:cNvSpPr>
          <p:nvPr/>
        </p:nvSpPr>
        <p:spPr bwMode="auto">
          <a:xfrm>
            <a:off x="2786050" y="2071678"/>
            <a:ext cx="150019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4143372" y="2071678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-8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2786050" y="2825776"/>
            <a:ext cx="1500198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="1" baseline="5000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 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2" name="Text Box 8"/>
          <p:cNvSpPr txBox="1">
            <a:spLocks noChangeArrowheads="1"/>
          </p:cNvSpPr>
          <p:nvPr/>
        </p:nvSpPr>
        <p:spPr bwMode="auto">
          <a:xfrm>
            <a:off x="4143372" y="2786058"/>
            <a:ext cx="847732" cy="73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16</a:t>
            </a:r>
            <a:endParaRPr lang="fr-FR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000364" y="450057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Sbírka str. 19/2, 3, 4, 5, 6</a:t>
            </a:r>
            <a:endParaRPr lang="cs-CZ" sz="2800" i="1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1" grpId="0" animBg="1"/>
      <p:bldP spid="26" grpId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5143504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6643702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ovéPole 32"/>
          <p:cNvSpPr txBox="1"/>
          <p:nvPr/>
        </p:nvSpPr>
        <p:spPr>
          <a:xfrm>
            <a:off x="2928926" y="2143116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∙a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=a∙…∙a∙a∙ …∙a=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214546" y="285728"/>
            <a:ext cx="6715172" cy="1500198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ravá složená závorka 37"/>
          <p:cNvSpPr/>
          <p:nvPr/>
        </p:nvSpPr>
        <p:spPr>
          <a:xfrm rot="5400000">
            <a:off x="4661298" y="2196694"/>
            <a:ext cx="178594" cy="1071570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4357686" y="278605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0" name="Pravá složená závorka 39"/>
          <p:cNvSpPr/>
          <p:nvPr/>
        </p:nvSpPr>
        <p:spPr>
          <a:xfrm rot="5400000">
            <a:off x="5947182" y="2125256"/>
            <a:ext cx="178594" cy="1214446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5643570" y="278605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2" name="Pravá složená závorka 41"/>
          <p:cNvSpPr/>
          <p:nvPr/>
        </p:nvSpPr>
        <p:spPr>
          <a:xfrm rot="5400000">
            <a:off x="5357818" y="2214554"/>
            <a:ext cx="214314" cy="2071702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4929190" y="338608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r+s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929454" y="2143116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r+s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Zapiš jako jedinou mocninu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(-3)∙(-3)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5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-2∙4∙2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(-2)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∙(-2)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∙a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∙(-a)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>
              <a:buAutoNum type="alphaLcParenR"/>
            </a:pP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143768" y="4429132"/>
            <a:ext cx="12858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baseline="50000">
                <a:solidFill>
                  <a:srgbClr val="92D050"/>
                </a:solidFill>
                <a:latin typeface="Verdana" pitchFamily="34" charset="0"/>
              </a:rPr>
              <a:t>7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(-3)</a:t>
            </a:r>
            <a:r>
              <a:rPr lang="cs-CZ" sz="2800" baseline="50000">
                <a:solidFill>
                  <a:srgbClr val="92D050"/>
                </a:solidFill>
                <a:latin typeface="Verdana" pitchFamily="34" charset="0"/>
              </a:rPr>
              <a:t>4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-2</a:t>
            </a:r>
            <a:r>
              <a:rPr lang="cs-CZ" sz="2800" baseline="50000">
                <a:solidFill>
                  <a:srgbClr val="92D050"/>
                </a:solidFill>
                <a:latin typeface="Verdana" pitchFamily="34" charset="0"/>
              </a:rPr>
              <a:t>7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-2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12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7</a:t>
            </a:r>
          </a:p>
          <a:p>
            <a:pPr marL="1235075" indent="-514350">
              <a:buAutoNum type="alphaLcParenR"/>
            </a:pPr>
            <a:endParaRPr lang="cs-CZ" sz="28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34" name="Text Box 8"/>
          <p:cNvSpPr txBox="1">
            <a:spLocks noChangeArrowheads="1"/>
          </p:cNvSpPr>
          <p:nvPr/>
        </p:nvSpPr>
        <p:spPr bwMode="auto">
          <a:xfrm>
            <a:off x="2214546" y="341306"/>
            <a:ext cx="6929454" cy="123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  R a r,s  N platí:</a:t>
            </a:r>
          </a:p>
          <a:p>
            <a:pPr marL="263525" indent="-263525" algn="ctr"/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∙a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r+s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 animBg="1"/>
      <p:bldP spid="38" grpId="0" animBg="1"/>
      <p:bldP spid="39" grpId="0"/>
      <p:bldP spid="40" grpId="0" animBg="1"/>
      <p:bldP spid="41" grpId="0"/>
      <p:bldP spid="42" grpId="0" animBg="1"/>
      <p:bldP spid="43" grpId="0"/>
      <p:bldP spid="44" grpId="0"/>
      <p:bldP spid="45" grpId="0"/>
      <p:bldP spid="46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ovéPole 43"/>
          <p:cNvSpPr txBox="1"/>
          <p:nvPr/>
        </p:nvSpPr>
        <p:spPr>
          <a:xfrm>
            <a:off x="3500430" y="2474893"/>
            <a:ext cx="1357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a∙…∙a</a:t>
            </a:r>
          </a:p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a∙…∙a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72066" y="2666053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r-s</a:t>
            </a:r>
            <a:endParaRPr lang="cs-CZ" sz="2800" b="1" baseline="500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4643438" y="500042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7072330" y="500042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ovéPole 32"/>
          <p:cNvSpPr txBox="1"/>
          <p:nvPr/>
        </p:nvSpPr>
        <p:spPr>
          <a:xfrm>
            <a:off x="2643174" y="2474893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/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</a:p>
          <a:p>
            <a:pPr marL="263525" indent="-263525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s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143108" y="285728"/>
            <a:ext cx="6929454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ravá složená závorka 37"/>
          <p:cNvSpPr/>
          <p:nvPr/>
        </p:nvSpPr>
        <p:spPr>
          <a:xfrm rot="5400000">
            <a:off x="4018356" y="2911074"/>
            <a:ext cx="178594" cy="1071570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3714744" y="2000240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0" name="Pravá složená závorka 39"/>
          <p:cNvSpPr/>
          <p:nvPr/>
        </p:nvSpPr>
        <p:spPr>
          <a:xfrm rot="16200000">
            <a:off x="4036215" y="1893083"/>
            <a:ext cx="214314" cy="1143008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3643306" y="345751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929322" y="2526565"/>
            <a:ext cx="3214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>
              <a:buFont typeface="Arial" pitchFamily="34" charset="0"/>
              <a:buChar char="•"/>
            </a:pP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zkrátíme tolik </a:t>
            </a:r>
            <a:r>
              <a:rPr lang="cs-CZ" sz="2400" i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400" smtClean="0">
                <a:solidFill>
                  <a:schemeClr val="bg1"/>
                </a:solidFill>
                <a:latin typeface="Verdana" pitchFamily="34" charset="0"/>
              </a:rPr>
              <a:t>, kolik lze</a:t>
            </a:r>
            <a:endParaRPr lang="cs-CZ" sz="24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Zapiš jako jedinou mocninu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4357686" y="4572008"/>
            <a:ext cx="1285884" cy="1944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-4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3</a:t>
            </a:r>
            <a:endParaRPr lang="cs-CZ" sz="28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2143108" y="420674"/>
            <a:ext cx="6929454" cy="172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  R-</a:t>
            </a:r>
            <a:r>
              <a:rPr lang="en-US" sz="2800" b="1" smtClean="0">
                <a:solidFill>
                  <a:schemeClr val="bg1"/>
                </a:solidFill>
                <a:latin typeface="Verdana" pitchFamily="34" charset="0"/>
              </a:rPr>
              <a:t>{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0</a:t>
            </a:r>
            <a:r>
              <a:rPr lang="en-US" sz="2800" b="1" smtClean="0">
                <a:solidFill>
                  <a:schemeClr val="bg1"/>
                </a:solidFill>
                <a:latin typeface="Verdana" pitchFamily="34" charset="0"/>
              </a:rPr>
              <a:t>}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 a r,s  N platí:</a:t>
            </a:r>
          </a:p>
          <a:p>
            <a:pPr marL="263525" indent="-263525" algn="ctr"/>
            <a:endParaRPr lang="cs-CZ" sz="1200" b="1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u="sng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s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786446" y="1214422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r-s</a:t>
            </a:r>
            <a:endParaRPr lang="cs-CZ" sz="2800"/>
          </a:p>
        </p:txBody>
      </p:sp>
      <p:sp>
        <p:nvSpPr>
          <p:cNvPr id="19" name="TextovéPole 18"/>
          <p:cNvSpPr txBox="1"/>
          <p:nvPr/>
        </p:nvSpPr>
        <p:spPr>
          <a:xfrm>
            <a:off x="3071802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43438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/>
          <a:srcRect l="22851" t="39237" r="66602" b="40674"/>
          <a:stretch>
            <a:fillRect/>
          </a:stretch>
        </p:blipFill>
        <p:spPr bwMode="auto">
          <a:xfrm>
            <a:off x="2714612" y="4500570"/>
            <a:ext cx="150019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/>
          <a:srcRect l="58203" t="39014" r="26562" b="47802"/>
          <a:stretch>
            <a:fillRect/>
          </a:stretch>
        </p:blipFill>
        <p:spPr bwMode="auto">
          <a:xfrm>
            <a:off x="5643570" y="4500570"/>
            <a:ext cx="185738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ovéPole 24"/>
          <p:cNvSpPr txBox="1"/>
          <p:nvPr/>
        </p:nvSpPr>
        <p:spPr>
          <a:xfrm>
            <a:off x="7643834" y="4357694"/>
            <a:ext cx="1285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smtClean="0">
                <a:solidFill>
                  <a:srgbClr val="92D050"/>
                </a:solidFill>
                <a:latin typeface="Verdana" pitchFamily="34" charset="0"/>
              </a:rPr>
              <a:t>3</a:t>
            </a:r>
          </a:p>
          <a:p>
            <a:r>
              <a:rPr lang="cs-CZ" sz="24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4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endParaRPr lang="cs-CZ" sz="2800">
              <a:solidFill>
                <a:srgbClr val="92D05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1" grpId="0"/>
      <p:bldP spid="33" grpId="0"/>
      <p:bldP spid="38" grpId="0" animBg="1"/>
      <p:bldP spid="39" grpId="0"/>
      <p:bldP spid="40" grpId="0" animBg="1"/>
      <p:bldP spid="41" grpId="0"/>
      <p:bldP spid="43" grpId="1"/>
      <p:bldP spid="45" grpId="0"/>
      <p:bldP spid="46" grpId="0"/>
      <p:bldP spid="19" grpId="0"/>
      <p:bldP spid="20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5000628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6572264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Obdélník 34"/>
          <p:cNvSpPr/>
          <p:nvPr/>
        </p:nvSpPr>
        <p:spPr>
          <a:xfrm>
            <a:off x="2464595" y="285728"/>
            <a:ext cx="6143668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Odstraň závorky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80000" smtClean="0">
                <a:solidFill>
                  <a:schemeClr val="bg1"/>
                </a:solidFill>
                <a:latin typeface="Verdana" pitchFamily="34" charset="0"/>
              </a:rPr>
              <a:t>5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</a:t>
            </a:r>
            <a:r>
              <a:rPr lang="el-GR" sz="2800" smtClean="0">
                <a:solidFill>
                  <a:schemeClr val="bg1"/>
                </a:solidFill>
                <a:latin typeface="Verdana" pitchFamily="34" charset="0"/>
              </a:rPr>
              <a:t>β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8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endParaRPr lang="cs-CZ" sz="2800" baseline="5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572132" y="4429132"/>
            <a:ext cx="1285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2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15</a:t>
            </a:r>
          </a:p>
          <a:p>
            <a:r>
              <a:rPr lang="el-GR" sz="2800" smtClean="0">
                <a:solidFill>
                  <a:srgbClr val="92D050"/>
                </a:solidFill>
                <a:latin typeface="Verdana" pitchFamily="34" charset="0"/>
              </a:rPr>
              <a:t>β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12</a:t>
            </a:r>
            <a:endParaRPr lang="cs-CZ" sz="2800" baseline="500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28860" y="2385948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="1" baseline="80000" smtClean="0">
                <a:solidFill>
                  <a:schemeClr val="bg1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∙…∙a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29058" y="3071810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s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357818" y="2385948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r∙s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7" name="Pravá složená závorka 26"/>
          <p:cNvSpPr/>
          <p:nvPr/>
        </p:nvSpPr>
        <p:spPr>
          <a:xfrm rot="5400000">
            <a:off x="4250529" y="2321711"/>
            <a:ext cx="214314" cy="1285884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2357454" y="349236"/>
            <a:ext cx="6357950" cy="158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  R a r,s  N platí:</a:t>
            </a:r>
          </a:p>
          <a:p>
            <a:pPr marL="263525" indent="-263525" algn="ctr"/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(a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)</a:t>
            </a:r>
            <a:r>
              <a:rPr lang="cs-CZ" sz="2800" b="1" baseline="80000" smtClean="0">
                <a:solidFill>
                  <a:srgbClr val="FFC000"/>
                </a:solidFill>
                <a:latin typeface="Verdana" pitchFamily="34" charset="0"/>
              </a:rPr>
              <a:t>s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r∙s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5" grpId="0"/>
      <p:bldP spid="23" grpId="0"/>
      <p:bldP spid="24" grpId="0"/>
      <p:bldP spid="26" grpId="0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5214942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6715140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Obdélník 34"/>
          <p:cNvSpPr/>
          <p:nvPr/>
        </p:nvSpPr>
        <p:spPr>
          <a:xfrm>
            <a:off x="2464595" y="285728"/>
            <a:ext cx="6143668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571876"/>
            <a:ext cx="5929354" cy="376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Vypočítej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(2∙3)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</a:p>
          <a:p>
            <a:pPr marL="1235075" indent="-514350"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(2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∙3)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</a:p>
          <a:p>
            <a:pPr marL="1235075" indent="-514350">
              <a:buFontTx/>
              <a:buAutoNum type="alphaLcParenR"/>
            </a:pP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(a</a:t>
            </a:r>
            <a:r>
              <a:rPr lang="cs-CZ" sz="2800" baseline="5000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>
              <a:buFontTx/>
              <a:buAutoNum type="alphaLcParenR"/>
            </a:pPr>
            <a:r>
              <a:rPr lang="cs-CZ" sz="2800" u="sng" smtClean="0">
                <a:solidFill>
                  <a:schemeClr val="bg1"/>
                </a:solidFill>
                <a:latin typeface="Verdana" pitchFamily="34" charset="0"/>
              </a:rPr>
              <a:t>(a</a:t>
            </a:r>
            <a:r>
              <a:rPr lang="cs-CZ" sz="2800" u="sng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u="sng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u="sng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u="sng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u="sng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/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	(a</a:t>
            </a:r>
            <a:r>
              <a:rPr lang="cs-CZ" sz="2800" baseline="5000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2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</a:p>
          <a:p>
            <a:pPr marL="1235075" indent="-514350"/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e) </a:t>
            </a:r>
            <a:r>
              <a:rPr lang="en-US" sz="2800" smtClean="0">
                <a:solidFill>
                  <a:schemeClr val="bg1"/>
                </a:solidFill>
                <a:latin typeface="Verdana" pitchFamily="34" charset="0"/>
              </a:rPr>
              <a:t>[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(-a)∙b</a:t>
            </a:r>
            <a:r>
              <a:rPr lang="en-US" sz="2800" smtClean="0">
                <a:solidFill>
                  <a:schemeClr val="bg1"/>
                </a:solidFill>
                <a:latin typeface="Verdana" pitchFamily="34" charset="0"/>
              </a:rPr>
              <a:t>]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(-a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4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3</a:t>
            </a:r>
            <a:r>
              <a:rPr lang="cs-CZ" sz="2800" smtClean="0">
                <a:solidFill>
                  <a:schemeClr val="bg1"/>
                </a:solidFill>
                <a:latin typeface="Verdana" pitchFamily="34" charset="0"/>
              </a:rPr>
              <a:t>)</a:t>
            </a:r>
            <a:r>
              <a:rPr lang="cs-CZ" sz="2800" baseline="50000" smtClean="0">
                <a:solidFill>
                  <a:schemeClr val="bg1"/>
                </a:solidFill>
                <a:latin typeface="Verdana" pitchFamily="34" charset="0"/>
              </a:rPr>
              <a:t>5</a:t>
            </a:r>
          </a:p>
          <a:p>
            <a:pPr marL="1235075" indent="-514350">
              <a:buFontTx/>
              <a:buAutoNum type="alphaLcParenR"/>
            </a:pPr>
            <a:endParaRPr lang="cs-CZ" sz="2800" baseline="50000" smtClean="0">
              <a:solidFill>
                <a:schemeClr val="bg1"/>
              </a:solidFill>
              <a:latin typeface="Verdana" pitchFamily="34" charset="0"/>
            </a:endParaRPr>
          </a:p>
          <a:p>
            <a:pPr marL="1235075" indent="-514350">
              <a:buAutoNum type="alphaLcParenR"/>
            </a:pPr>
            <a:endParaRPr lang="cs-CZ" sz="2800" baseline="5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72330" y="4071942"/>
            <a:ext cx="20002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36</a:t>
            </a:r>
            <a:endParaRPr lang="cs-CZ" sz="2800" baseline="50000" smtClean="0">
              <a:solidFill>
                <a:srgbClr val="92D050"/>
              </a:solidFill>
              <a:latin typeface="Verdana" pitchFamily="34" charset="0"/>
            </a:endParaRP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331 776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6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9</a:t>
            </a:r>
          </a:p>
          <a:p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u="sng" baseline="50000" smtClean="0">
                <a:solidFill>
                  <a:srgbClr val="92D050"/>
                </a:solidFill>
                <a:latin typeface="Verdana" pitchFamily="34" charset="0"/>
              </a:rPr>
              <a:t>3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3</a:t>
            </a:r>
          </a:p>
          <a:p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23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18</a:t>
            </a:r>
            <a:endParaRPr lang="cs-CZ" sz="2800" baseline="50000">
              <a:solidFill>
                <a:srgbClr val="92D050"/>
              </a:solidFill>
              <a:latin typeface="Verdana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28860" y="2071678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(a∙b)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=(a∙b)∙…∙(a∙b)=</a:t>
            </a:r>
            <a:endParaRPr lang="fr-FR" sz="2800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29058" y="31861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858016" y="2091444"/>
            <a:ext cx="1143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∙b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2357454" y="349236"/>
            <a:ext cx="6357950" cy="158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a,b  R a r,s  N platí:</a:t>
            </a:r>
          </a:p>
          <a:p>
            <a:pPr marL="263525" indent="-263525" algn="ctr"/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(a∙b)</a:t>
            </a:r>
            <a:r>
              <a:rPr lang="cs-CZ" sz="2800" b="1" baseline="5000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=a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∙b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  <p:cxnSp>
        <p:nvCxnSpPr>
          <p:cNvPr id="13" name="Přímá spojovací čára 12"/>
          <p:cNvCxnSpPr>
            <a:endCxn id="24" idx="0"/>
          </p:cNvCxnSpPr>
          <p:nvPr/>
        </p:nvCxnSpPr>
        <p:spPr>
          <a:xfrm rot="5400000">
            <a:off x="4143372" y="2900416"/>
            <a:ext cx="571504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>
            <a:endCxn id="24" idx="0"/>
          </p:cNvCxnSpPr>
          <p:nvPr/>
        </p:nvCxnSpPr>
        <p:spPr>
          <a:xfrm rot="10800000" flipV="1">
            <a:off x="4429124" y="2543226"/>
            <a:ext cx="1348592" cy="64294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5400000">
            <a:off x="5572926" y="2613870"/>
            <a:ext cx="714380" cy="573092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>
            <a:stCxn id="23" idx="2"/>
          </p:cNvCxnSpPr>
          <p:nvPr/>
        </p:nvCxnSpPr>
        <p:spPr>
          <a:xfrm rot="16200000" flipH="1">
            <a:off x="4847869" y="2461905"/>
            <a:ext cx="662708" cy="92869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5286380" y="318616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5" grpId="0"/>
      <p:bldP spid="23" grpId="0"/>
      <p:bldP spid="24" grpId="0"/>
      <p:bldP spid="26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ovéPole 27"/>
          <p:cNvSpPr txBox="1"/>
          <p:nvPr/>
        </p:nvSpPr>
        <p:spPr>
          <a:xfrm>
            <a:off x="2357422" y="2428868"/>
            <a:ext cx="13573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smtClean="0">
                <a:solidFill>
                  <a:schemeClr val="bg1"/>
                </a:solidFill>
                <a:latin typeface="Verdana" pitchFamily="34" charset="0"/>
              </a:rPr>
              <a:t>( )</a:t>
            </a:r>
            <a:endParaRPr lang="cs-CZ" sz="2800" baseline="5000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571868" y="2474893"/>
            <a:ext cx="1357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a∙…∙a</a:t>
            </a:r>
          </a:p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b∙…∙b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4714876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2"/>
          <a:srcRect l="9375" t="38086" r="87695" b="58252"/>
          <a:stretch>
            <a:fillRect/>
          </a:stretch>
        </p:blipFill>
        <p:spPr bwMode="auto">
          <a:xfrm>
            <a:off x="7286644" y="428604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ovéPole 32"/>
          <p:cNvSpPr txBox="1"/>
          <p:nvPr/>
        </p:nvSpPr>
        <p:spPr>
          <a:xfrm>
            <a:off x="2643174" y="2474893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/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</a:t>
            </a:r>
            <a:endParaRPr lang="cs-CZ" sz="2800" b="1" u="sng" baseline="50000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b</a:t>
            </a:r>
            <a:endParaRPr lang="cs-CZ" sz="28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000248" y="357166"/>
            <a:ext cx="7143768" cy="1714512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ravá složená závorka 37"/>
          <p:cNvSpPr/>
          <p:nvPr/>
        </p:nvSpPr>
        <p:spPr>
          <a:xfrm rot="5400000">
            <a:off x="4161232" y="2911074"/>
            <a:ext cx="178594" cy="1071570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3786182" y="2000240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0" name="Pravá složená závorka 39"/>
          <p:cNvSpPr/>
          <p:nvPr/>
        </p:nvSpPr>
        <p:spPr>
          <a:xfrm rot="16200000">
            <a:off x="4107653" y="1893083"/>
            <a:ext cx="214314" cy="1143008"/>
          </a:xfrm>
          <a:prstGeom prst="rightBrace">
            <a:avLst/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3643306" y="345751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Verdana" pitchFamily="34" charset="0"/>
              </a:rPr>
              <a:t>r krát</a:t>
            </a:r>
            <a:endParaRPr lang="cs-CZ" sz="20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714612" y="3929067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Odstraň závorky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500430" y="5357826"/>
            <a:ext cx="5357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060575" algn="l"/>
                <a:tab pos="4392613" algn="l"/>
              </a:tabLst>
            </a:pPr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2800" u="sng" baseline="50000" smtClean="0">
                <a:solidFill>
                  <a:srgbClr val="92D050"/>
                </a:solidFill>
                <a:latin typeface="Verdana" pitchFamily="34" charset="0"/>
              </a:rPr>
              <a:t>6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	</a:t>
            </a:r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-8 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	</a:t>
            </a:r>
            <a:r>
              <a:rPr lang="cs-CZ" sz="2800" u="sng" smtClean="0">
                <a:solidFill>
                  <a:srgbClr val="92D050"/>
                </a:solidFill>
                <a:latin typeface="Verdana" pitchFamily="34" charset="0"/>
              </a:rPr>
              <a:t>16</a:t>
            </a:r>
          </a:p>
          <a:p>
            <a:pPr>
              <a:tabLst>
                <a:tab pos="1966913" algn="l"/>
                <a:tab pos="4129088" algn="l"/>
              </a:tabLst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b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9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	729	6561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072198" y="11429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=</a:t>
            </a:r>
            <a:endParaRPr lang="cs-CZ" sz="2800"/>
          </a:p>
        </p:txBody>
      </p:sp>
      <p:sp>
        <p:nvSpPr>
          <p:cNvPr id="19" name="TextovéPole 18"/>
          <p:cNvSpPr txBox="1"/>
          <p:nvPr/>
        </p:nvSpPr>
        <p:spPr>
          <a:xfrm>
            <a:off x="3224202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43438" y="2666053"/>
            <a:ext cx="561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=</a:t>
            </a:r>
            <a:endParaRPr lang="cs-CZ" sz="280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500826" y="1000108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 algn="ctr"/>
            <a:r>
              <a:rPr lang="cs-CZ" sz="2800" b="1" u="sng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b</a:t>
            </a:r>
            <a:r>
              <a:rPr lang="cs-CZ" sz="2800" b="1" baseline="50000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endParaRPr lang="cs-CZ" sz="2800" baseline="50000"/>
          </a:p>
        </p:txBody>
      </p:sp>
      <p:sp>
        <p:nvSpPr>
          <p:cNvPr id="23" name="TextovéPole 22"/>
          <p:cNvSpPr txBox="1"/>
          <p:nvPr/>
        </p:nvSpPr>
        <p:spPr>
          <a:xfrm>
            <a:off x="4929190" y="934034"/>
            <a:ext cx="13573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smtClean="0">
                <a:solidFill>
                  <a:srgbClr val="FFC000"/>
                </a:solidFill>
                <a:latin typeface="Verdana" pitchFamily="34" charset="0"/>
              </a:rPr>
              <a:t>(  )</a:t>
            </a:r>
            <a:endParaRPr lang="cs-CZ" sz="2800" baseline="50000"/>
          </a:p>
        </p:txBody>
      </p:sp>
      <p:sp>
        <p:nvSpPr>
          <p:cNvPr id="24" name="TextovéPole 23"/>
          <p:cNvSpPr txBox="1"/>
          <p:nvPr/>
        </p:nvSpPr>
        <p:spPr>
          <a:xfrm>
            <a:off x="5929322" y="83407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r</a:t>
            </a:r>
            <a:endParaRPr lang="cs-CZ" sz="2800"/>
          </a:p>
        </p:txBody>
      </p:sp>
      <p:sp>
        <p:nvSpPr>
          <p:cNvPr id="27" name="TextovéPole 26"/>
          <p:cNvSpPr txBox="1"/>
          <p:nvPr/>
        </p:nvSpPr>
        <p:spPr>
          <a:xfrm>
            <a:off x="5000628" y="2474893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 algn="ctr"/>
            <a:r>
              <a:rPr lang="cs-CZ" sz="2800" b="1" u="sng" smtClean="0">
                <a:solidFill>
                  <a:schemeClr val="bg1"/>
                </a:solidFill>
                <a:latin typeface="Verdana" pitchFamily="34" charset="0"/>
              </a:rPr>
              <a:t>a</a:t>
            </a:r>
            <a:r>
              <a:rPr lang="cs-CZ" sz="2800" b="1" u="sng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</a:p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b</a:t>
            </a:r>
            <a:r>
              <a:rPr lang="cs-CZ" sz="2800" b="1" baseline="50000" smtClean="0">
                <a:solidFill>
                  <a:schemeClr val="bg1"/>
                </a:solidFill>
                <a:latin typeface="Verdana" pitchFamily="34" charset="0"/>
              </a:rPr>
              <a:t>r</a:t>
            </a:r>
            <a:endParaRPr lang="cs-CZ" sz="2800" baseline="50000">
              <a:solidFill>
                <a:schemeClr val="bg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071802" y="226283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r</a:t>
            </a:r>
            <a:endParaRPr lang="cs-CZ" sz="2800">
              <a:solidFill>
                <a:schemeClr val="bg1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/>
          <a:srcRect l="45703" t="62256" r="4492" b="29688"/>
          <a:stretch>
            <a:fillRect/>
          </a:stretch>
        </p:blipFill>
        <p:spPr bwMode="auto">
          <a:xfrm>
            <a:off x="2786050" y="4500570"/>
            <a:ext cx="6072230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857356" y="353201"/>
            <a:ext cx="7429552" cy="172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 algn="ctr"/>
            <a:r>
              <a:rPr lang="cs-CZ" sz="2800" b="1" smtClean="0">
                <a:solidFill>
                  <a:schemeClr val="bg1"/>
                </a:solidFill>
                <a:latin typeface="Verdana" pitchFamily="34" charset="0"/>
              </a:rPr>
              <a:t>Pro každé a,b  R, b≠0 a r,s  N platí:</a:t>
            </a:r>
          </a:p>
          <a:p>
            <a:pPr marL="263525" indent="-263525" algn="ctr"/>
            <a:endParaRPr lang="cs-CZ" sz="1200" b="1" smtClean="0">
              <a:solidFill>
                <a:schemeClr val="bg1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u="sng" smtClean="0">
                <a:solidFill>
                  <a:srgbClr val="FFC000"/>
                </a:solidFill>
                <a:latin typeface="Verdana" pitchFamily="34" charset="0"/>
              </a:rPr>
              <a:t>a</a:t>
            </a:r>
            <a:endParaRPr lang="cs-CZ" sz="2800" b="1" u="sng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2800" b="1" smtClean="0">
                <a:solidFill>
                  <a:srgbClr val="FFC000"/>
                </a:solidFill>
                <a:latin typeface="Verdana" pitchFamily="34" charset="0"/>
              </a:rPr>
              <a:t>b</a:t>
            </a:r>
            <a:endParaRPr lang="fr-FR" sz="2800" b="1" baseline="50000">
              <a:solidFill>
                <a:srgbClr val="FFC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4" grpId="0"/>
      <p:bldP spid="33" grpId="0"/>
      <p:bldP spid="38" grpId="0" animBg="1"/>
      <p:bldP spid="39" grpId="0"/>
      <p:bldP spid="40" grpId="0" animBg="1"/>
      <p:bldP spid="41" grpId="0"/>
      <p:bldP spid="45" grpId="0"/>
      <p:bldP spid="46" grpId="0"/>
      <p:bldP spid="19" grpId="0"/>
      <p:bldP spid="20" grpId="0"/>
      <p:bldP spid="2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ovéPole 44"/>
          <p:cNvSpPr txBox="1"/>
          <p:nvPr/>
        </p:nvSpPr>
        <p:spPr>
          <a:xfrm>
            <a:off x="2643174" y="35716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Zjednoduš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3786182" y="2000240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227388" algn="l"/>
                <a:tab pos="4392613" algn="l"/>
              </a:tabLst>
            </a:pP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4</a:t>
            </a:r>
            <a:r>
              <a:rPr lang="cs-CZ" sz="2800" baseline="50000" smtClean="0">
                <a:solidFill>
                  <a:srgbClr val="92D050"/>
                </a:solidFill>
                <a:latin typeface="Verdana" pitchFamily="34" charset="0"/>
              </a:rPr>
              <a:t>	</a:t>
            </a:r>
            <a:r>
              <a:rPr lang="cs-CZ" sz="2800" smtClean="0">
                <a:solidFill>
                  <a:srgbClr val="92D050"/>
                </a:solidFill>
                <a:latin typeface="Verdana" pitchFamily="34" charset="0"/>
              </a:rPr>
              <a:t>9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 l="41016" t="49072" r="25000" b="43604"/>
          <a:stretch>
            <a:fillRect/>
          </a:stretch>
        </p:blipFill>
        <p:spPr bwMode="auto">
          <a:xfrm>
            <a:off x="2857488" y="1000108"/>
            <a:ext cx="538638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ovéPole 24"/>
          <p:cNvSpPr txBox="1"/>
          <p:nvPr/>
        </p:nvSpPr>
        <p:spPr>
          <a:xfrm>
            <a:off x="3143240" y="3548722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i="1" smtClean="0">
                <a:solidFill>
                  <a:schemeClr val="bg1"/>
                </a:solidFill>
                <a:latin typeface="Verdana" pitchFamily="34" charset="0"/>
              </a:rPr>
              <a:t>Př.: Sbírka str. 19/7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ovéPole 24"/>
          <p:cNvSpPr txBox="1"/>
          <p:nvPr/>
        </p:nvSpPr>
        <p:spPr>
          <a:xfrm>
            <a:off x="2714612" y="428604"/>
            <a:ext cx="600079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3600" smtClean="0">
                <a:solidFill>
                  <a:schemeClr val="bg1"/>
                </a:solidFill>
                <a:latin typeface="Verdana" pitchFamily="34" charset="0"/>
              </a:rPr>
              <a:t>Shrnutí:</a:t>
            </a:r>
            <a:endParaRPr lang="cs-CZ" sz="3600">
              <a:solidFill>
                <a:schemeClr val="bg1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cs-CZ" sz="3600" b="1" smtClean="0">
                <a:solidFill>
                  <a:srgbClr val="92D050"/>
                </a:solidFill>
                <a:latin typeface="Verdana" pitchFamily="34" charset="0"/>
              </a:rPr>
              <a:t>a</a:t>
            </a:r>
            <a:r>
              <a:rPr lang="cs-CZ" sz="3600" b="1" baseline="50000" smtClean="0">
                <a:solidFill>
                  <a:srgbClr val="92D050"/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rgbClr val="92D050"/>
                </a:solidFill>
                <a:latin typeface="Verdana" pitchFamily="34" charset="0"/>
              </a:rPr>
              <a:t>∙a</a:t>
            </a:r>
            <a:r>
              <a:rPr lang="cs-CZ" sz="3600" b="1" baseline="50000" smtClean="0">
                <a:solidFill>
                  <a:srgbClr val="92D050"/>
                </a:solidFill>
                <a:latin typeface="Verdana" pitchFamily="34" charset="0"/>
              </a:rPr>
              <a:t>s</a:t>
            </a:r>
            <a:r>
              <a:rPr lang="cs-CZ" sz="3600" b="1" smtClean="0">
                <a:solidFill>
                  <a:srgbClr val="92D050"/>
                </a:solidFill>
                <a:latin typeface="Verdana" pitchFamily="34" charset="0"/>
              </a:rPr>
              <a:t>=a</a:t>
            </a:r>
            <a:r>
              <a:rPr lang="cs-CZ" sz="3600" b="1" baseline="50000" smtClean="0">
                <a:solidFill>
                  <a:srgbClr val="92D050"/>
                </a:solidFill>
                <a:latin typeface="Verdana" pitchFamily="34" charset="0"/>
              </a:rPr>
              <a:t>r+s</a:t>
            </a:r>
          </a:p>
          <a:p>
            <a:pPr algn="ctr">
              <a:spcAft>
                <a:spcPts val="600"/>
              </a:spcAft>
            </a:pPr>
            <a:endParaRPr lang="cs-CZ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endParaRPr lang="cs-CZ" sz="100" b="1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endParaRPr lang="cs-CZ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endParaRPr lang="cs-CZ" sz="3600" b="1" baseline="5000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3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(a</a:t>
            </a:r>
            <a:r>
              <a:rPr lang="cs-CZ" sz="3600" b="1" baseline="500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)</a:t>
            </a:r>
            <a:r>
              <a:rPr lang="cs-CZ" sz="3600" b="1" baseline="800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s</a:t>
            </a:r>
            <a:r>
              <a:rPr lang="cs-CZ" sz="3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=a</a:t>
            </a:r>
            <a:r>
              <a:rPr lang="cs-CZ" sz="3600" b="1" baseline="5000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r∙s</a:t>
            </a:r>
          </a:p>
          <a:p>
            <a:pPr marL="263525" indent="-263525" algn="ctr"/>
            <a:endParaRPr lang="cs-CZ" sz="3600" b="1" baseline="50000">
              <a:solidFill>
                <a:srgbClr val="FFC000"/>
              </a:solidFill>
              <a:latin typeface="Verdana" pitchFamily="34" charset="0"/>
            </a:endParaRPr>
          </a:p>
          <a:p>
            <a:pPr marL="263525" indent="-263525" algn="ctr"/>
            <a:r>
              <a:rPr lang="cs-CZ" sz="3600" b="1" smtClean="0">
                <a:solidFill>
                  <a:srgbClr val="C84638"/>
                </a:solidFill>
                <a:latin typeface="Verdana" pitchFamily="34" charset="0"/>
              </a:rPr>
              <a:t>(a∙b)</a:t>
            </a:r>
            <a:r>
              <a:rPr lang="cs-CZ" sz="3600" b="1" baseline="50000" smtClean="0">
                <a:solidFill>
                  <a:srgbClr val="C84638"/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rgbClr val="C84638"/>
                </a:solidFill>
                <a:latin typeface="Verdana" pitchFamily="34" charset="0"/>
              </a:rPr>
              <a:t>=a</a:t>
            </a:r>
            <a:r>
              <a:rPr lang="cs-CZ" sz="3600" b="1" baseline="50000" smtClean="0">
                <a:solidFill>
                  <a:srgbClr val="C84638"/>
                </a:solidFill>
                <a:latin typeface="Verdana" pitchFamily="34" charset="0"/>
              </a:rPr>
              <a:t>r</a:t>
            </a:r>
            <a:r>
              <a:rPr lang="cs-CZ" sz="3600" b="1" smtClean="0">
                <a:solidFill>
                  <a:srgbClr val="C84638"/>
                </a:solidFill>
                <a:latin typeface="Verdana" pitchFamily="34" charset="0"/>
              </a:rPr>
              <a:t>∙b</a:t>
            </a:r>
            <a:r>
              <a:rPr lang="cs-CZ" sz="3600" b="1" baseline="50000" smtClean="0">
                <a:solidFill>
                  <a:srgbClr val="C84638"/>
                </a:solidFill>
                <a:latin typeface="Verdana" pitchFamily="34" charset="0"/>
              </a:rPr>
              <a:t>r</a:t>
            </a:r>
            <a:endParaRPr lang="fr-FR" sz="3600" b="1" baseline="50000" smtClean="0">
              <a:solidFill>
                <a:srgbClr val="C84638"/>
              </a:solidFill>
              <a:latin typeface="Verdana" pitchFamily="34" charset="0"/>
            </a:endParaRPr>
          </a:p>
          <a:p>
            <a:pPr marL="263525" indent="-263525" algn="ctr"/>
            <a:endParaRPr lang="fr-FR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endParaRPr lang="fr-FR" sz="3600" b="1" baseline="50000" smtClean="0">
              <a:solidFill>
                <a:srgbClr val="FFC000"/>
              </a:solidFill>
              <a:latin typeface="Verdana" pitchFamily="34" charset="0"/>
            </a:endParaRPr>
          </a:p>
          <a:p>
            <a:pPr algn="ctr">
              <a:spcAft>
                <a:spcPts val="600"/>
              </a:spcAft>
            </a:pPr>
            <a:endParaRPr lang="cs-CZ" sz="3600" smtClean="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 l="47461" t="36622" r="38476" b="55322"/>
          <a:stretch>
            <a:fillRect/>
          </a:stretch>
        </p:blipFill>
        <p:spPr bwMode="auto">
          <a:xfrm>
            <a:off x="4000496" y="4572008"/>
            <a:ext cx="3117242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 l="56836" t="30029" r="30273" b="61914"/>
          <a:stretch>
            <a:fillRect/>
          </a:stretch>
        </p:blipFill>
        <p:spPr bwMode="auto">
          <a:xfrm>
            <a:off x="4857752" y="1785926"/>
            <a:ext cx="200026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475</Words>
  <Application>Microsoft PowerPoint</Application>
  <PresentationFormat>Předvádění na obrazovce (4:3)</PresentationFormat>
  <Paragraphs>156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Modèle par défaut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 multiple curves</dc:title>
  <dc:creator>www.powerpointstyles.com</dc:creator>
  <dc:description>Image credit to FreeDigitalPhotos.net </dc:description>
  <cp:lastModifiedBy>Petra Toboříková</cp:lastModifiedBy>
  <cp:revision>58</cp:revision>
  <dcterms:created xsi:type="dcterms:W3CDTF">2009-03-23T15:23:24Z</dcterms:created>
  <dcterms:modified xsi:type="dcterms:W3CDTF">2012-10-22T13:07:23Z</dcterms:modified>
</cp:coreProperties>
</file>