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94501"/>
    <a:srgbClr val="FF9900"/>
    <a:srgbClr val="CA6902"/>
    <a:srgbClr val="7DD330"/>
    <a:srgbClr val="00CC00"/>
    <a:srgbClr val="0C7CD2"/>
    <a:srgbClr val="1F7EE7"/>
    <a:srgbClr val="AE1517"/>
    <a:srgbClr val="CC0000"/>
    <a:srgbClr val="FE830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969" autoAdjust="0"/>
    <p:restoredTop sz="94660"/>
  </p:normalViewPr>
  <p:slideViewPr>
    <p:cSldViewPr>
      <p:cViewPr>
        <p:scale>
          <a:sx n="69" d="100"/>
          <a:sy n="69" d="100"/>
        </p:scale>
        <p:origin x="-1104" y="-8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owerpointstyles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" name="Text Box 30"/>
          <p:cNvSpPr txBox="1">
            <a:spLocks noChangeArrowheads="1"/>
          </p:cNvSpPr>
          <p:nvPr userDrawn="1"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13"/>
              </a:rPr>
              <a:t>Free Powerpoint Templates</a:t>
            </a:r>
            <a:endParaRPr lang="fr-FR"/>
          </a:p>
        </p:txBody>
      </p:sp>
      <p:pic>
        <p:nvPicPr>
          <p:cNvPr id="1053" name="Picture 29" descr="vcx fsd jfiez az if sd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32" name="Text Box 8"/>
          <p:cNvSpPr txBox="1">
            <a:spLocks noChangeArrowheads="1"/>
          </p:cNvSpPr>
          <p:nvPr userDrawn="1"/>
        </p:nvSpPr>
        <p:spPr bwMode="auto">
          <a:xfrm>
            <a:off x="7962900" y="6375400"/>
            <a:ext cx="1073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FE8302"/>
                </a:solidFill>
              </a:rPr>
              <a:t>Page </a:t>
            </a:r>
            <a:fld id="{B3170C07-DC9E-4FB4-B986-C42D804E9051}" type="slidenum">
              <a:rPr lang="fr-FR" b="1">
                <a:solidFill>
                  <a:srgbClr val="FE8302"/>
                </a:solidFill>
              </a:rPr>
              <a:pPr/>
              <a:t>‹#›</a:t>
            </a:fld>
            <a:endParaRPr lang="fr-FR" b="1">
              <a:solidFill>
                <a:srgbClr val="FE830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3" name="Text Box 25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Free Powerpoint Templates</a:t>
            </a:r>
            <a:endParaRPr lang="fr-FR"/>
          </a:p>
        </p:txBody>
      </p:sp>
      <p:pic>
        <p:nvPicPr>
          <p:cNvPr id="2072" name="Picture 24" descr="vcx fsd jfiez az if s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1643042" y="3214686"/>
            <a:ext cx="7285058" cy="15946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0000" tIns="180000" rIns="180000" bIns="180000">
            <a:spAutoFit/>
          </a:bodyPr>
          <a:lstStyle/>
          <a:p>
            <a:pPr algn="ctr"/>
            <a:r>
              <a:rPr lang="cs-CZ" sz="4000" b="1" smtClean="0">
                <a:solidFill>
                  <a:srgbClr val="FE8302"/>
                </a:solidFill>
                <a:latin typeface="Verdana" pitchFamily="34" charset="0"/>
              </a:rPr>
              <a:t>2.2 Mocniny s celým mocnitelem</a:t>
            </a:r>
            <a:endParaRPr lang="fr-FR" sz="2800" i="1">
              <a:solidFill>
                <a:srgbClr val="FE8302"/>
              </a:solidFill>
            </a:endParaRP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1643042" y="4620460"/>
            <a:ext cx="7285058" cy="732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0000" tIns="180000" rIns="180000" bIns="180000">
            <a:spAutoFit/>
          </a:bodyPr>
          <a:lstStyle/>
          <a:p>
            <a:pPr algn="ctr"/>
            <a:r>
              <a:rPr lang="cs-CZ" sz="2400" b="1" smtClean="0">
                <a:solidFill>
                  <a:srgbClr val="FFC000"/>
                </a:solidFill>
                <a:latin typeface="Verdana" pitchFamily="34" charset="0"/>
              </a:rPr>
              <a:t>Mgr. </a:t>
            </a:r>
            <a:r>
              <a:rPr lang="cs-CZ" sz="2400" b="1" smtClean="0">
                <a:solidFill>
                  <a:srgbClr val="FFC000"/>
                </a:solidFill>
                <a:latin typeface="Verdana" pitchFamily="34" charset="0"/>
              </a:rPr>
              <a:t>Petra </a:t>
            </a:r>
            <a:r>
              <a:rPr lang="cs-CZ" sz="2400" b="1" smtClean="0">
                <a:solidFill>
                  <a:srgbClr val="FFC000"/>
                </a:solidFill>
                <a:latin typeface="Verdana" pitchFamily="34" charset="0"/>
              </a:rPr>
              <a:t>Toboříková</a:t>
            </a:r>
            <a:endParaRPr lang="fr-FR" sz="2400" i="1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3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085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089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091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093" name="Rectangle 2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095" name="Rectangle 2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096" name="Text Box 24"/>
          <p:cNvSpPr txBox="1">
            <a:spLocks noChangeArrowheads="1"/>
          </p:cNvSpPr>
          <p:nvPr/>
        </p:nvSpPr>
        <p:spPr bwMode="auto">
          <a:xfrm>
            <a:off x="3571868" y="4786322"/>
            <a:ext cx="1104900" cy="4667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97" name="AutoShape 25"/>
          <p:cNvSpPr>
            <a:spLocks/>
          </p:cNvSpPr>
          <p:nvPr/>
        </p:nvSpPr>
        <p:spPr bwMode="auto">
          <a:xfrm flipH="1">
            <a:off x="6000760" y="2500306"/>
            <a:ext cx="240984" cy="1928826"/>
          </a:xfrm>
          <a:prstGeom prst="leftBrace">
            <a:avLst>
              <a:gd name="adj1" fmla="val 70321"/>
              <a:gd name="adj2" fmla="val 50000"/>
            </a:avLst>
          </a:prstGeom>
          <a:noFill/>
          <a:ln w="28575">
            <a:solidFill>
              <a:srgbClr val="C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99" name="Rectangle 2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101" name="Rectangle 2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103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105" name="Rectangle 3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106" name="AutoShape 34"/>
          <p:cNvSpPr>
            <a:spLocks/>
          </p:cNvSpPr>
          <p:nvPr/>
        </p:nvSpPr>
        <p:spPr bwMode="auto">
          <a:xfrm flipH="1">
            <a:off x="7272358" y="4714884"/>
            <a:ext cx="300038" cy="1928826"/>
          </a:xfrm>
          <a:prstGeom prst="leftBrace">
            <a:avLst>
              <a:gd name="adj1" fmla="val 42172"/>
              <a:gd name="adj2" fmla="val 50000"/>
            </a:avLst>
          </a:prstGeom>
          <a:noFill/>
          <a:ln w="28575">
            <a:solidFill>
              <a:srgbClr val="C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08" name="Rectangle 3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111" name="Rectangle 3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113" name="Rectangle 4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119" name="Rectangle 4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5" name="TextovéPole 44"/>
          <p:cNvSpPr txBox="1"/>
          <p:nvPr/>
        </p:nvSpPr>
        <p:spPr>
          <a:xfrm>
            <a:off x="4214810" y="1477020"/>
            <a:ext cx="107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= 2</a:t>
            </a:r>
            <a:r>
              <a:rPr lang="cs-CZ" sz="2800" b="1" baseline="50000" smtClean="0">
                <a:latin typeface="Cambria Math" pitchFamily="18" charset="0"/>
                <a:ea typeface="Cambria Math" pitchFamily="18" charset="0"/>
              </a:rPr>
              <a:t>5-3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5214942" y="1477020"/>
            <a:ext cx="135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= 2</a:t>
            </a:r>
            <a:r>
              <a:rPr lang="cs-CZ" sz="2800" b="1" baseline="50000" smtClean="0">
                <a:latin typeface="Cambria Math" pitchFamily="18" charset="0"/>
                <a:ea typeface="Cambria Math" pitchFamily="18" charset="0"/>
              </a:rPr>
              <a:t>2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3786182" y="1331885"/>
            <a:ext cx="7143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smtClean="0"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sz="2800" b="1" u="sng" baseline="50000" smtClean="0">
                <a:latin typeface="Cambria Math" pitchFamily="18" charset="0"/>
                <a:ea typeface="Cambria Math" pitchFamily="18" charset="0"/>
              </a:rPr>
              <a:t>5</a:t>
            </a:r>
          </a:p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sz="2800" b="1" baseline="50000" smtClean="0">
                <a:latin typeface="Cambria Math" pitchFamily="18" charset="0"/>
                <a:ea typeface="Cambria Math" pitchFamily="18" charset="0"/>
              </a:rPr>
              <a:t>3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2571736" y="1500174"/>
            <a:ext cx="107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r</a:t>
            </a:r>
            <a:r>
              <a:rPr lang="en-US" sz="2800" b="1" smtClean="0">
                <a:latin typeface="Cambria Math" pitchFamily="18" charset="0"/>
                <a:ea typeface="Cambria Math" pitchFamily="18" charset="0"/>
              </a:rPr>
              <a:t> &gt; s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2571736" y="2548590"/>
            <a:ext cx="107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r</a:t>
            </a:r>
            <a:r>
              <a:rPr lang="en-US" sz="2800" b="1" smtClean="0">
                <a:latin typeface="Cambria Math" pitchFamily="18" charset="0"/>
                <a:ea typeface="Cambria Math" pitchFamily="18" charset="0"/>
              </a:rPr>
              <a:t> </a:t>
            </a:r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=</a:t>
            </a:r>
            <a:r>
              <a:rPr lang="en-US" sz="2800" b="1" smtClean="0">
                <a:latin typeface="Cambria Math" pitchFamily="18" charset="0"/>
                <a:ea typeface="Cambria Math" pitchFamily="18" charset="0"/>
              </a:rPr>
              <a:t> s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2571736" y="4786322"/>
            <a:ext cx="107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r</a:t>
            </a:r>
            <a:r>
              <a:rPr lang="en-US" sz="2800" b="1" smtClean="0">
                <a:latin typeface="Cambria Math" pitchFamily="18" charset="0"/>
                <a:ea typeface="Cambria Math" pitchFamily="18" charset="0"/>
              </a:rPr>
              <a:t> &lt; s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4214810" y="2620028"/>
            <a:ext cx="107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= 2</a:t>
            </a:r>
            <a:r>
              <a:rPr lang="cs-CZ" sz="2800" b="1" baseline="50000" smtClean="0">
                <a:latin typeface="Cambria Math" pitchFamily="18" charset="0"/>
                <a:ea typeface="Cambria Math" pitchFamily="18" charset="0"/>
              </a:rPr>
              <a:t>5-5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5214942" y="2620028"/>
            <a:ext cx="928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= 2</a:t>
            </a:r>
            <a:r>
              <a:rPr lang="cs-CZ" sz="2800" b="1" baseline="50000" smtClean="0">
                <a:latin typeface="Cambria Math" pitchFamily="18" charset="0"/>
                <a:ea typeface="Cambria Math" pitchFamily="18" charset="0"/>
              </a:rPr>
              <a:t>o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3786182" y="2474893"/>
            <a:ext cx="7143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smtClean="0"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sz="2800" b="1" u="sng" baseline="50000" smtClean="0">
                <a:latin typeface="Cambria Math" pitchFamily="18" charset="0"/>
                <a:ea typeface="Cambria Math" pitchFamily="18" charset="0"/>
              </a:rPr>
              <a:t>5</a:t>
            </a:r>
          </a:p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sz="2800" b="1" baseline="50000" smtClean="0">
                <a:latin typeface="Cambria Math" pitchFamily="18" charset="0"/>
                <a:ea typeface="Cambria Math" pitchFamily="18" charset="0"/>
              </a:rPr>
              <a:t>5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4214810" y="3548722"/>
            <a:ext cx="107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= 1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3786182" y="3403587"/>
            <a:ext cx="7143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smtClean="0"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sz="2800" b="1" u="sng" baseline="50000" smtClean="0">
                <a:latin typeface="Cambria Math" pitchFamily="18" charset="0"/>
                <a:ea typeface="Cambria Math" pitchFamily="18" charset="0"/>
              </a:rPr>
              <a:t>5</a:t>
            </a:r>
          </a:p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sz="2800" b="1" baseline="50000" smtClean="0">
                <a:latin typeface="Cambria Math" pitchFamily="18" charset="0"/>
                <a:ea typeface="Cambria Math" pitchFamily="18" charset="0"/>
              </a:rPr>
              <a:t>5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6357950" y="3191532"/>
            <a:ext cx="10001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sz="2800" b="1" baseline="50000" smtClean="0">
                <a:latin typeface="Cambria Math" pitchFamily="18" charset="0"/>
                <a:ea typeface="Cambria Math" pitchFamily="18" charset="0"/>
              </a:rPr>
              <a:t>0</a:t>
            </a:r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=1</a:t>
            </a:r>
            <a:endParaRPr lang="cs-CZ" sz="2800" b="1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60" name="TextovéPole 59"/>
          <p:cNvSpPr txBox="1"/>
          <p:nvPr/>
        </p:nvSpPr>
        <p:spPr>
          <a:xfrm>
            <a:off x="4214810" y="4788581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=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4572000" y="4643446"/>
            <a:ext cx="207170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smtClean="0">
                <a:latin typeface="Cambria Math" pitchFamily="18" charset="0"/>
                <a:ea typeface="Cambria Math" pitchFamily="18" charset="0"/>
              </a:rPr>
              <a:t>    2 · 2· 2	      </a:t>
            </a:r>
          </a:p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2 · 2· 2·2 ·2</a:t>
            </a:r>
          </a:p>
          <a:p>
            <a:endParaRPr lang="cs-CZ" sz="2800" b="1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3786182" y="4643446"/>
            <a:ext cx="5715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smtClean="0"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sz="2800" b="1" u="sng" baseline="50000" smtClean="0">
                <a:latin typeface="Cambria Math" pitchFamily="18" charset="0"/>
                <a:ea typeface="Cambria Math" pitchFamily="18" charset="0"/>
              </a:rPr>
              <a:t>3</a:t>
            </a:r>
          </a:p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sz="2800" b="1" baseline="50000" smtClean="0">
                <a:latin typeface="Cambria Math" pitchFamily="18" charset="0"/>
                <a:ea typeface="Cambria Math" pitchFamily="18" charset="0"/>
              </a:rPr>
              <a:t>5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6500826" y="4786322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=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6858016" y="4643446"/>
            <a:ext cx="7143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smtClean="0">
                <a:latin typeface="Cambria Math" pitchFamily="18" charset="0"/>
                <a:ea typeface="Cambria Math" pitchFamily="18" charset="0"/>
              </a:rPr>
              <a:t>1</a:t>
            </a:r>
            <a:endParaRPr lang="cs-CZ" sz="2800" b="1" u="sng" baseline="50000" smtClean="0">
              <a:latin typeface="Cambria Math" pitchFamily="18" charset="0"/>
              <a:ea typeface="Cambria Math" pitchFamily="18" charset="0"/>
            </a:endParaRPr>
          </a:p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sz="2800" b="1" baseline="50000">
                <a:latin typeface="Cambria Math" pitchFamily="18" charset="0"/>
                <a:ea typeface="Cambria Math" pitchFamily="18" charset="0"/>
              </a:rPr>
              <a:t>2</a:t>
            </a:r>
          </a:p>
        </p:txBody>
      </p:sp>
      <p:sp>
        <p:nvSpPr>
          <p:cNvPr id="66" name="TextovéPole 65"/>
          <p:cNvSpPr txBox="1"/>
          <p:nvPr/>
        </p:nvSpPr>
        <p:spPr>
          <a:xfrm>
            <a:off x="3786182" y="5761041"/>
            <a:ext cx="5715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smtClean="0"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sz="2800" b="1" u="sng" baseline="50000" smtClean="0">
                <a:latin typeface="Cambria Math" pitchFamily="18" charset="0"/>
                <a:ea typeface="Cambria Math" pitchFamily="18" charset="0"/>
              </a:rPr>
              <a:t>3</a:t>
            </a:r>
          </a:p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sz="2800" b="1" baseline="50000" smtClean="0">
                <a:latin typeface="Cambria Math" pitchFamily="18" charset="0"/>
                <a:ea typeface="Cambria Math" pitchFamily="18" charset="0"/>
              </a:rPr>
              <a:t>5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67" name="TextovéPole 66"/>
          <p:cNvSpPr txBox="1"/>
          <p:nvPr/>
        </p:nvSpPr>
        <p:spPr>
          <a:xfrm>
            <a:off x="4214810" y="5903917"/>
            <a:ext cx="107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= 2</a:t>
            </a:r>
            <a:r>
              <a:rPr lang="cs-CZ" sz="2800" b="1" baseline="50000" smtClean="0">
                <a:latin typeface="Cambria Math" pitchFamily="18" charset="0"/>
                <a:ea typeface="Cambria Math" pitchFamily="18" charset="0"/>
              </a:rPr>
              <a:t>3-5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68" name="TextovéPole 67"/>
          <p:cNvSpPr txBox="1"/>
          <p:nvPr/>
        </p:nvSpPr>
        <p:spPr>
          <a:xfrm>
            <a:off x="5214942" y="5903917"/>
            <a:ext cx="135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= 2</a:t>
            </a:r>
            <a:r>
              <a:rPr lang="cs-CZ" sz="2800" b="1" baseline="50000" smtClean="0">
                <a:latin typeface="Cambria Math" pitchFamily="18" charset="0"/>
                <a:ea typeface="Cambria Math" pitchFamily="18" charset="0"/>
              </a:rPr>
              <a:t>-2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8358214" y="5214950"/>
            <a:ext cx="5715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smtClean="0">
                <a:latin typeface="Cambria Math" pitchFamily="18" charset="0"/>
                <a:ea typeface="Cambria Math" pitchFamily="18" charset="0"/>
              </a:rPr>
              <a:t>1</a:t>
            </a:r>
            <a:endParaRPr lang="cs-CZ" sz="2800" b="1" u="sng" baseline="50000" smtClean="0">
              <a:latin typeface="Cambria Math" pitchFamily="18" charset="0"/>
              <a:ea typeface="Cambria Math" pitchFamily="18" charset="0"/>
            </a:endParaRPr>
          </a:p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sz="2800" b="1" baseline="50000" smtClean="0">
                <a:latin typeface="Cambria Math" pitchFamily="18" charset="0"/>
                <a:ea typeface="Cambria Math" pitchFamily="18" charset="0"/>
              </a:rPr>
              <a:t>2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7572396" y="5357826"/>
            <a:ext cx="9191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sz="2800" b="1" baseline="50000" smtClean="0">
                <a:latin typeface="Cambria Math" pitchFamily="18" charset="0"/>
                <a:ea typeface="Cambria Math" pitchFamily="18" charset="0"/>
              </a:rPr>
              <a:t>-2</a:t>
            </a:r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=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72" name="TextovéPole 71"/>
          <p:cNvSpPr txBox="1"/>
          <p:nvPr/>
        </p:nvSpPr>
        <p:spPr>
          <a:xfrm>
            <a:off x="4643438" y="0"/>
            <a:ext cx="714380" cy="120032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b="1" u="sng" smtClean="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</a:rPr>
              <a:t>a</a:t>
            </a:r>
            <a:r>
              <a:rPr lang="cs-CZ" sz="3600" b="1" u="sng" baseline="5000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</a:rPr>
              <a:t>r</a:t>
            </a:r>
            <a:endParaRPr lang="cs-CZ" sz="3600" b="1" u="sng" baseline="50000" smtClean="0">
              <a:solidFill>
                <a:srgbClr val="C00000"/>
              </a:solidFill>
              <a:latin typeface="Cambria Math" pitchFamily="18" charset="0"/>
              <a:ea typeface="Cambria Math" pitchFamily="18" charset="0"/>
            </a:endParaRPr>
          </a:p>
          <a:p>
            <a:r>
              <a:rPr lang="cs-CZ" sz="3600" b="1" smtClean="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</a:rPr>
              <a:t>a</a:t>
            </a:r>
            <a:r>
              <a:rPr lang="cs-CZ" sz="3600" b="1" baseline="5000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</a:rPr>
              <a:t>s</a:t>
            </a:r>
          </a:p>
        </p:txBody>
      </p:sp>
      <p:cxnSp>
        <p:nvCxnSpPr>
          <p:cNvPr id="74" name="Přímá spojovací čára 73"/>
          <p:cNvCxnSpPr/>
          <p:nvPr/>
        </p:nvCxnSpPr>
        <p:spPr>
          <a:xfrm>
            <a:off x="2571736" y="2285992"/>
            <a:ext cx="5786478" cy="1588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Přímá spojovací čára 74"/>
          <p:cNvCxnSpPr/>
          <p:nvPr/>
        </p:nvCxnSpPr>
        <p:spPr>
          <a:xfrm>
            <a:off x="2571736" y="4570420"/>
            <a:ext cx="5786478" cy="1588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Přímá spojovací čára 75"/>
          <p:cNvCxnSpPr/>
          <p:nvPr/>
        </p:nvCxnSpPr>
        <p:spPr>
          <a:xfrm rot="5400000" flipH="1" flipV="1">
            <a:off x="1000101" y="4000505"/>
            <a:ext cx="5286411" cy="1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ovací čára 54"/>
          <p:cNvCxnSpPr/>
          <p:nvPr/>
        </p:nvCxnSpPr>
        <p:spPr>
          <a:xfrm>
            <a:off x="2643174" y="1355710"/>
            <a:ext cx="5786478" cy="1588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500"/>
                                        <p:tgtEl>
                                          <p:spTgt spid="3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8" dur="500"/>
                                        <p:tgtEl>
                                          <p:spTgt spid="3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97" grpId="0" animBg="1"/>
      <p:bldP spid="3106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6" grpId="0"/>
      <p:bldP spid="59" grpId="0"/>
      <p:bldP spid="60" grpId="0"/>
      <p:bldP spid="61" grpId="0"/>
      <p:bldP spid="62" grpId="0"/>
      <p:bldP spid="63" grpId="0"/>
      <p:bldP spid="64" grpId="0"/>
      <p:bldP spid="66" grpId="0"/>
      <p:bldP spid="67" grpId="0"/>
      <p:bldP spid="68" grpId="0"/>
      <p:bldP spid="69" grpId="0"/>
      <p:bldP spid="7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Obláček 101"/>
          <p:cNvSpPr/>
          <p:nvPr/>
        </p:nvSpPr>
        <p:spPr>
          <a:xfrm>
            <a:off x="5286380" y="2500306"/>
            <a:ext cx="3857620" cy="2857520"/>
          </a:xfrm>
          <a:prstGeom prst="cloudCallout">
            <a:avLst>
              <a:gd name="adj1" fmla="val -38198"/>
              <a:gd name="adj2" fmla="val -84962"/>
            </a:avLst>
          </a:prstGeom>
          <a:solidFill>
            <a:srgbClr val="FF9900">
              <a:alpha val="38824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428728" y="0"/>
            <a:ext cx="222528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3200" b="1" u="sng" smtClean="0">
                <a:solidFill>
                  <a:srgbClr val="FE8302"/>
                </a:solidFill>
                <a:latin typeface="Verdana" pitchFamily="34" charset="0"/>
              </a:rPr>
              <a:t>Definice:</a:t>
            </a:r>
            <a:endParaRPr lang="fr-FR" sz="3200" u="sng">
              <a:solidFill>
                <a:srgbClr val="FE8302"/>
              </a:solidFill>
            </a:endParaRPr>
          </a:p>
        </p:txBody>
      </p:sp>
      <p:sp>
        <p:nvSpPr>
          <p:cNvPr id="3083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085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089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091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093" name="Rectangle 2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095" name="Rectangle 2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099" name="Rectangle 2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101" name="Rectangle 2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103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105" name="Rectangle 3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108" name="Rectangle 3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111" name="Rectangle 3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113" name="Rectangle 4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119" name="Rectangle 4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9" name="TextovéPole 58"/>
          <p:cNvSpPr txBox="1"/>
          <p:nvPr/>
        </p:nvSpPr>
        <p:spPr>
          <a:xfrm>
            <a:off x="6786578" y="571480"/>
            <a:ext cx="1428760" cy="769441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4400" b="1" smtClean="0">
                <a:latin typeface="Cambria Math" pitchFamily="18" charset="0"/>
                <a:ea typeface="Cambria Math" pitchFamily="18" charset="0"/>
              </a:rPr>
              <a:t>a</a:t>
            </a:r>
            <a:r>
              <a:rPr lang="cs-CZ" sz="4400" b="1" baseline="50000" smtClean="0">
                <a:latin typeface="Cambria Math" pitchFamily="18" charset="0"/>
                <a:ea typeface="Cambria Math" pitchFamily="18" charset="0"/>
              </a:rPr>
              <a:t>0</a:t>
            </a:r>
            <a:r>
              <a:rPr lang="cs-CZ" sz="4400" b="1" smtClean="0">
                <a:latin typeface="Cambria Math" pitchFamily="18" charset="0"/>
                <a:ea typeface="Cambria Math" pitchFamily="18" charset="0"/>
              </a:rPr>
              <a:t>=1</a:t>
            </a:r>
            <a:endParaRPr lang="cs-CZ" sz="4400" b="1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5143504" y="214290"/>
            <a:ext cx="85725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u="sng" smtClean="0">
                <a:latin typeface="Cambria Math" pitchFamily="18" charset="0"/>
                <a:ea typeface="Cambria Math" pitchFamily="18" charset="0"/>
              </a:rPr>
              <a:t>1</a:t>
            </a:r>
            <a:endParaRPr lang="cs-CZ" sz="4400" b="1" u="sng" baseline="50000" smtClean="0">
              <a:latin typeface="Cambria Math" pitchFamily="18" charset="0"/>
              <a:ea typeface="Cambria Math" pitchFamily="18" charset="0"/>
            </a:endParaRPr>
          </a:p>
          <a:p>
            <a:r>
              <a:rPr lang="cs-CZ" sz="4400" b="1" smtClean="0">
                <a:latin typeface="Cambria Math" pitchFamily="18" charset="0"/>
                <a:ea typeface="Cambria Math" pitchFamily="18" charset="0"/>
              </a:rPr>
              <a:t>a</a:t>
            </a:r>
            <a:r>
              <a:rPr lang="cs-CZ" sz="4400" b="1" baseline="50000" smtClean="0">
                <a:latin typeface="Cambria Math" pitchFamily="18" charset="0"/>
                <a:ea typeface="Cambria Math" pitchFamily="18" charset="0"/>
              </a:rPr>
              <a:t>n</a:t>
            </a:r>
            <a:endParaRPr lang="cs-CZ" sz="44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4000496" y="428604"/>
            <a:ext cx="164307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smtClean="0">
                <a:latin typeface="Cambria Math" pitchFamily="18" charset="0"/>
                <a:ea typeface="Cambria Math" pitchFamily="18" charset="0"/>
              </a:rPr>
              <a:t>a</a:t>
            </a:r>
            <a:r>
              <a:rPr lang="cs-CZ" sz="4400" b="1" baseline="50000" smtClean="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</a:rPr>
              <a:t>-</a:t>
            </a:r>
            <a:r>
              <a:rPr lang="cs-CZ" sz="4400" b="1" baseline="50000" smtClean="0">
                <a:latin typeface="Cambria Math" pitchFamily="18" charset="0"/>
                <a:ea typeface="Cambria Math" pitchFamily="18" charset="0"/>
              </a:rPr>
              <a:t>n</a:t>
            </a:r>
            <a:r>
              <a:rPr lang="cs-CZ" sz="4400" b="1" smtClean="0">
                <a:latin typeface="Cambria Math" pitchFamily="18" charset="0"/>
                <a:ea typeface="Cambria Math" pitchFamily="18" charset="0"/>
              </a:rPr>
              <a:t>=</a:t>
            </a:r>
            <a:endParaRPr lang="cs-CZ" sz="44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79" name="Obdélník 78"/>
          <p:cNvSpPr/>
          <p:nvPr/>
        </p:nvSpPr>
        <p:spPr>
          <a:xfrm>
            <a:off x="3929058" y="285728"/>
            <a:ext cx="2000264" cy="1357322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1" name="TextovéPole 80"/>
          <p:cNvSpPr txBox="1"/>
          <p:nvPr/>
        </p:nvSpPr>
        <p:spPr>
          <a:xfrm>
            <a:off x="2643174" y="2000240"/>
            <a:ext cx="9191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3</a:t>
            </a:r>
            <a:r>
              <a:rPr lang="cs-CZ" sz="2800" b="1" baseline="50000" smtClean="0">
                <a:latin typeface="Cambria Math" pitchFamily="18" charset="0"/>
                <a:ea typeface="Cambria Math" pitchFamily="18" charset="0"/>
              </a:rPr>
              <a:t>-5</a:t>
            </a:r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=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82" name="TextovéPole 81"/>
          <p:cNvSpPr txBox="1"/>
          <p:nvPr/>
        </p:nvSpPr>
        <p:spPr>
          <a:xfrm>
            <a:off x="3500430" y="1857364"/>
            <a:ext cx="5715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smtClean="0">
                <a:latin typeface="Cambria Math" pitchFamily="18" charset="0"/>
                <a:ea typeface="Cambria Math" pitchFamily="18" charset="0"/>
              </a:rPr>
              <a:t>1</a:t>
            </a:r>
            <a:endParaRPr lang="cs-CZ" sz="2800" b="1" u="sng" baseline="50000" smtClean="0">
              <a:latin typeface="Cambria Math" pitchFamily="18" charset="0"/>
              <a:ea typeface="Cambria Math" pitchFamily="18" charset="0"/>
            </a:endParaRPr>
          </a:p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3</a:t>
            </a:r>
            <a:r>
              <a:rPr lang="cs-CZ" sz="2800" b="1" baseline="50000" smtClean="0">
                <a:latin typeface="Cambria Math" pitchFamily="18" charset="0"/>
                <a:ea typeface="Cambria Math" pitchFamily="18" charset="0"/>
              </a:rPr>
              <a:t>5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83" name="TextovéPole 82"/>
          <p:cNvSpPr txBox="1"/>
          <p:nvPr/>
        </p:nvSpPr>
        <p:spPr>
          <a:xfrm>
            <a:off x="2643174" y="3046397"/>
            <a:ext cx="9191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a</a:t>
            </a:r>
            <a:r>
              <a:rPr lang="cs-CZ" sz="2800" b="1" baseline="50000" smtClean="0">
                <a:latin typeface="Cambria Math" pitchFamily="18" charset="0"/>
                <a:ea typeface="Cambria Math" pitchFamily="18" charset="0"/>
              </a:rPr>
              <a:t>-2</a:t>
            </a:r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=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84" name="TextovéPole 83"/>
          <p:cNvSpPr txBox="1"/>
          <p:nvPr/>
        </p:nvSpPr>
        <p:spPr>
          <a:xfrm>
            <a:off x="3500430" y="2903521"/>
            <a:ext cx="5715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smtClean="0">
                <a:latin typeface="Cambria Math" pitchFamily="18" charset="0"/>
                <a:ea typeface="Cambria Math" pitchFamily="18" charset="0"/>
              </a:rPr>
              <a:t>1</a:t>
            </a:r>
            <a:endParaRPr lang="cs-CZ" sz="2800" b="1" u="sng" baseline="50000" smtClean="0">
              <a:latin typeface="Cambria Math" pitchFamily="18" charset="0"/>
              <a:ea typeface="Cambria Math" pitchFamily="18" charset="0"/>
            </a:endParaRPr>
          </a:p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a</a:t>
            </a:r>
            <a:r>
              <a:rPr lang="cs-CZ" sz="2800" b="1" baseline="50000" smtClean="0">
                <a:latin typeface="Cambria Math" pitchFamily="18" charset="0"/>
                <a:ea typeface="Cambria Math" pitchFamily="18" charset="0"/>
              </a:rPr>
              <a:t>2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85" name="TextovéPole 84"/>
          <p:cNvSpPr txBox="1"/>
          <p:nvPr/>
        </p:nvSpPr>
        <p:spPr>
          <a:xfrm>
            <a:off x="2643174" y="4000504"/>
            <a:ext cx="10001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-4</a:t>
            </a:r>
            <a:r>
              <a:rPr lang="cs-CZ" sz="2800" b="1" baseline="50000" smtClean="0">
                <a:latin typeface="Cambria Math" pitchFamily="18" charset="0"/>
                <a:ea typeface="Cambria Math" pitchFamily="18" charset="0"/>
              </a:rPr>
              <a:t>-2</a:t>
            </a:r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=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86" name="TextovéPole 85"/>
          <p:cNvSpPr txBox="1"/>
          <p:nvPr/>
        </p:nvSpPr>
        <p:spPr>
          <a:xfrm>
            <a:off x="3714744" y="3857628"/>
            <a:ext cx="5715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smtClean="0">
                <a:latin typeface="Cambria Math" pitchFamily="18" charset="0"/>
                <a:ea typeface="Cambria Math" pitchFamily="18" charset="0"/>
              </a:rPr>
              <a:t>1</a:t>
            </a:r>
            <a:endParaRPr lang="cs-CZ" sz="2800" b="1" u="sng" baseline="50000" smtClean="0">
              <a:latin typeface="Cambria Math" pitchFamily="18" charset="0"/>
              <a:ea typeface="Cambria Math" pitchFamily="18" charset="0"/>
            </a:endParaRPr>
          </a:p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4</a:t>
            </a:r>
            <a:r>
              <a:rPr lang="cs-CZ" sz="2800" b="1" baseline="50000" smtClean="0">
                <a:latin typeface="Cambria Math" pitchFamily="18" charset="0"/>
                <a:ea typeface="Cambria Math" pitchFamily="18" charset="0"/>
              </a:rPr>
              <a:t>2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87" name="TextovéPole 86"/>
          <p:cNvSpPr txBox="1"/>
          <p:nvPr/>
        </p:nvSpPr>
        <p:spPr>
          <a:xfrm>
            <a:off x="3500430" y="4000504"/>
            <a:ext cx="285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-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88" name="TextovéPole 87"/>
          <p:cNvSpPr txBox="1"/>
          <p:nvPr/>
        </p:nvSpPr>
        <p:spPr>
          <a:xfrm>
            <a:off x="4143372" y="4000504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=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89" name="TextovéPole 88"/>
          <p:cNvSpPr txBox="1"/>
          <p:nvPr/>
        </p:nvSpPr>
        <p:spPr>
          <a:xfrm>
            <a:off x="4786314" y="3857628"/>
            <a:ext cx="6429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442913" algn="l"/>
              </a:tabLst>
            </a:pPr>
            <a:r>
              <a:rPr lang="cs-CZ" sz="2800" b="1" u="sng" smtClean="0">
                <a:latin typeface="Cambria Math" pitchFamily="18" charset="0"/>
                <a:ea typeface="Cambria Math" pitchFamily="18" charset="0"/>
              </a:rPr>
              <a:t> 1	</a:t>
            </a:r>
            <a:endParaRPr lang="cs-CZ" sz="2800" b="1" u="sng" baseline="50000" smtClean="0">
              <a:latin typeface="Cambria Math" pitchFamily="18" charset="0"/>
              <a:ea typeface="Cambria Math" pitchFamily="18" charset="0"/>
            </a:endParaRPr>
          </a:p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16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92" name="TextovéPole 91"/>
          <p:cNvSpPr txBox="1"/>
          <p:nvPr/>
        </p:nvSpPr>
        <p:spPr>
          <a:xfrm>
            <a:off x="4572000" y="4000504"/>
            <a:ext cx="285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-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93" name="TextovéPole 92"/>
          <p:cNvSpPr txBox="1"/>
          <p:nvPr/>
        </p:nvSpPr>
        <p:spPr>
          <a:xfrm>
            <a:off x="3857620" y="2000240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=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94" name="TextovéPole 93"/>
          <p:cNvSpPr txBox="1"/>
          <p:nvPr/>
        </p:nvSpPr>
        <p:spPr>
          <a:xfrm>
            <a:off x="4286248" y="1857364"/>
            <a:ext cx="12858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539750" algn="l"/>
              </a:tabLst>
            </a:pPr>
            <a:r>
              <a:rPr lang="cs-CZ" sz="2800" b="1" u="sng" smtClean="0">
                <a:latin typeface="Cambria Math" pitchFamily="18" charset="0"/>
                <a:ea typeface="Cambria Math" pitchFamily="18" charset="0"/>
              </a:rPr>
              <a:t>  1	</a:t>
            </a:r>
            <a:endParaRPr lang="cs-CZ" sz="2800" b="1" u="sng" baseline="50000" smtClean="0">
              <a:latin typeface="Cambria Math" pitchFamily="18" charset="0"/>
              <a:ea typeface="Cambria Math" pitchFamily="18" charset="0"/>
            </a:endParaRPr>
          </a:p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243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95" name="TextovéPole 94"/>
          <p:cNvSpPr txBox="1"/>
          <p:nvPr/>
        </p:nvSpPr>
        <p:spPr>
          <a:xfrm>
            <a:off x="2357422" y="5072074"/>
            <a:ext cx="1285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(-4)</a:t>
            </a:r>
            <a:r>
              <a:rPr lang="cs-CZ" sz="2800" b="1" baseline="50000" smtClean="0">
                <a:latin typeface="Cambria Math" pitchFamily="18" charset="0"/>
                <a:ea typeface="Cambria Math" pitchFamily="18" charset="0"/>
              </a:rPr>
              <a:t>-2</a:t>
            </a:r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=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96" name="TextovéPole 95"/>
          <p:cNvSpPr txBox="1"/>
          <p:nvPr/>
        </p:nvSpPr>
        <p:spPr>
          <a:xfrm>
            <a:off x="3571868" y="4929198"/>
            <a:ext cx="10715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720725" algn="l"/>
              </a:tabLst>
            </a:pPr>
            <a:r>
              <a:rPr lang="cs-CZ" sz="2800" b="1" u="sng" smtClean="0">
                <a:latin typeface="Cambria Math" pitchFamily="18" charset="0"/>
                <a:ea typeface="Cambria Math" pitchFamily="18" charset="0"/>
              </a:rPr>
              <a:t>  1	</a:t>
            </a:r>
            <a:endParaRPr lang="cs-CZ" sz="2800" b="1" u="sng" baseline="50000" smtClean="0">
              <a:latin typeface="Cambria Math" pitchFamily="18" charset="0"/>
              <a:ea typeface="Cambria Math" pitchFamily="18" charset="0"/>
            </a:endParaRPr>
          </a:p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(-4)</a:t>
            </a:r>
            <a:r>
              <a:rPr lang="cs-CZ" sz="2800" b="1" baseline="50000" smtClean="0">
                <a:latin typeface="Cambria Math" pitchFamily="18" charset="0"/>
                <a:ea typeface="Cambria Math" pitchFamily="18" charset="0"/>
              </a:rPr>
              <a:t>2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98" name="TextovéPole 97"/>
          <p:cNvSpPr txBox="1"/>
          <p:nvPr/>
        </p:nvSpPr>
        <p:spPr>
          <a:xfrm>
            <a:off x="4500562" y="5072074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=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99" name="TextovéPole 98"/>
          <p:cNvSpPr txBox="1"/>
          <p:nvPr/>
        </p:nvSpPr>
        <p:spPr>
          <a:xfrm>
            <a:off x="4857752" y="4929198"/>
            <a:ext cx="6429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442913" algn="l"/>
              </a:tabLst>
            </a:pPr>
            <a:r>
              <a:rPr lang="cs-CZ" sz="2800" b="1" u="sng" smtClean="0">
                <a:latin typeface="Cambria Math" pitchFamily="18" charset="0"/>
                <a:ea typeface="Cambria Math" pitchFamily="18" charset="0"/>
              </a:rPr>
              <a:t> 1	</a:t>
            </a:r>
            <a:endParaRPr lang="cs-CZ" sz="2800" b="1" u="sng" baseline="50000" smtClean="0">
              <a:latin typeface="Cambria Math" pitchFamily="18" charset="0"/>
              <a:ea typeface="Cambria Math" pitchFamily="18" charset="0"/>
            </a:endParaRPr>
          </a:p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16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101" name="Obdélník 100"/>
          <p:cNvSpPr/>
          <p:nvPr/>
        </p:nvSpPr>
        <p:spPr>
          <a:xfrm>
            <a:off x="5500694" y="2928934"/>
            <a:ext cx="342902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smtClean="0">
                <a:latin typeface="Verdana" pitchFamily="34" charset="0"/>
              </a:rPr>
              <a:t>záporné </a:t>
            </a:r>
            <a:r>
              <a:rPr lang="cs-CZ" sz="2400">
                <a:latin typeface="Verdana" pitchFamily="34" charset="0"/>
              </a:rPr>
              <a:t>znamínko v exponentu </a:t>
            </a:r>
            <a:r>
              <a:rPr lang="cs-CZ" sz="2400">
                <a:solidFill>
                  <a:srgbClr val="C00000"/>
                </a:solidFill>
                <a:latin typeface="Verdana" pitchFamily="34" charset="0"/>
              </a:rPr>
              <a:t>neovlivňuje</a:t>
            </a:r>
            <a:r>
              <a:rPr lang="cs-CZ" sz="2400">
                <a:latin typeface="Verdana" pitchFamily="34" charset="0"/>
              </a:rPr>
              <a:t> znamínko mocniny</a:t>
            </a:r>
            <a:r>
              <a:rPr lang="cs-CZ" sz="3200" b="1" smtClean="0">
                <a:solidFill>
                  <a:srgbClr val="C00000"/>
                </a:solidFill>
                <a:latin typeface="Verdana" pitchFamily="34" charset="0"/>
              </a:rPr>
              <a:t>!!!</a:t>
            </a:r>
            <a:endParaRPr lang="cs-CZ" sz="3200" b="1">
              <a:solidFill>
                <a:srgbClr val="C00000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2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 animBg="1"/>
      <p:bldP spid="59" grpId="0" animBg="1"/>
      <p:bldP spid="69" grpId="0"/>
      <p:bldP spid="71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2" grpId="0"/>
      <p:bldP spid="93" grpId="0"/>
      <p:bldP spid="94" grpId="1"/>
      <p:bldP spid="95" grpId="0"/>
      <p:bldP spid="96" grpId="0"/>
      <p:bldP spid="98" grpId="0"/>
      <p:bldP spid="99" grpId="0"/>
      <p:bldP spid="10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1619250" y="71414"/>
            <a:ext cx="207620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3200" b="1" u="sng" smtClean="0">
                <a:solidFill>
                  <a:srgbClr val="FE8302"/>
                </a:solidFill>
                <a:latin typeface="Verdana" pitchFamily="34" charset="0"/>
              </a:rPr>
              <a:t>Příklady</a:t>
            </a:r>
            <a:endParaRPr lang="fr-FR" sz="3200" u="sng">
              <a:solidFill>
                <a:srgbClr val="FE8302"/>
              </a:solidFill>
            </a:endParaRP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2571736" y="1071546"/>
            <a:ext cx="5976937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pPr>
              <a:tabLst>
                <a:tab pos="442913" algn="l"/>
              </a:tabLst>
            </a:pPr>
            <a:r>
              <a:rPr lang="cs-CZ" sz="2400" b="1" smtClean="0">
                <a:solidFill>
                  <a:srgbClr val="894501"/>
                </a:solidFill>
                <a:latin typeface="Verdana" pitchFamily="34" charset="0"/>
              </a:rPr>
              <a:t>1.	Vyjádři jako zlomek:</a:t>
            </a:r>
          </a:p>
          <a:p>
            <a:pPr marL="900113" indent="-457200" algn="just">
              <a:lnSpc>
                <a:spcPct val="150000"/>
              </a:lnSpc>
              <a:buFont typeface="+mj-lt"/>
              <a:buAutoNum type="alphaLcParenR"/>
              <a:tabLst>
                <a:tab pos="900113" algn="l"/>
              </a:tabLst>
            </a:pPr>
            <a:r>
              <a:rPr lang="cs-CZ" sz="2400" b="1" smtClean="0">
                <a:solidFill>
                  <a:srgbClr val="894501"/>
                </a:solidFill>
                <a:latin typeface="Verdana" pitchFamily="34" charset="0"/>
              </a:rPr>
              <a:t>	a</a:t>
            </a:r>
            <a:r>
              <a:rPr lang="cs-CZ" sz="2400" b="1" baseline="50000" smtClean="0">
                <a:solidFill>
                  <a:srgbClr val="894501"/>
                </a:solidFill>
                <a:latin typeface="Verdana" pitchFamily="34" charset="0"/>
              </a:rPr>
              <a:t>-2</a:t>
            </a:r>
          </a:p>
          <a:p>
            <a:pPr marL="900113" indent="-457200" algn="just">
              <a:lnSpc>
                <a:spcPct val="150000"/>
              </a:lnSpc>
              <a:buFont typeface="+mj-lt"/>
              <a:buAutoNum type="alphaLcParenR"/>
              <a:tabLst>
                <a:tab pos="900113" algn="l"/>
              </a:tabLst>
            </a:pPr>
            <a:r>
              <a:rPr lang="cs-CZ" sz="2400" b="1" smtClean="0">
                <a:solidFill>
                  <a:srgbClr val="894501"/>
                </a:solidFill>
                <a:latin typeface="Verdana" pitchFamily="34" charset="0"/>
              </a:rPr>
              <a:t>10</a:t>
            </a:r>
            <a:r>
              <a:rPr lang="cs-CZ" sz="2400" b="1" baseline="50000" smtClean="0">
                <a:solidFill>
                  <a:srgbClr val="894501"/>
                </a:solidFill>
                <a:latin typeface="Verdana" pitchFamily="34" charset="0"/>
              </a:rPr>
              <a:t>-3</a:t>
            </a:r>
          </a:p>
          <a:p>
            <a:pPr marL="900113" indent="-457200" algn="just">
              <a:lnSpc>
                <a:spcPct val="150000"/>
              </a:lnSpc>
              <a:buFont typeface="+mj-lt"/>
              <a:buAutoNum type="alphaLcParenR"/>
              <a:tabLst>
                <a:tab pos="900113" algn="l"/>
              </a:tabLst>
            </a:pPr>
            <a:r>
              <a:rPr lang="cs-CZ" sz="2400" b="1" smtClean="0">
                <a:solidFill>
                  <a:srgbClr val="894501"/>
                </a:solidFill>
                <a:latin typeface="Verdana" pitchFamily="34" charset="0"/>
              </a:rPr>
              <a:t>3</a:t>
            </a:r>
            <a:r>
              <a:rPr lang="cs-CZ" sz="2400" b="1" baseline="50000" smtClean="0">
                <a:solidFill>
                  <a:srgbClr val="894501"/>
                </a:solidFill>
                <a:latin typeface="Verdana" pitchFamily="34" charset="0"/>
              </a:rPr>
              <a:t>-1</a:t>
            </a:r>
          </a:p>
          <a:p>
            <a:pPr marL="900113" indent="-457200" algn="just">
              <a:lnSpc>
                <a:spcPct val="150000"/>
              </a:lnSpc>
              <a:buFont typeface="+mj-lt"/>
              <a:buAutoNum type="alphaLcParenR"/>
              <a:tabLst>
                <a:tab pos="900113" algn="l"/>
              </a:tabLst>
            </a:pPr>
            <a:r>
              <a:rPr lang="cs-CZ" sz="2400" b="1" smtClean="0">
                <a:solidFill>
                  <a:srgbClr val="894501"/>
                </a:solidFill>
                <a:latin typeface="Verdana" pitchFamily="34" charset="0"/>
              </a:rPr>
              <a:t>-2</a:t>
            </a:r>
            <a:r>
              <a:rPr lang="cs-CZ" sz="2400" b="1" baseline="50000" smtClean="0">
                <a:solidFill>
                  <a:srgbClr val="894501"/>
                </a:solidFill>
                <a:latin typeface="Verdana" pitchFamily="34" charset="0"/>
              </a:rPr>
              <a:t>-4</a:t>
            </a:r>
          </a:p>
          <a:p>
            <a:pPr marL="900113" indent="-457200" algn="just">
              <a:lnSpc>
                <a:spcPct val="150000"/>
              </a:lnSpc>
              <a:buFont typeface="+mj-lt"/>
              <a:buAutoNum type="alphaLcParenR"/>
              <a:tabLst>
                <a:tab pos="900113" algn="l"/>
              </a:tabLst>
            </a:pPr>
            <a:r>
              <a:rPr lang="cs-CZ" sz="2400" b="1" smtClean="0">
                <a:solidFill>
                  <a:srgbClr val="894501"/>
                </a:solidFill>
                <a:latin typeface="Verdana" pitchFamily="34" charset="0"/>
              </a:rPr>
              <a:t>-(-2)</a:t>
            </a:r>
            <a:r>
              <a:rPr lang="cs-CZ" sz="2400" b="1" baseline="50000" smtClean="0">
                <a:solidFill>
                  <a:srgbClr val="894501"/>
                </a:solidFill>
                <a:latin typeface="Verdana" pitchFamily="34" charset="0"/>
              </a:rPr>
              <a:t>-4</a:t>
            </a:r>
            <a:endParaRPr lang="cs-CZ" sz="2400" b="1" smtClean="0">
              <a:solidFill>
                <a:srgbClr val="894501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2571736" y="1714488"/>
            <a:ext cx="5976937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pPr>
              <a:tabLst>
                <a:tab pos="442913" algn="l"/>
              </a:tabLst>
            </a:pPr>
            <a:r>
              <a:rPr lang="cs-CZ" sz="2400" b="1" smtClean="0">
                <a:solidFill>
                  <a:srgbClr val="894501"/>
                </a:solidFill>
                <a:latin typeface="Verdana" pitchFamily="34" charset="0"/>
              </a:rPr>
              <a:t>2.	</a:t>
            </a:r>
            <a:r>
              <a:rPr lang="cs-CZ" sz="2400" b="1">
                <a:solidFill>
                  <a:srgbClr val="894501"/>
                </a:solidFill>
                <a:latin typeface="Verdana" pitchFamily="34" charset="0"/>
              </a:rPr>
              <a:t>Zjednoduš a výsledek zapiš bez záporných </a:t>
            </a:r>
            <a:r>
              <a:rPr lang="cs-CZ" sz="2400" b="1" smtClean="0">
                <a:solidFill>
                  <a:srgbClr val="894501"/>
                </a:solidFill>
                <a:latin typeface="Verdana" pitchFamily="34" charset="0"/>
              </a:rPr>
              <a:t>exponentů:</a:t>
            </a:r>
          </a:p>
          <a:p>
            <a:pPr marL="900113" indent="-457200" algn="just">
              <a:lnSpc>
                <a:spcPct val="150000"/>
              </a:lnSpc>
              <a:buFont typeface="+mj-lt"/>
              <a:buAutoNum type="alphaLcParenR"/>
              <a:tabLst>
                <a:tab pos="900113" algn="l"/>
              </a:tabLst>
            </a:pPr>
            <a:r>
              <a:rPr lang="cs-CZ" sz="2400" b="1" smtClean="0">
                <a:solidFill>
                  <a:srgbClr val="894501"/>
                </a:solidFill>
                <a:latin typeface="Verdana" pitchFamily="34" charset="0"/>
              </a:rPr>
              <a:t>	3</a:t>
            </a:r>
            <a:r>
              <a:rPr lang="cs-CZ" sz="2400" b="1" baseline="50000" smtClean="0">
                <a:solidFill>
                  <a:srgbClr val="894501"/>
                </a:solidFill>
                <a:latin typeface="Verdana" pitchFamily="34" charset="0"/>
              </a:rPr>
              <a:t>-5</a:t>
            </a:r>
            <a:r>
              <a:rPr lang="cs-CZ" sz="2400" b="1" smtClean="0">
                <a:solidFill>
                  <a:srgbClr val="894501"/>
                </a:solidFill>
                <a:latin typeface="Verdana" pitchFamily="34" charset="0"/>
              </a:rPr>
              <a:t>·3</a:t>
            </a:r>
            <a:r>
              <a:rPr lang="cs-CZ" sz="2400" b="1" baseline="50000" smtClean="0">
                <a:solidFill>
                  <a:srgbClr val="894501"/>
                </a:solidFill>
                <a:latin typeface="Verdana" pitchFamily="34" charset="0"/>
              </a:rPr>
              <a:t>6</a:t>
            </a:r>
          </a:p>
          <a:p>
            <a:pPr marL="900113" indent="-457200" algn="just">
              <a:lnSpc>
                <a:spcPct val="150000"/>
              </a:lnSpc>
              <a:buFont typeface="+mj-lt"/>
              <a:buAutoNum type="alphaLcParenR"/>
              <a:tabLst>
                <a:tab pos="900113" algn="l"/>
              </a:tabLst>
            </a:pPr>
            <a:r>
              <a:rPr lang="cs-CZ" sz="2400" b="1" smtClean="0">
                <a:solidFill>
                  <a:srgbClr val="894501"/>
                </a:solidFill>
                <a:latin typeface="Verdana" pitchFamily="34" charset="0"/>
              </a:rPr>
              <a:t>(2</a:t>
            </a:r>
            <a:r>
              <a:rPr lang="cs-CZ" sz="2400" b="1" baseline="50000" smtClean="0">
                <a:solidFill>
                  <a:srgbClr val="894501"/>
                </a:solidFill>
                <a:latin typeface="Verdana" pitchFamily="34" charset="0"/>
              </a:rPr>
              <a:t>7</a:t>
            </a:r>
            <a:r>
              <a:rPr lang="cs-CZ" sz="2400" b="1" smtClean="0">
                <a:solidFill>
                  <a:srgbClr val="894501"/>
                </a:solidFill>
                <a:latin typeface="Verdana" pitchFamily="34" charset="0"/>
              </a:rPr>
              <a:t>)</a:t>
            </a:r>
            <a:r>
              <a:rPr lang="cs-CZ" sz="2400" b="1" baseline="80000" smtClean="0">
                <a:solidFill>
                  <a:srgbClr val="894501"/>
                </a:solidFill>
                <a:latin typeface="Verdana" pitchFamily="34" charset="0"/>
              </a:rPr>
              <a:t>-3</a:t>
            </a:r>
          </a:p>
          <a:p>
            <a:pPr marL="900113" indent="-457200" algn="just">
              <a:buFont typeface="+mj-lt"/>
              <a:buAutoNum type="alphaLcParenR"/>
              <a:tabLst>
                <a:tab pos="900113" algn="l"/>
              </a:tabLst>
            </a:pPr>
            <a:r>
              <a:rPr lang="cs-CZ" sz="2400" b="1" u="sng" smtClean="0">
                <a:solidFill>
                  <a:srgbClr val="894501"/>
                </a:solidFill>
                <a:latin typeface="Verdana" pitchFamily="34" charset="0"/>
              </a:rPr>
              <a:t>4</a:t>
            </a:r>
            <a:r>
              <a:rPr lang="cs-CZ" sz="2400" b="1" u="sng" baseline="50000" smtClean="0">
                <a:solidFill>
                  <a:srgbClr val="894501"/>
                </a:solidFill>
                <a:latin typeface="Verdana" pitchFamily="34" charset="0"/>
              </a:rPr>
              <a:t>3</a:t>
            </a:r>
          </a:p>
          <a:p>
            <a:pPr marL="900113" algn="just">
              <a:tabLst>
                <a:tab pos="900113" algn="l"/>
              </a:tabLst>
            </a:pPr>
            <a:r>
              <a:rPr lang="cs-CZ" sz="2400" b="1">
                <a:solidFill>
                  <a:srgbClr val="894501"/>
                </a:solidFill>
                <a:latin typeface="Verdana" pitchFamily="34" charset="0"/>
              </a:rPr>
              <a:t>4</a:t>
            </a:r>
            <a:r>
              <a:rPr lang="cs-CZ" sz="2400" b="1" baseline="50000" smtClean="0">
                <a:solidFill>
                  <a:srgbClr val="894501"/>
                </a:solidFill>
                <a:latin typeface="Verdana" pitchFamily="34" charset="0"/>
              </a:rPr>
              <a:t>-2</a:t>
            </a:r>
          </a:p>
          <a:p>
            <a:pPr marL="900113" indent="-457200" algn="just">
              <a:lnSpc>
                <a:spcPct val="150000"/>
              </a:lnSpc>
              <a:tabLst>
                <a:tab pos="900113" algn="l"/>
              </a:tabLst>
            </a:pPr>
            <a:r>
              <a:rPr lang="cs-CZ" sz="2400" b="1" smtClean="0">
                <a:solidFill>
                  <a:srgbClr val="894501"/>
                </a:solidFill>
                <a:latin typeface="Verdana" pitchFamily="34" charset="0"/>
              </a:rPr>
              <a:t>d) (2x)</a:t>
            </a:r>
            <a:r>
              <a:rPr lang="cs-CZ" sz="2400" b="1" baseline="50000" smtClean="0">
                <a:solidFill>
                  <a:srgbClr val="894501"/>
                </a:solidFill>
                <a:latin typeface="Verdana" pitchFamily="34" charset="0"/>
              </a:rPr>
              <a:t>-2</a:t>
            </a:r>
          </a:p>
          <a:p>
            <a:pPr marL="900113" indent="-457200" algn="just">
              <a:tabLst>
                <a:tab pos="900113" algn="l"/>
              </a:tabLst>
            </a:pPr>
            <a:r>
              <a:rPr lang="cs-CZ" sz="2400" b="1" smtClean="0">
                <a:solidFill>
                  <a:srgbClr val="894501"/>
                </a:solidFill>
                <a:latin typeface="Verdana" pitchFamily="34" charset="0"/>
              </a:rPr>
              <a:t>e) </a:t>
            </a:r>
            <a:r>
              <a:rPr lang="cs-CZ" sz="2400" b="1" u="sng" smtClean="0">
                <a:solidFill>
                  <a:srgbClr val="894501"/>
                </a:solidFill>
                <a:latin typeface="Verdana" pitchFamily="34" charset="0"/>
              </a:rPr>
              <a:t>2</a:t>
            </a:r>
            <a:r>
              <a:rPr lang="cs-CZ" sz="2400" b="1" u="sng" baseline="50000" smtClean="0">
                <a:solidFill>
                  <a:srgbClr val="894501"/>
                </a:solidFill>
                <a:latin typeface="Verdana" pitchFamily="34" charset="0"/>
              </a:rPr>
              <a:t>-2</a:t>
            </a:r>
          </a:p>
          <a:p>
            <a:pPr marL="900113" algn="just">
              <a:tabLst>
                <a:tab pos="900113" algn="l"/>
              </a:tabLst>
            </a:pPr>
            <a:r>
              <a:rPr lang="cs-CZ" sz="2400" b="1" smtClean="0">
                <a:solidFill>
                  <a:srgbClr val="894501"/>
                </a:solidFill>
                <a:latin typeface="Verdana" pitchFamily="34" charset="0"/>
              </a:rPr>
              <a:t>2</a:t>
            </a:r>
            <a:r>
              <a:rPr lang="cs-CZ" sz="2400" b="1" baseline="50000" smtClean="0">
                <a:solidFill>
                  <a:srgbClr val="894501"/>
                </a:solidFill>
                <a:latin typeface="Verdana" pitchFamily="34" charset="0"/>
              </a:rPr>
              <a:t>4</a:t>
            </a:r>
          </a:p>
          <a:p>
            <a:pPr marL="900113" indent="-457200" algn="just">
              <a:tabLst>
                <a:tab pos="900113" algn="l"/>
              </a:tabLst>
            </a:pPr>
            <a:r>
              <a:rPr lang="cs-CZ" sz="2400" b="1" smtClean="0">
                <a:solidFill>
                  <a:srgbClr val="894501"/>
                </a:solidFill>
                <a:latin typeface="Verdana" pitchFamily="34" charset="0"/>
              </a:rPr>
              <a:t>f) </a:t>
            </a:r>
            <a:r>
              <a:rPr lang="cs-CZ" sz="2400" b="1" u="sng" smtClean="0">
                <a:solidFill>
                  <a:srgbClr val="894501"/>
                </a:solidFill>
                <a:latin typeface="Verdana" pitchFamily="34" charset="0"/>
              </a:rPr>
              <a:t>a</a:t>
            </a:r>
            <a:r>
              <a:rPr lang="cs-CZ" sz="2400" b="1" u="sng" baseline="50000" smtClean="0">
                <a:solidFill>
                  <a:srgbClr val="894501"/>
                </a:solidFill>
                <a:latin typeface="Verdana" pitchFamily="34" charset="0"/>
              </a:rPr>
              <a:t>-2</a:t>
            </a:r>
            <a:r>
              <a:rPr lang="cs-CZ" sz="2400" b="1" baseline="50000" smtClean="0">
                <a:solidFill>
                  <a:srgbClr val="894501"/>
                </a:solidFill>
                <a:latin typeface="Verdana" pitchFamily="34" charset="0"/>
              </a:rPr>
              <a:t>   </a:t>
            </a:r>
            <a:r>
              <a:rPr lang="cs-CZ" sz="2400" b="1" baseline="80000" smtClean="0">
                <a:solidFill>
                  <a:srgbClr val="894501"/>
                </a:solidFill>
                <a:latin typeface="Verdana" pitchFamily="34" charset="0"/>
              </a:rPr>
              <a:t>-2</a:t>
            </a:r>
          </a:p>
          <a:p>
            <a:pPr marL="900113" indent="-96838" algn="just">
              <a:tabLst>
                <a:tab pos="900113" algn="l"/>
              </a:tabLst>
            </a:pPr>
            <a:r>
              <a:rPr lang="cs-CZ" sz="2400" b="1" smtClean="0">
                <a:solidFill>
                  <a:srgbClr val="894501"/>
                </a:solidFill>
                <a:latin typeface="Verdana" pitchFamily="34" charset="0"/>
              </a:rPr>
              <a:t>b</a:t>
            </a:r>
            <a:r>
              <a:rPr lang="cs-CZ" sz="2400" b="1" baseline="50000" smtClean="0">
                <a:solidFill>
                  <a:srgbClr val="894501"/>
                </a:solidFill>
                <a:latin typeface="Verdana" pitchFamily="34" charset="0"/>
              </a:rPr>
              <a:t>3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286116" y="5556609"/>
            <a:ext cx="12858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smtClean="0">
                <a:solidFill>
                  <a:srgbClr val="894501"/>
                </a:solidFill>
                <a:latin typeface="Verdana" pitchFamily="34" charset="0"/>
              </a:rPr>
              <a:t>(</a:t>
            </a:r>
            <a:r>
              <a:rPr lang="cs-CZ" sz="4000" smtClean="0">
                <a:solidFill>
                  <a:srgbClr val="894501"/>
                </a:solidFill>
                <a:latin typeface="Verdana" pitchFamily="34" charset="0"/>
              </a:rPr>
              <a:t> </a:t>
            </a:r>
            <a:r>
              <a:rPr lang="cs-CZ" sz="4000">
                <a:solidFill>
                  <a:srgbClr val="894501"/>
                </a:solidFill>
                <a:latin typeface="Verdana" pitchFamily="34" charset="0"/>
              </a:rPr>
              <a:t> </a:t>
            </a:r>
            <a:r>
              <a:rPr lang="cs-CZ" sz="6000" smtClean="0">
                <a:solidFill>
                  <a:srgbClr val="894501"/>
                </a:solidFill>
                <a:latin typeface="Verdana" pitchFamily="34" charset="0"/>
              </a:rPr>
              <a:t>)</a:t>
            </a:r>
            <a:endParaRPr lang="cs-CZ" sz="6000">
              <a:solidFill>
                <a:srgbClr val="894501"/>
              </a:solidFill>
              <a:latin typeface="Verdana" pitchFamily="34" charset="0"/>
            </a:endParaRPr>
          </a:p>
        </p:txBody>
      </p:sp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1619250" y="71414"/>
            <a:ext cx="207620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3200" b="1" u="sng" smtClean="0">
                <a:solidFill>
                  <a:srgbClr val="FE8302"/>
                </a:solidFill>
                <a:latin typeface="Verdana" pitchFamily="34" charset="0"/>
              </a:rPr>
              <a:t>Příklady</a:t>
            </a:r>
            <a:endParaRPr lang="fr-FR" sz="3200" u="sng">
              <a:solidFill>
                <a:srgbClr val="FE8302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214546" y="642918"/>
            <a:ext cx="65722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3525" indent="-263525"/>
            <a:r>
              <a:rPr lang="cs-CZ" sz="2400">
                <a:solidFill>
                  <a:srgbClr val="894501"/>
                </a:solidFill>
                <a:latin typeface="Verdana" pitchFamily="34" charset="0"/>
              </a:rPr>
              <a:t>– pravidla pro počítání s mocninami s </a:t>
            </a:r>
            <a:r>
              <a:rPr lang="cs-CZ" sz="2400">
                <a:solidFill>
                  <a:srgbClr val="C00000"/>
                </a:solidFill>
                <a:latin typeface="Verdana" pitchFamily="34" charset="0"/>
              </a:rPr>
              <a:t>celým</a:t>
            </a:r>
            <a:r>
              <a:rPr lang="cs-CZ" sz="2400">
                <a:solidFill>
                  <a:srgbClr val="894501"/>
                </a:solidFill>
                <a:latin typeface="Verdana" pitchFamily="34" charset="0"/>
              </a:rPr>
              <a:t> exponentem jsou stejná jako u mocnin s  přirozeným exponentem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1619250" y="71414"/>
            <a:ext cx="186942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3200" b="1" u="sng" smtClean="0">
                <a:solidFill>
                  <a:srgbClr val="FE8302"/>
                </a:solidFill>
                <a:latin typeface="Verdana" pitchFamily="34" charset="0"/>
              </a:rPr>
              <a:t>Zlomky</a:t>
            </a:r>
            <a:endParaRPr lang="fr-FR" sz="3200" u="sng">
              <a:solidFill>
                <a:srgbClr val="FE8302"/>
              </a:solidFill>
            </a:endParaRPr>
          </a:p>
        </p:txBody>
      </p:sp>
      <p:grpSp>
        <p:nvGrpSpPr>
          <p:cNvPr id="13" name="Skupina 12"/>
          <p:cNvGrpSpPr/>
          <p:nvPr/>
        </p:nvGrpSpPr>
        <p:grpSpPr>
          <a:xfrm>
            <a:off x="3643306" y="214290"/>
            <a:ext cx="3429024" cy="1732302"/>
            <a:chOff x="2214546" y="2143116"/>
            <a:chExt cx="3429024" cy="1732302"/>
          </a:xfrm>
        </p:grpSpPr>
        <p:sp>
          <p:nvSpPr>
            <p:cNvPr id="4" name="TextovéPole 3"/>
            <p:cNvSpPr txBox="1"/>
            <p:nvPr/>
          </p:nvSpPr>
          <p:spPr>
            <a:xfrm>
              <a:off x="2214546" y="2357430"/>
              <a:ext cx="1428760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8800" smtClean="0">
                  <a:solidFill>
                    <a:srgbClr val="C00000"/>
                  </a:solidFill>
                  <a:latin typeface="Verdana" pitchFamily="34" charset="0"/>
                </a:rPr>
                <a:t>(</a:t>
              </a:r>
              <a:r>
                <a:rPr lang="cs-CZ" sz="2400" smtClean="0">
                  <a:solidFill>
                    <a:srgbClr val="C00000"/>
                  </a:solidFill>
                  <a:latin typeface="Verdana" pitchFamily="34" charset="0"/>
                </a:rPr>
                <a:t> </a:t>
              </a:r>
              <a:r>
                <a:rPr lang="cs-CZ" sz="8800" smtClean="0">
                  <a:solidFill>
                    <a:srgbClr val="C00000"/>
                  </a:solidFill>
                  <a:latin typeface="Verdana" pitchFamily="34" charset="0"/>
                </a:rPr>
                <a:t>)</a:t>
              </a:r>
              <a:endParaRPr lang="cs-CZ" sz="8800">
                <a:solidFill>
                  <a:srgbClr val="C00000"/>
                </a:solidFill>
                <a:latin typeface="Verdana" pitchFamily="34" charset="0"/>
              </a:endParaRPr>
            </a:p>
          </p:txBody>
        </p:sp>
        <p:grpSp>
          <p:nvGrpSpPr>
            <p:cNvPr id="12" name="Skupina 11"/>
            <p:cNvGrpSpPr/>
            <p:nvPr/>
          </p:nvGrpSpPr>
          <p:grpSpPr>
            <a:xfrm>
              <a:off x="2643174" y="2143116"/>
              <a:ext cx="3000396" cy="1732302"/>
              <a:chOff x="4714876" y="2857496"/>
              <a:chExt cx="3000396" cy="1732302"/>
            </a:xfrm>
          </p:grpSpPr>
          <p:sp>
            <p:nvSpPr>
              <p:cNvPr id="6" name="TextovéPole 5"/>
              <p:cNvSpPr txBox="1"/>
              <p:nvPr/>
            </p:nvSpPr>
            <p:spPr>
              <a:xfrm>
                <a:off x="5643570" y="3357562"/>
                <a:ext cx="642942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400" b="1" smtClean="0">
                    <a:solidFill>
                      <a:srgbClr val="C00000"/>
                    </a:solidFill>
                    <a:latin typeface="Cambria Math" pitchFamily="18" charset="0"/>
                    <a:ea typeface="Cambria Math" pitchFamily="18" charset="0"/>
                  </a:rPr>
                  <a:t>=</a:t>
                </a:r>
                <a:endParaRPr lang="cs-CZ" sz="4400" b="1" baseline="50000">
                  <a:solidFill>
                    <a:srgbClr val="C00000"/>
                  </a:solidFill>
                  <a:latin typeface="Cambria Math" pitchFamily="18" charset="0"/>
                  <a:ea typeface="Cambria Math" pitchFamily="18" charset="0"/>
                </a:endParaRPr>
              </a:p>
            </p:txBody>
          </p:sp>
          <p:sp>
            <p:nvSpPr>
              <p:cNvPr id="7" name="TextovéPole 6"/>
              <p:cNvSpPr txBox="1"/>
              <p:nvPr/>
            </p:nvSpPr>
            <p:spPr>
              <a:xfrm>
                <a:off x="4714876" y="3143248"/>
                <a:ext cx="857256" cy="14465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400" b="1" u="sng" smtClean="0">
                    <a:solidFill>
                      <a:srgbClr val="C00000"/>
                    </a:solidFill>
                    <a:latin typeface="Cambria Math" pitchFamily="18" charset="0"/>
                    <a:ea typeface="Cambria Math" pitchFamily="18" charset="0"/>
                  </a:rPr>
                  <a:t>a</a:t>
                </a:r>
                <a:endParaRPr lang="cs-CZ" sz="4400" b="1" u="sng" baseline="50000" smtClean="0">
                  <a:solidFill>
                    <a:srgbClr val="C00000"/>
                  </a:solidFill>
                  <a:latin typeface="Cambria Math" pitchFamily="18" charset="0"/>
                  <a:ea typeface="Cambria Math" pitchFamily="18" charset="0"/>
                </a:endParaRPr>
              </a:p>
              <a:p>
                <a:r>
                  <a:rPr lang="cs-CZ" sz="4400" b="1" smtClean="0">
                    <a:solidFill>
                      <a:srgbClr val="C00000"/>
                    </a:solidFill>
                    <a:latin typeface="Cambria Math" pitchFamily="18" charset="0"/>
                    <a:ea typeface="Cambria Math" pitchFamily="18" charset="0"/>
                  </a:rPr>
                  <a:t>b</a:t>
                </a:r>
                <a:endParaRPr lang="cs-CZ" sz="4400" b="1" baseline="50000">
                  <a:solidFill>
                    <a:srgbClr val="C00000"/>
                  </a:solidFill>
                  <a:latin typeface="Cambria Math" pitchFamily="18" charset="0"/>
                  <a:ea typeface="Cambria Math" pitchFamily="18" charset="0"/>
                </a:endParaRPr>
              </a:p>
            </p:txBody>
          </p:sp>
          <p:sp>
            <p:nvSpPr>
              <p:cNvPr id="8" name="TextovéPole 7"/>
              <p:cNvSpPr txBox="1"/>
              <p:nvPr/>
            </p:nvSpPr>
            <p:spPr>
              <a:xfrm>
                <a:off x="5143504" y="2857496"/>
                <a:ext cx="857256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400" b="1" smtClean="0">
                    <a:solidFill>
                      <a:srgbClr val="C00000"/>
                    </a:solidFill>
                    <a:latin typeface="Cambria Math" pitchFamily="18" charset="0"/>
                    <a:ea typeface="Cambria Math" pitchFamily="18" charset="0"/>
                  </a:rPr>
                  <a:t>-n</a:t>
                </a:r>
                <a:endParaRPr lang="cs-CZ" sz="4400" b="1" baseline="50000">
                  <a:solidFill>
                    <a:srgbClr val="C00000"/>
                  </a:solidFill>
                  <a:latin typeface="Cambria Math" pitchFamily="18" charset="0"/>
                  <a:ea typeface="Cambria Math" pitchFamily="18" charset="0"/>
                </a:endParaRPr>
              </a:p>
            </p:txBody>
          </p:sp>
          <p:sp>
            <p:nvSpPr>
              <p:cNvPr id="9" name="TextovéPole 8"/>
              <p:cNvSpPr txBox="1"/>
              <p:nvPr/>
            </p:nvSpPr>
            <p:spPr>
              <a:xfrm>
                <a:off x="6143636" y="3071810"/>
                <a:ext cx="1428760" cy="14465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8800" smtClean="0">
                    <a:solidFill>
                      <a:srgbClr val="C00000"/>
                    </a:solidFill>
                    <a:latin typeface="Verdana" pitchFamily="34" charset="0"/>
                  </a:rPr>
                  <a:t>(</a:t>
                </a:r>
                <a:r>
                  <a:rPr lang="cs-CZ" sz="2400" smtClean="0">
                    <a:solidFill>
                      <a:srgbClr val="C00000"/>
                    </a:solidFill>
                    <a:latin typeface="Verdana" pitchFamily="34" charset="0"/>
                  </a:rPr>
                  <a:t> </a:t>
                </a:r>
                <a:r>
                  <a:rPr lang="cs-CZ" sz="8800" smtClean="0">
                    <a:solidFill>
                      <a:srgbClr val="C00000"/>
                    </a:solidFill>
                    <a:latin typeface="Verdana" pitchFamily="34" charset="0"/>
                  </a:rPr>
                  <a:t>)</a:t>
                </a:r>
                <a:endParaRPr lang="cs-CZ" sz="8800">
                  <a:solidFill>
                    <a:srgbClr val="C00000"/>
                  </a:solidFill>
                  <a:latin typeface="Verdana" pitchFamily="34" charset="0"/>
                </a:endParaRPr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6572264" y="3143248"/>
                <a:ext cx="857256" cy="14465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400" b="1" u="sng" smtClean="0">
                    <a:solidFill>
                      <a:srgbClr val="C00000"/>
                    </a:solidFill>
                    <a:latin typeface="Cambria Math" pitchFamily="18" charset="0"/>
                    <a:ea typeface="Cambria Math" pitchFamily="18" charset="0"/>
                  </a:rPr>
                  <a:t>b</a:t>
                </a:r>
                <a:endParaRPr lang="cs-CZ" sz="4400" b="1" u="sng" baseline="50000" smtClean="0">
                  <a:solidFill>
                    <a:srgbClr val="C00000"/>
                  </a:solidFill>
                  <a:latin typeface="Cambria Math" pitchFamily="18" charset="0"/>
                  <a:ea typeface="Cambria Math" pitchFamily="18" charset="0"/>
                </a:endParaRPr>
              </a:p>
              <a:p>
                <a:r>
                  <a:rPr lang="cs-CZ" sz="4400" b="1" smtClean="0">
                    <a:solidFill>
                      <a:srgbClr val="C00000"/>
                    </a:solidFill>
                    <a:latin typeface="Cambria Math" pitchFamily="18" charset="0"/>
                    <a:ea typeface="Cambria Math" pitchFamily="18" charset="0"/>
                  </a:rPr>
                  <a:t>a</a:t>
                </a:r>
                <a:endParaRPr lang="cs-CZ" sz="4400" b="1" baseline="50000">
                  <a:solidFill>
                    <a:srgbClr val="C00000"/>
                  </a:solidFill>
                  <a:latin typeface="Cambria Math" pitchFamily="18" charset="0"/>
                  <a:ea typeface="Cambria Math" pitchFamily="18" charset="0"/>
                </a:endParaRPr>
              </a:p>
            </p:txBody>
          </p:sp>
          <p:sp>
            <p:nvSpPr>
              <p:cNvPr id="11" name="TextovéPole 10"/>
              <p:cNvSpPr txBox="1"/>
              <p:nvPr/>
            </p:nvSpPr>
            <p:spPr>
              <a:xfrm>
                <a:off x="7143768" y="2857496"/>
                <a:ext cx="571504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400" b="1" smtClean="0">
                    <a:solidFill>
                      <a:srgbClr val="C00000"/>
                    </a:solidFill>
                    <a:latin typeface="Cambria Math" pitchFamily="18" charset="0"/>
                    <a:ea typeface="Cambria Math" pitchFamily="18" charset="0"/>
                  </a:rPr>
                  <a:t>n</a:t>
                </a:r>
                <a:endParaRPr lang="cs-CZ" sz="4400" b="1" baseline="50000">
                  <a:solidFill>
                    <a:srgbClr val="C00000"/>
                  </a:solidFill>
                  <a:latin typeface="Cambria Math" pitchFamily="18" charset="0"/>
                  <a:ea typeface="Cambria Math" pitchFamily="18" charset="0"/>
                </a:endParaRPr>
              </a:p>
            </p:txBody>
          </p:sp>
        </p:grpSp>
      </p:grpSp>
      <p:grpSp>
        <p:nvGrpSpPr>
          <p:cNvPr id="25" name="Skupina 24"/>
          <p:cNvGrpSpPr/>
          <p:nvPr/>
        </p:nvGrpSpPr>
        <p:grpSpPr>
          <a:xfrm>
            <a:off x="2285984" y="2268202"/>
            <a:ext cx="1714512" cy="1732302"/>
            <a:chOff x="2285984" y="2268202"/>
            <a:chExt cx="1714512" cy="1732302"/>
          </a:xfrm>
        </p:grpSpPr>
        <p:sp>
          <p:nvSpPr>
            <p:cNvPr id="15" name="TextovéPole 14"/>
            <p:cNvSpPr txBox="1"/>
            <p:nvPr/>
          </p:nvSpPr>
          <p:spPr>
            <a:xfrm>
              <a:off x="2285984" y="2482516"/>
              <a:ext cx="1428760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8800" smtClean="0">
                  <a:solidFill>
                    <a:srgbClr val="894501"/>
                  </a:solidFill>
                  <a:latin typeface="Verdana" pitchFamily="34" charset="0"/>
                </a:rPr>
                <a:t>(</a:t>
              </a:r>
              <a:r>
                <a:rPr lang="cs-CZ" sz="2400" smtClean="0">
                  <a:solidFill>
                    <a:srgbClr val="894501"/>
                  </a:solidFill>
                  <a:latin typeface="Verdana" pitchFamily="34" charset="0"/>
                </a:rPr>
                <a:t> </a:t>
              </a:r>
              <a:r>
                <a:rPr lang="cs-CZ" sz="8800" smtClean="0">
                  <a:solidFill>
                    <a:srgbClr val="894501"/>
                  </a:solidFill>
                  <a:latin typeface="Verdana" pitchFamily="34" charset="0"/>
                </a:rPr>
                <a:t>)</a:t>
              </a:r>
              <a:endParaRPr lang="cs-CZ" sz="8800">
                <a:solidFill>
                  <a:srgbClr val="894501"/>
                </a:solidFill>
                <a:latin typeface="Verdana" pitchFamily="34" charset="0"/>
              </a:endParaRPr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2714612" y="2553954"/>
              <a:ext cx="857256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400" b="1" u="sng" smtClean="0">
                  <a:solidFill>
                    <a:srgbClr val="894501"/>
                  </a:solidFill>
                  <a:latin typeface="Cambria Math" pitchFamily="18" charset="0"/>
                  <a:ea typeface="Cambria Math" pitchFamily="18" charset="0"/>
                </a:rPr>
                <a:t>3</a:t>
              </a:r>
              <a:endParaRPr lang="cs-CZ" sz="4400" b="1" u="sng" baseline="50000" smtClean="0">
                <a:solidFill>
                  <a:srgbClr val="894501"/>
                </a:solidFill>
                <a:latin typeface="Cambria Math" pitchFamily="18" charset="0"/>
                <a:ea typeface="Cambria Math" pitchFamily="18" charset="0"/>
              </a:endParaRPr>
            </a:p>
            <a:p>
              <a:r>
                <a:rPr lang="cs-CZ" sz="4400" b="1" smtClean="0">
                  <a:solidFill>
                    <a:srgbClr val="894501"/>
                  </a:solidFill>
                  <a:latin typeface="Cambria Math" pitchFamily="18" charset="0"/>
                  <a:ea typeface="Cambria Math" pitchFamily="18" charset="0"/>
                </a:rPr>
                <a:t>5</a:t>
              </a:r>
              <a:endParaRPr lang="cs-CZ" sz="4400" b="1" baseline="50000">
                <a:solidFill>
                  <a:srgbClr val="894501"/>
                </a:solidFill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3143240" y="2268202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400" b="1" smtClean="0">
                  <a:solidFill>
                    <a:srgbClr val="894501"/>
                  </a:solidFill>
                  <a:latin typeface="Cambria Math" pitchFamily="18" charset="0"/>
                  <a:ea typeface="Cambria Math" pitchFamily="18" charset="0"/>
                </a:rPr>
                <a:t>-2</a:t>
              </a:r>
              <a:endParaRPr lang="cs-CZ" sz="4400" b="1" baseline="50000">
                <a:solidFill>
                  <a:srgbClr val="894501"/>
                </a:solidFill>
                <a:latin typeface="Cambria Math" pitchFamily="18" charset="0"/>
                <a:ea typeface="Cambria Math" pitchFamily="18" charset="0"/>
              </a:endParaRPr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3643306" y="2268202"/>
            <a:ext cx="2071702" cy="1732302"/>
            <a:chOff x="3643306" y="2268202"/>
            <a:chExt cx="2071702" cy="1732302"/>
          </a:xfrm>
        </p:grpSpPr>
        <p:sp>
          <p:nvSpPr>
            <p:cNvPr id="17" name="TextovéPole 16"/>
            <p:cNvSpPr txBox="1"/>
            <p:nvPr/>
          </p:nvSpPr>
          <p:spPr>
            <a:xfrm>
              <a:off x="3643306" y="2768268"/>
              <a:ext cx="64294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400" b="1" smtClean="0">
                  <a:solidFill>
                    <a:srgbClr val="894501"/>
                  </a:solidFill>
                  <a:latin typeface="Cambria Math" pitchFamily="18" charset="0"/>
                  <a:ea typeface="Cambria Math" pitchFamily="18" charset="0"/>
                </a:rPr>
                <a:t>=</a:t>
              </a:r>
              <a:endParaRPr lang="cs-CZ" sz="4400" b="1" baseline="50000">
                <a:solidFill>
                  <a:srgbClr val="894501"/>
                </a:solidFill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4143372" y="2482516"/>
              <a:ext cx="1428760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8800" smtClean="0">
                  <a:solidFill>
                    <a:srgbClr val="894501"/>
                  </a:solidFill>
                  <a:latin typeface="Verdana" pitchFamily="34" charset="0"/>
                </a:rPr>
                <a:t>(</a:t>
              </a:r>
              <a:r>
                <a:rPr lang="cs-CZ" sz="2400" smtClean="0">
                  <a:solidFill>
                    <a:srgbClr val="894501"/>
                  </a:solidFill>
                  <a:latin typeface="Verdana" pitchFamily="34" charset="0"/>
                </a:rPr>
                <a:t> </a:t>
              </a:r>
              <a:r>
                <a:rPr lang="cs-CZ" sz="8800" smtClean="0">
                  <a:solidFill>
                    <a:srgbClr val="894501"/>
                  </a:solidFill>
                  <a:latin typeface="Verdana" pitchFamily="34" charset="0"/>
                </a:rPr>
                <a:t>)</a:t>
              </a:r>
              <a:endParaRPr lang="cs-CZ" sz="8800">
                <a:solidFill>
                  <a:srgbClr val="894501"/>
                </a:solidFill>
                <a:latin typeface="Verdana" pitchFamily="34" charset="0"/>
              </a:endParaRPr>
            </a:p>
          </p:txBody>
        </p:sp>
        <p:sp>
          <p:nvSpPr>
            <p:cNvPr id="21" name="TextovéPole 20"/>
            <p:cNvSpPr txBox="1"/>
            <p:nvPr/>
          </p:nvSpPr>
          <p:spPr>
            <a:xfrm>
              <a:off x="4572000" y="2553954"/>
              <a:ext cx="857256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400" b="1" u="sng" smtClean="0">
                  <a:solidFill>
                    <a:srgbClr val="894501"/>
                  </a:solidFill>
                  <a:latin typeface="Cambria Math" pitchFamily="18" charset="0"/>
                  <a:ea typeface="Cambria Math" pitchFamily="18" charset="0"/>
                </a:rPr>
                <a:t>5</a:t>
              </a:r>
              <a:endParaRPr lang="cs-CZ" sz="4400" b="1" u="sng" baseline="50000" smtClean="0">
                <a:solidFill>
                  <a:srgbClr val="894501"/>
                </a:solidFill>
                <a:latin typeface="Cambria Math" pitchFamily="18" charset="0"/>
                <a:ea typeface="Cambria Math" pitchFamily="18" charset="0"/>
              </a:endParaRPr>
            </a:p>
            <a:p>
              <a:r>
                <a:rPr lang="cs-CZ" sz="4400" b="1" smtClean="0">
                  <a:solidFill>
                    <a:srgbClr val="894501"/>
                  </a:solidFill>
                  <a:latin typeface="Cambria Math" pitchFamily="18" charset="0"/>
                  <a:ea typeface="Cambria Math" pitchFamily="18" charset="0"/>
                </a:rPr>
                <a:t>3</a:t>
              </a:r>
              <a:endParaRPr lang="cs-CZ" sz="4400" b="1" baseline="50000">
                <a:solidFill>
                  <a:srgbClr val="894501"/>
                </a:solidFill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22" name="TextovéPole 21"/>
            <p:cNvSpPr txBox="1"/>
            <p:nvPr/>
          </p:nvSpPr>
          <p:spPr>
            <a:xfrm>
              <a:off x="5143504" y="2268202"/>
              <a:ext cx="57150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400" b="1" smtClean="0">
                  <a:solidFill>
                    <a:srgbClr val="894501"/>
                  </a:solidFill>
                  <a:latin typeface="Cambria Math" pitchFamily="18" charset="0"/>
                  <a:ea typeface="Cambria Math" pitchFamily="18" charset="0"/>
                </a:rPr>
                <a:t>2</a:t>
              </a:r>
              <a:endParaRPr lang="cs-CZ" sz="4400" b="1" baseline="50000">
                <a:solidFill>
                  <a:srgbClr val="894501"/>
                </a:solidFill>
                <a:latin typeface="Cambria Math" pitchFamily="18" charset="0"/>
                <a:ea typeface="Cambria Math" pitchFamily="18" charset="0"/>
              </a:endParaRPr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5429256" y="2571744"/>
            <a:ext cx="1500198" cy="1446550"/>
            <a:chOff x="5429256" y="2571744"/>
            <a:chExt cx="1500198" cy="1446550"/>
          </a:xfrm>
        </p:grpSpPr>
        <p:sp>
          <p:nvSpPr>
            <p:cNvPr id="23" name="TextovéPole 22"/>
            <p:cNvSpPr txBox="1"/>
            <p:nvPr/>
          </p:nvSpPr>
          <p:spPr>
            <a:xfrm>
              <a:off x="5429256" y="2786058"/>
              <a:ext cx="64294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400" b="1" smtClean="0">
                  <a:solidFill>
                    <a:srgbClr val="894501"/>
                  </a:solidFill>
                  <a:latin typeface="Cambria Math" pitchFamily="18" charset="0"/>
                  <a:ea typeface="Cambria Math" pitchFamily="18" charset="0"/>
                </a:rPr>
                <a:t>=</a:t>
              </a:r>
              <a:endParaRPr lang="cs-CZ" sz="4400" b="1" baseline="50000">
                <a:solidFill>
                  <a:srgbClr val="894501"/>
                </a:solidFill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24" name="TextovéPole 23"/>
            <p:cNvSpPr txBox="1"/>
            <p:nvPr/>
          </p:nvSpPr>
          <p:spPr>
            <a:xfrm>
              <a:off x="6072198" y="2571744"/>
              <a:ext cx="857256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400" b="1" u="sng" smtClean="0">
                  <a:solidFill>
                    <a:srgbClr val="894501"/>
                  </a:solidFill>
                  <a:latin typeface="Cambria Math" pitchFamily="18" charset="0"/>
                  <a:ea typeface="Cambria Math" pitchFamily="18" charset="0"/>
                </a:rPr>
                <a:t>25</a:t>
              </a:r>
              <a:endParaRPr lang="cs-CZ" sz="4400" b="1" u="sng" baseline="50000" smtClean="0">
                <a:solidFill>
                  <a:srgbClr val="894501"/>
                </a:solidFill>
                <a:latin typeface="Cambria Math" pitchFamily="18" charset="0"/>
                <a:ea typeface="Cambria Math" pitchFamily="18" charset="0"/>
              </a:endParaRPr>
            </a:p>
            <a:p>
              <a:r>
                <a:rPr lang="cs-CZ" sz="4400" b="1" smtClean="0">
                  <a:solidFill>
                    <a:srgbClr val="894501"/>
                  </a:solidFill>
                  <a:latin typeface="Cambria Math" pitchFamily="18" charset="0"/>
                  <a:ea typeface="Cambria Math" pitchFamily="18" charset="0"/>
                </a:rPr>
                <a:t> 9</a:t>
              </a:r>
              <a:endParaRPr lang="cs-CZ" sz="4400" b="1" baseline="50000">
                <a:solidFill>
                  <a:srgbClr val="894501"/>
                </a:solidFill>
                <a:latin typeface="Cambria Math" pitchFamily="18" charset="0"/>
                <a:ea typeface="Cambria Math" pitchFamily="18" charset="0"/>
              </a:endParaRPr>
            </a:p>
          </p:txBody>
        </p:sp>
      </p:grpSp>
      <p:grpSp>
        <p:nvGrpSpPr>
          <p:cNvPr id="28" name="Skupina 27"/>
          <p:cNvGrpSpPr/>
          <p:nvPr/>
        </p:nvGrpSpPr>
        <p:grpSpPr>
          <a:xfrm>
            <a:off x="2285984" y="4036362"/>
            <a:ext cx="1714512" cy="1732302"/>
            <a:chOff x="2285984" y="2268202"/>
            <a:chExt cx="1714512" cy="1732302"/>
          </a:xfrm>
        </p:grpSpPr>
        <p:sp>
          <p:nvSpPr>
            <p:cNvPr id="29" name="TextovéPole 28"/>
            <p:cNvSpPr txBox="1"/>
            <p:nvPr/>
          </p:nvSpPr>
          <p:spPr>
            <a:xfrm>
              <a:off x="2285984" y="2482516"/>
              <a:ext cx="1428760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8800" smtClean="0">
                  <a:solidFill>
                    <a:srgbClr val="894501"/>
                  </a:solidFill>
                  <a:latin typeface="Verdana" pitchFamily="34" charset="0"/>
                </a:rPr>
                <a:t>(</a:t>
              </a:r>
              <a:r>
                <a:rPr lang="cs-CZ" sz="2400" smtClean="0">
                  <a:solidFill>
                    <a:srgbClr val="894501"/>
                  </a:solidFill>
                  <a:latin typeface="Verdana" pitchFamily="34" charset="0"/>
                </a:rPr>
                <a:t> </a:t>
              </a:r>
              <a:r>
                <a:rPr lang="cs-CZ" sz="8800" smtClean="0">
                  <a:solidFill>
                    <a:srgbClr val="894501"/>
                  </a:solidFill>
                  <a:latin typeface="Verdana" pitchFamily="34" charset="0"/>
                </a:rPr>
                <a:t>)</a:t>
              </a:r>
              <a:endParaRPr lang="cs-CZ" sz="8800">
                <a:solidFill>
                  <a:srgbClr val="894501"/>
                </a:solidFill>
                <a:latin typeface="Verdana" pitchFamily="34" charset="0"/>
              </a:endParaRPr>
            </a:p>
          </p:txBody>
        </p:sp>
        <p:sp>
          <p:nvSpPr>
            <p:cNvPr id="30" name="TextovéPole 29"/>
            <p:cNvSpPr txBox="1"/>
            <p:nvPr/>
          </p:nvSpPr>
          <p:spPr>
            <a:xfrm>
              <a:off x="2714612" y="2553954"/>
              <a:ext cx="857256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400" b="1" u="sng" smtClean="0">
                  <a:solidFill>
                    <a:srgbClr val="894501"/>
                  </a:solidFill>
                  <a:latin typeface="Cambria Math" pitchFamily="18" charset="0"/>
                  <a:ea typeface="Cambria Math" pitchFamily="18" charset="0"/>
                </a:rPr>
                <a:t>4</a:t>
              </a:r>
              <a:endParaRPr lang="cs-CZ" sz="4400" b="1" u="sng" baseline="50000" smtClean="0">
                <a:solidFill>
                  <a:srgbClr val="894501"/>
                </a:solidFill>
                <a:latin typeface="Cambria Math" pitchFamily="18" charset="0"/>
                <a:ea typeface="Cambria Math" pitchFamily="18" charset="0"/>
              </a:endParaRPr>
            </a:p>
            <a:p>
              <a:r>
                <a:rPr lang="cs-CZ" sz="4400" b="1" smtClean="0">
                  <a:solidFill>
                    <a:srgbClr val="894501"/>
                  </a:solidFill>
                  <a:latin typeface="Cambria Math" pitchFamily="18" charset="0"/>
                  <a:ea typeface="Cambria Math" pitchFamily="18" charset="0"/>
                </a:rPr>
                <a:t>3</a:t>
              </a:r>
              <a:endParaRPr lang="cs-CZ" sz="4400" b="1" baseline="50000">
                <a:solidFill>
                  <a:srgbClr val="894501"/>
                </a:solidFill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31" name="TextovéPole 30"/>
            <p:cNvSpPr txBox="1"/>
            <p:nvPr/>
          </p:nvSpPr>
          <p:spPr>
            <a:xfrm>
              <a:off x="3143240" y="2268202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400" b="1" smtClean="0">
                  <a:solidFill>
                    <a:srgbClr val="894501"/>
                  </a:solidFill>
                  <a:latin typeface="Cambria Math" pitchFamily="18" charset="0"/>
                  <a:ea typeface="Cambria Math" pitchFamily="18" charset="0"/>
                </a:rPr>
                <a:t>-3</a:t>
              </a:r>
              <a:endParaRPr lang="cs-CZ" sz="4400" b="1" baseline="50000">
                <a:solidFill>
                  <a:srgbClr val="894501"/>
                </a:solidFill>
                <a:latin typeface="Cambria Math" pitchFamily="18" charset="0"/>
                <a:ea typeface="Cambria Math" pitchFamily="18" charset="0"/>
              </a:endParaRPr>
            </a:p>
          </p:txBody>
        </p:sp>
      </p:grpSp>
      <p:grpSp>
        <p:nvGrpSpPr>
          <p:cNvPr id="32" name="Skupina 31"/>
          <p:cNvGrpSpPr/>
          <p:nvPr/>
        </p:nvGrpSpPr>
        <p:grpSpPr>
          <a:xfrm>
            <a:off x="3643306" y="4036362"/>
            <a:ext cx="2071702" cy="1732302"/>
            <a:chOff x="3643306" y="2268202"/>
            <a:chExt cx="2071702" cy="1732302"/>
          </a:xfrm>
        </p:grpSpPr>
        <p:sp>
          <p:nvSpPr>
            <p:cNvPr id="33" name="TextovéPole 32"/>
            <p:cNvSpPr txBox="1"/>
            <p:nvPr/>
          </p:nvSpPr>
          <p:spPr>
            <a:xfrm>
              <a:off x="3643306" y="2768268"/>
              <a:ext cx="64294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400" b="1" smtClean="0">
                  <a:solidFill>
                    <a:srgbClr val="894501"/>
                  </a:solidFill>
                  <a:latin typeface="Cambria Math" pitchFamily="18" charset="0"/>
                  <a:ea typeface="Cambria Math" pitchFamily="18" charset="0"/>
                </a:rPr>
                <a:t>=</a:t>
              </a:r>
              <a:endParaRPr lang="cs-CZ" sz="4400" b="1" baseline="50000">
                <a:solidFill>
                  <a:srgbClr val="894501"/>
                </a:solidFill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34" name="TextovéPole 33"/>
            <p:cNvSpPr txBox="1"/>
            <p:nvPr/>
          </p:nvSpPr>
          <p:spPr>
            <a:xfrm>
              <a:off x="4143372" y="2482516"/>
              <a:ext cx="1428760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8800" smtClean="0">
                  <a:solidFill>
                    <a:srgbClr val="894501"/>
                  </a:solidFill>
                  <a:latin typeface="Verdana" pitchFamily="34" charset="0"/>
                </a:rPr>
                <a:t>(</a:t>
              </a:r>
              <a:r>
                <a:rPr lang="cs-CZ" sz="2400" smtClean="0">
                  <a:solidFill>
                    <a:srgbClr val="894501"/>
                  </a:solidFill>
                  <a:latin typeface="Verdana" pitchFamily="34" charset="0"/>
                </a:rPr>
                <a:t> </a:t>
              </a:r>
              <a:r>
                <a:rPr lang="cs-CZ" sz="8800" smtClean="0">
                  <a:solidFill>
                    <a:srgbClr val="894501"/>
                  </a:solidFill>
                  <a:latin typeface="Verdana" pitchFamily="34" charset="0"/>
                </a:rPr>
                <a:t>)</a:t>
              </a:r>
              <a:endParaRPr lang="cs-CZ" sz="8800">
                <a:solidFill>
                  <a:srgbClr val="894501"/>
                </a:solidFill>
                <a:latin typeface="Verdana" pitchFamily="34" charset="0"/>
              </a:endParaRPr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4572000" y="2553954"/>
              <a:ext cx="857256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400" b="1" u="sng" smtClean="0">
                  <a:solidFill>
                    <a:srgbClr val="894501"/>
                  </a:solidFill>
                  <a:latin typeface="Cambria Math" pitchFamily="18" charset="0"/>
                  <a:ea typeface="Cambria Math" pitchFamily="18" charset="0"/>
                </a:rPr>
                <a:t>3</a:t>
              </a:r>
              <a:endParaRPr lang="cs-CZ" sz="4400" b="1" u="sng" baseline="50000" smtClean="0">
                <a:solidFill>
                  <a:srgbClr val="894501"/>
                </a:solidFill>
                <a:latin typeface="Cambria Math" pitchFamily="18" charset="0"/>
                <a:ea typeface="Cambria Math" pitchFamily="18" charset="0"/>
              </a:endParaRPr>
            </a:p>
            <a:p>
              <a:r>
                <a:rPr lang="cs-CZ" sz="4400" b="1" smtClean="0">
                  <a:solidFill>
                    <a:srgbClr val="894501"/>
                  </a:solidFill>
                  <a:latin typeface="Cambria Math" pitchFamily="18" charset="0"/>
                  <a:ea typeface="Cambria Math" pitchFamily="18" charset="0"/>
                </a:rPr>
                <a:t>4</a:t>
              </a:r>
              <a:endParaRPr lang="cs-CZ" sz="4400" b="1" baseline="50000">
                <a:solidFill>
                  <a:srgbClr val="894501"/>
                </a:solidFill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36" name="TextovéPole 35"/>
            <p:cNvSpPr txBox="1"/>
            <p:nvPr/>
          </p:nvSpPr>
          <p:spPr>
            <a:xfrm>
              <a:off x="5143504" y="2268202"/>
              <a:ext cx="57150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400" b="1">
                  <a:solidFill>
                    <a:srgbClr val="894501"/>
                  </a:solidFill>
                  <a:latin typeface="Cambria Math" pitchFamily="18" charset="0"/>
                  <a:ea typeface="Cambria Math" pitchFamily="18" charset="0"/>
                </a:rPr>
                <a:t>3</a:t>
              </a:r>
              <a:endParaRPr lang="cs-CZ" sz="4400" b="1" smtClean="0">
                <a:solidFill>
                  <a:srgbClr val="894501"/>
                </a:solidFill>
                <a:latin typeface="Cambria Math" pitchFamily="18" charset="0"/>
                <a:ea typeface="Cambria Math" pitchFamily="18" charset="0"/>
              </a:endParaRPr>
            </a:p>
          </p:txBody>
        </p:sp>
      </p:grpSp>
      <p:grpSp>
        <p:nvGrpSpPr>
          <p:cNvPr id="37" name="Skupina 36"/>
          <p:cNvGrpSpPr/>
          <p:nvPr/>
        </p:nvGrpSpPr>
        <p:grpSpPr>
          <a:xfrm>
            <a:off x="5429256" y="4339904"/>
            <a:ext cx="1643074" cy="1446550"/>
            <a:chOff x="5429256" y="2571744"/>
            <a:chExt cx="1643074" cy="1446550"/>
          </a:xfrm>
        </p:grpSpPr>
        <p:sp>
          <p:nvSpPr>
            <p:cNvPr id="38" name="TextovéPole 37"/>
            <p:cNvSpPr txBox="1"/>
            <p:nvPr/>
          </p:nvSpPr>
          <p:spPr>
            <a:xfrm>
              <a:off x="5429256" y="2786058"/>
              <a:ext cx="64294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400" b="1" smtClean="0">
                  <a:solidFill>
                    <a:srgbClr val="894501"/>
                  </a:solidFill>
                  <a:latin typeface="Cambria Math" pitchFamily="18" charset="0"/>
                  <a:ea typeface="Cambria Math" pitchFamily="18" charset="0"/>
                </a:rPr>
                <a:t>=</a:t>
              </a:r>
              <a:endParaRPr lang="cs-CZ" sz="4400" b="1" baseline="50000">
                <a:solidFill>
                  <a:srgbClr val="894501"/>
                </a:solidFill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39" name="TextovéPole 38"/>
            <p:cNvSpPr txBox="1"/>
            <p:nvPr/>
          </p:nvSpPr>
          <p:spPr>
            <a:xfrm>
              <a:off x="6072198" y="2571744"/>
              <a:ext cx="1000132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400" b="1" u="sng" smtClean="0">
                  <a:solidFill>
                    <a:srgbClr val="894501"/>
                  </a:solidFill>
                  <a:latin typeface="Cambria Math" pitchFamily="18" charset="0"/>
                  <a:ea typeface="Cambria Math" pitchFamily="18" charset="0"/>
                </a:rPr>
                <a:t>27</a:t>
              </a:r>
              <a:endParaRPr lang="cs-CZ" sz="4400" b="1" u="sng" baseline="50000" smtClean="0">
                <a:solidFill>
                  <a:srgbClr val="894501"/>
                </a:solidFill>
                <a:latin typeface="Cambria Math" pitchFamily="18" charset="0"/>
                <a:ea typeface="Cambria Math" pitchFamily="18" charset="0"/>
              </a:endParaRPr>
            </a:p>
            <a:p>
              <a:r>
                <a:rPr lang="cs-CZ" sz="4400" b="1" smtClean="0">
                  <a:solidFill>
                    <a:srgbClr val="894501"/>
                  </a:solidFill>
                  <a:latin typeface="Cambria Math" pitchFamily="18" charset="0"/>
                  <a:ea typeface="Cambria Math" pitchFamily="18" charset="0"/>
                </a:rPr>
                <a:t>64</a:t>
              </a:r>
              <a:endParaRPr lang="cs-CZ" sz="4400" b="1" baseline="50000">
                <a:solidFill>
                  <a:srgbClr val="894501"/>
                </a:solidFill>
                <a:latin typeface="Cambria Math" pitchFamily="18" charset="0"/>
                <a:ea typeface="Cambria Math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ovéPole 11"/>
          <p:cNvSpPr txBox="1"/>
          <p:nvPr/>
        </p:nvSpPr>
        <p:spPr>
          <a:xfrm>
            <a:off x="3500430" y="3178260"/>
            <a:ext cx="243175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smtClean="0">
                <a:solidFill>
                  <a:srgbClr val="894501"/>
                </a:solidFill>
                <a:latin typeface="Verdana" pitchFamily="34" charset="0"/>
              </a:rPr>
              <a:t>( </a:t>
            </a:r>
            <a:r>
              <a:rPr lang="cs-CZ" sz="6600">
                <a:solidFill>
                  <a:srgbClr val="894501"/>
                </a:solidFill>
                <a:latin typeface="Verdana" pitchFamily="34" charset="0"/>
              </a:rPr>
              <a:t> </a:t>
            </a:r>
            <a:r>
              <a:rPr lang="cs-CZ" sz="6600" smtClean="0">
                <a:solidFill>
                  <a:srgbClr val="894501"/>
                </a:solidFill>
                <a:latin typeface="Verdana" pitchFamily="34" charset="0"/>
              </a:rPr>
              <a:t> )</a:t>
            </a:r>
            <a:endParaRPr lang="cs-CZ" sz="2800" baseline="50000">
              <a:solidFill>
                <a:srgbClr val="894501"/>
              </a:solidFill>
              <a:latin typeface="Verdana" pitchFamily="34" charset="0"/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3500430" y="2214554"/>
            <a:ext cx="1785950" cy="1143008"/>
            <a:chOff x="3500430" y="2214554"/>
            <a:chExt cx="1785950" cy="1143008"/>
          </a:xfrm>
        </p:grpSpPr>
        <p:sp>
          <p:nvSpPr>
            <p:cNvPr id="8" name="TextovéPole 7"/>
            <p:cNvSpPr txBox="1"/>
            <p:nvPr/>
          </p:nvSpPr>
          <p:spPr>
            <a:xfrm>
              <a:off x="4724400" y="2214554"/>
              <a:ext cx="56198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smtClean="0">
                  <a:solidFill>
                    <a:srgbClr val="894501"/>
                  </a:solidFill>
                  <a:latin typeface="Verdana" pitchFamily="34" charset="0"/>
                </a:rPr>
                <a:t>-3</a:t>
              </a:r>
              <a:endParaRPr lang="cs-CZ" sz="2400" b="1" baseline="50000">
                <a:solidFill>
                  <a:srgbClr val="894501"/>
                </a:solidFill>
                <a:latin typeface="Verdana" pitchFamily="34" charset="0"/>
              </a:endParaRPr>
            </a:p>
          </p:txBody>
        </p:sp>
        <p:sp>
          <p:nvSpPr>
            <p:cNvPr id="4" name="TextovéPole 3"/>
            <p:cNvSpPr txBox="1"/>
            <p:nvPr/>
          </p:nvSpPr>
          <p:spPr>
            <a:xfrm>
              <a:off x="3500430" y="2249566"/>
              <a:ext cx="1643074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6600" smtClean="0">
                  <a:solidFill>
                    <a:srgbClr val="894501"/>
                  </a:solidFill>
                  <a:latin typeface="Verdana" pitchFamily="34" charset="0"/>
                </a:rPr>
                <a:t>( </a:t>
              </a:r>
              <a:r>
                <a:rPr lang="cs-CZ" sz="6600">
                  <a:solidFill>
                    <a:srgbClr val="894501"/>
                  </a:solidFill>
                  <a:latin typeface="Verdana" pitchFamily="34" charset="0"/>
                </a:rPr>
                <a:t> </a:t>
              </a:r>
              <a:r>
                <a:rPr lang="cs-CZ" sz="6600" smtClean="0">
                  <a:solidFill>
                    <a:srgbClr val="894501"/>
                  </a:solidFill>
                  <a:latin typeface="Verdana" pitchFamily="34" charset="0"/>
                </a:rPr>
                <a:t>)</a:t>
              </a:r>
              <a:endParaRPr lang="cs-CZ" sz="2800" baseline="50000">
                <a:solidFill>
                  <a:srgbClr val="894501"/>
                </a:solidFill>
                <a:latin typeface="Verdana" pitchFamily="34" charset="0"/>
              </a:endParaRPr>
            </a:p>
          </p:txBody>
        </p:sp>
      </p:grpSp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1619250" y="71414"/>
            <a:ext cx="207620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3200" b="1" u="sng" smtClean="0">
                <a:solidFill>
                  <a:srgbClr val="FE8302"/>
                </a:solidFill>
                <a:latin typeface="Verdana" pitchFamily="34" charset="0"/>
              </a:rPr>
              <a:t>Příklady</a:t>
            </a:r>
            <a:endParaRPr lang="fr-FR" sz="3200" u="sng">
              <a:solidFill>
                <a:srgbClr val="FE8302"/>
              </a:solidFill>
            </a:endParaRPr>
          </a:p>
        </p:txBody>
      </p:sp>
      <p:grpSp>
        <p:nvGrpSpPr>
          <p:cNvPr id="18" name="Skupina 17"/>
          <p:cNvGrpSpPr/>
          <p:nvPr/>
        </p:nvGrpSpPr>
        <p:grpSpPr>
          <a:xfrm>
            <a:off x="2571736" y="571480"/>
            <a:ext cx="5976937" cy="4786346"/>
            <a:chOff x="2571736" y="571480"/>
            <a:chExt cx="5976937" cy="4786346"/>
          </a:xfrm>
        </p:grpSpPr>
        <p:sp>
          <p:nvSpPr>
            <p:cNvPr id="20483" name="Text Box 3"/>
            <p:cNvSpPr txBox="1">
              <a:spLocks noChangeArrowheads="1"/>
            </p:cNvSpPr>
            <p:nvPr/>
          </p:nvSpPr>
          <p:spPr bwMode="auto">
            <a:xfrm>
              <a:off x="2571736" y="571480"/>
              <a:ext cx="5976937" cy="47863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80000" tIns="180000" rIns="180000" bIns="180000"/>
            <a:lstStyle/>
            <a:p>
              <a:pPr marL="442913" indent="-442913">
                <a:spcAft>
                  <a:spcPts val="600"/>
                </a:spcAft>
                <a:tabLst>
                  <a:tab pos="442913" algn="l"/>
                </a:tabLst>
              </a:pPr>
              <a:r>
                <a:rPr lang="cs-CZ" sz="2400" b="1" smtClean="0">
                  <a:solidFill>
                    <a:srgbClr val="894501"/>
                  </a:solidFill>
                  <a:latin typeface="Verdana" pitchFamily="34" charset="0"/>
                </a:rPr>
                <a:t>3.	</a:t>
              </a:r>
              <a:r>
                <a:rPr lang="cs-CZ" sz="2400" b="1">
                  <a:solidFill>
                    <a:srgbClr val="894501"/>
                  </a:solidFill>
                  <a:latin typeface="Verdana" pitchFamily="34" charset="0"/>
                </a:rPr>
                <a:t>Uprav výrazy a výsledek zapiš bez záporných mocnin</a:t>
              </a:r>
              <a:endParaRPr lang="cs-CZ" sz="2400" b="1" smtClean="0">
                <a:solidFill>
                  <a:srgbClr val="894501"/>
                </a:solidFill>
                <a:latin typeface="Verdana" pitchFamily="34" charset="0"/>
              </a:endParaRPr>
            </a:p>
            <a:p>
              <a:pPr marL="900113" indent="-457200" algn="just">
                <a:lnSpc>
                  <a:spcPct val="150000"/>
                </a:lnSpc>
                <a:buFont typeface="+mj-lt"/>
                <a:buAutoNum type="alphaLcParenR"/>
                <a:tabLst>
                  <a:tab pos="900113" algn="l"/>
                </a:tabLst>
              </a:pPr>
              <a:r>
                <a:rPr lang="cs-CZ" sz="2400" b="1" u="sng" smtClean="0">
                  <a:solidFill>
                    <a:srgbClr val="894501"/>
                  </a:solidFill>
                  <a:latin typeface="Verdana" pitchFamily="34" charset="0"/>
                </a:rPr>
                <a:t>a</a:t>
              </a:r>
              <a:r>
                <a:rPr lang="cs-CZ" sz="2400" b="1" u="sng" baseline="50000" smtClean="0">
                  <a:solidFill>
                    <a:srgbClr val="894501"/>
                  </a:solidFill>
                  <a:latin typeface="Verdana" pitchFamily="34" charset="0"/>
                </a:rPr>
                <a:t>2</a:t>
              </a:r>
              <a:r>
                <a:rPr lang="cs-CZ" sz="2400" b="1" u="sng" smtClean="0">
                  <a:solidFill>
                    <a:srgbClr val="894501"/>
                  </a:solidFill>
                  <a:latin typeface="Verdana" pitchFamily="34" charset="0"/>
                </a:rPr>
                <a:t>b</a:t>
              </a:r>
            </a:p>
            <a:p>
              <a:pPr marL="900113" algn="just">
                <a:lnSpc>
                  <a:spcPct val="150000"/>
                </a:lnSpc>
                <a:tabLst>
                  <a:tab pos="900113" algn="l"/>
                </a:tabLst>
              </a:pPr>
              <a:r>
                <a:rPr lang="cs-CZ" sz="2400" b="1" smtClean="0">
                  <a:solidFill>
                    <a:srgbClr val="894501"/>
                  </a:solidFill>
                  <a:latin typeface="Verdana" pitchFamily="34" charset="0"/>
                </a:rPr>
                <a:t> c</a:t>
              </a:r>
              <a:r>
                <a:rPr lang="cs-CZ" sz="2400" b="1" baseline="50000" smtClean="0">
                  <a:solidFill>
                    <a:srgbClr val="894501"/>
                  </a:solidFill>
                  <a:latin typeface="Verdana" pitchFamily="34" charset="0"/>
                </a:rPr>
                <a:t>3</a:t>
              </a:r>
            </a:p>
            <a:p>
              <a:pPr marL="1081088" indent="-638175" algn="just">
                <a:lnSpc>
                  <a:spcPct val="150000"/>
                </a:lnSpc>
                <a:buAutoNum type="alphaLcParenR" startAt="2"/>
                <a:tabLst>
                  <a:tab pos="900113" algn="l"/>
                </a:tabLst>
              </a:pPr>
              <a:r>
                <a:rPr lang="cs-CZ" sz="2400" b="1" u="sng" smtClean="0">
                  <a:solidFill>
                    <a:srgbClr val="894501"/>
                  </a:solidFill>
                  <a:latin typeface="Verdana" pitchFamily="34" charset="0"/>
                </a:rPr>
                <a:t>a</a:t>
              </a:r>
              <a:r>
                <a:rPr lang="cs-CZ" sz="2400" b="1" u="sng" baseline="50000" smtClean="0">
                  <a:solidFill>
                    <a:srgbClr val="894501"/>
                  </a:solidFill>
                  <a:latin typeface="Verdana" pitchFamily="34" charset="0"/>
                </a:rPr>
                <a:t>-2</a:t>
              </a:r>
              <a:r>
                <a:rPr lang="cs-CZ" sz="2400" b="1" u="sng" smtClean="0">
                  <a:solidFill>
                    <a:srgbClr val="894501"/>
                  </a:solidFill>
                  <a:latin typeface="Verdana" pitchFamily="34" charset="0"/>
                </a:rPr>
                <a:t>b</a:t>
              </a:r>
              <a:r>
                <a:rPr lang="cs-CZ" sz="2400" b="1" u="sng" baseline="50000" smtClean="0">
                  <a:solidFill>
                    <a:srgbClr val="894501"/>
                  </a:solidFill>
                  <a:latin typeface="Verdana" pitchFamily="34" charset="0"/>
                </a:rPr>
                <a:t>3</a:t>
              </a:r>
            </a:p>
            <a:p>
              <a:pPr marL="900113" indent="360363" algn="just">
                <a:tabLst>
                  <a:tab pos="900113" algn="l"/>
                </a:tabLst>
              </a:pPr>
              <a:r>
                <a:rPr lang="cs-CZ" sz="2400" b="1" smtClean="0">
                  <a:solidFill>
                    <a:srgbClr val="894501"/>
                  </a:solidFill>
                  <a:latin typeface="Verdana" pitchFamily="34" charset="0"/>
                </a:rPr>
                <a:t>c</a:t>
              </a:r>
              <a:r>
                <a:rPr lang="cs-CZ" sz="2400" b="1" baseline="50000" smtClean="0">
                  <a:solidFill>
                    <a:srgbClr val="894501"/>
                  </a:solidFill>
                  <a:latin typeface="Verdana" pitchFamily="34" charset="0"/>
                </a:rPr>
                <a:t>2</a:t>
              </a:r>
            </a:p>
            <a:p>
              <a:pPr marL="1081088" indent="-638175" algn="just">
                <a:lnSpc>
                  <a:spcPct val="150000"/>
                </a:lnSpc>
                <a:tabLst>
                  <a:tab pos="900113" algn="l"/>
                </a:tabLst>
              </a:pPr>
              <a:r>
                <a:rPr lang="cs-CZ" sz="2400" b="1" smtClean="0">
                  <a:solidFill>
                    <a:srgbClr val="894501"/>
                  </a:solidFill>
                  <a:latin typeface="Verdana" pitchFamily="34" charset="0"/>
                </a:rPr>
                <a:t>c)  </a:t>
              </a:r>
              <a:r>
                <a:rPr lang="cs-CZ" sz="2400" b="1" u="sng" smtClean="0">
                  <a:solidFill>
                    <a:srgbClr val="894501"/>
                  </a:solidFill>
                  <a:latin typeface="Verdana" pitchFamily="34" charset="0"/>
                </a:rPr>
                <a:t> 9a</a:t>
              </a:r>
              <a:r>
                <a:rPr lang="cs-CZ" sz="2400" b="1" u="sng" baseline="50000" smtClean="0">
                  <a:solidFill>
                    <a:srgbClr val="894501"/>
                  </a:solidFill>
                  <a:latin typeface="Verdana" pitchFamily="34" charset="0"/>
                </a:rPr>
                <a:t>-2</a:t>
              </a:r>
              <a:r>
                <a:rPr lang="cs-CZ" sz="2400" b="1" u="sng" smtClean="0">
                  <a:solidFill>
                    <a:srgbClr val="894501"/>
                  </a:solidFill>
                  <a:latin typeface="Verdana" pitchFamily="34" charset="0"/>
                </a:rPr>
                <a:t>c</a:t>
              </a:r>
              <a:r>
                <a:rPr lang="cs-CZ" sz="2400" b="1" u="sng" baseline="50000" smtClean="0">
                  <a:solidFill>
                    <a:srgbClr val="894501"/>
                  </a:solidFill>
                  <a:latin typeface="Verdana" pitchFamily="34" charset="0"/>
                </a:rPr>
                <a:t>3</a:t>
              </a:r>
            </a:p>
            <a:p>
              <a:pPr marL="900113" indent="360363" algn="just">
                <a:tabLst>
                  <a:tab pos="900113" algn="l"/>
                </a:tabLst>
              </a:pPr>
              <a:r>
                <a:rPr lang="cs-CZ" sz="2400" b="1" smtClean="0">
                  <a:solidFill>
                    <a:srgbClr val="894501"/>
                  </a:solidFill>
                  <a:latin typeface="Verdana" pitchFamily="34" charset="0"/>
                </a:rPr>
                <a:t>8b</a:t>
              </a:r>
              <a:r>
                <a:rPr lang="cs-CZ" sz="2400" b="1" baseline="50000" smtClean="0">
                  <a:solidFill>
                    <a:srgbClr val="894501"/>
                  </a:solidFill>
                  <a:latin typeface="Verdana" pitchFamily="34" charset="0"/>
                </a:rPr>
                <a:t>-2</a:t>
              </a:r>
            </a:p>
            <a:p>
              <a:pPr marL="1081088" indent="-638175" algn="just">
                <a:lnSpc>
                  <a:spcPct val="150000"/>
                </a:lnSpc>
                <a:tabLst>
                  <a:tab pos="900113" algn="l"/>
                </a:tabLst>
              </a:pPr>
              <a:r>
                <a:rPr lang="cs-CZ" sz="2400" b="1" smtClean="0">
                  <a:solidFill>
                    <a:srgbClr val="894501"/>
                  </a:solidFill>
                  <a:latin typeface="Verdana" pitchFamily="34" charset="0"/>
                </a:rPr>
                <a:t>d) </a:t>
              </a:r>
              <a:r>
                <a:rPr lang="cs-CZ" sz="2400" b="1" u="sng" smtClean="0">
                  <a:solidFill>
                    <a:srgbClr val="894501"/>
                  </a:solidFill>
                  <a:latin typeface="Verdana" pitchFamily="34" charset="0"/>
                </a:rPr>
                <a:t>a</a:t>
              </a:r>
              <a:r>
                <a:rPr lang="cs-CZ" sz="2400" b="1" u="sng" baseline="50000" smtClean="0">
                  <a:solidFill>
                    <a:srgbClr val="894501"/>
                  </a:solidFill>
                  <a:latin typeface="Verdana" pitchFamily="34" charset="0"/>
                </a:rPr>
                <a:t>2</a:t>
              </a:r>
            </a:p>
            <a:p>
              <a:pPr marL="1081088" indent="-180975" algn="just">
                <a:tabLst>
                  <a:tab pos="900113" algn="l"/>
                </a:tabLst>
              </a:pPr>
              <a:r>
                <a:rPr lang="cs-CZ" sz="2400" b="1" smtClean="0">
                  <a:solidFill>
                    <a:srgbClr val="894501"/>
                  </a:solidFill>
                  <a:latin typeface="Verdana" pitchFamily="34" charset="0"/>
                </a:rPr>
                <a:t>c</a:t>
              </a:r>
              <a:r>
                <a:rPr lang="cs-CZ" sz="2400" b="1" baseline="50000" smtClean="0">
                  <a:solidFill>
                    <a:srgbClr val="894501"/>
                  </a:solidFill>
                  <a:latin typeface="Verdana" pitchFamily="34" charset="0"/>
                </a:rPr>
                <a:t>-3</a:t>
              </a:r>
            </a:p>
            <a:p>
              <a:pPr marL="442913" algn="just">
                <a:lnSpc>
                  <a:spcPct val="150000"/>
                </a:lnSpc>
                <a:tabLst>
                  <a:tab pos="442913" algn="l"/>
                </a:tabLst>
              </a:pPr>
              <a:endParaRPr lang="cs-CZ" sz="2400" b="1" smtClean="0">
                <a:solidFill>
                  <a:srgbClr val="894501"/>
                </a:solidFill>
                <a:latin typeface="Verdana" pitchFamily="34" charset="0"/>
              </a:endParaRPr>
            </a:p>
            <a:p>
              <a:pPr marL="442913" algn="just">
                <a:lnSpc>
                  <a:spcPct val="150000"/>
                </a:lnSpc>
                <a:tabLst>
                  <a:tab pos="442913" algn="l"/>
                </a:tabLst>
              </a:pPr>
              <a:endParaRPr lang="cs-CZ" sz="2400" b="1" smtClean="0">
                <a:solidFill>
                  <a:srgbClr val="894501"/>
                </a:solidFill>
                <a:latin typeface="Verdana" pitchFamily="34" charset="0"/>
              </a:endParaRPr>
            </a:p>
          </p:txBody>
        </p:sp>
        <p:sp>
          <p:nvSpPr>
            <p:cNvPr id="6" name="Obdélník 5"/>
            <p:cNvSpPr/>
            <p:nvPr/>
          </p:nvSpPr>
          <p:spPr>
            <a:xfrm>
              <a:off x="4500562" y="1597871"/>
              <a:ext cx="857256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82550" indent="-82550" algn="just">
                <a:tabLst>
                  <a:tab pos="82550" algn="l"/>
                </a:tabLst>
              </a:pPr>
              <a:r>
                <a:rPr lang="cs-CZ" sz="2400" b="1" u="sng" smtClean="0">
                  <a:solidFill>
                    <a:srgbClr val="894501"/>
                  </a:solidFill>
                  <a:latin typeface="Verdana" pitchFamily="34" charset="0"/>
                </a:rPr>
                <a:t>ab</a:t>
              </a:r>
              <a:r>
                <a:rPr lang="cs-CZ" sz="2400" b="1" u="sng" baseline="50000" smtClean="0">
                  <a:solidFill>
                    <a:srgbClr val="894501"/>
                  </a:solidFill>
                  <a:latin typeface="Verdana" pitchFamily="34" charset="0"/>
                </a:rPr>
                <a:t>2</a:t>
              </a:r>
              <a:endParaRPr lang="cs-CZ" sz="2400" b="1" u="sng" smtClean="0">
                <a:solidFill>
                  <a:srgbClr val="894501"/>
                </a:solidFill>
                <a:latin typeface="Verdana" pitchFamily="34" charset="0"/>
              </a:endParaRPr>
            </a:p>
            <a:p>
              <a:pPr marL="82550" indent="-82550" algn="just">
                <a:tabLst>
                  <a:tab pos="360363" algn="l"/>
                </a:tabLst>
              </a:pPr>
              <a:r>
                <a:rPr lang="cs-CZ" sz="2400" b="1" smtClean="0">
                  <a:solidFill>
                    <a:srgbClr val="894501"/>
                  </a:solidFill>
                  <a:latin typeface="Verdana" pitchFamily="34" charset="0"/>
                </a:rPr>
                <a:t> c</a:t>
              </a:r>
              <a:r>
                <a:rPr lang="cs-CZ" sz="2400" b="1" baseline="50000" smtClean="0">
                  <a:solidFill>
                    <a:srgbClr val="894501"/>
                  </a:solidFill>
                  <a:latin typeface="Verdana" pitchFamily="34" charset="0"/>
                </a:rPr>
                <a:t>2</a:t>
              </a:r>
              <a:endParaRPr lang="cs-CZ" sz="2400"/>
            </a:p>
          </p:txBody>
        </p:sp>
        <p:sp>
          <p:nvSpPr>
            <p:cNvPr id="7" name="Obdélník 6"/>
            <p:cNvSpPr/>
            <p:nvPr/>
          </p:nvSpPr>
          <p:spPr>
            <a:xfrm>
              <a:off x="4214810" y="1681451"/>
              <a:ext cx="35719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82550" indent="-82550" algn="just">
                <a:tabLst>
                  <a:tab pos="82550" algn="l"/>
                </a:tabLst>
              </a:pPr>
              <a:r>
                <a:rPr lang="cs-CZ" sz="2400" b="1" smtClean="0">
                  <a:solidFill>
                    <a:srgbClr val="894501"/>
                  </a:solidFill>
                  <a:latin typeface="Verdana" pitchFamily="34" charset="0"/>
                </a:rPr>
                <a:t>:</a:t>
              </a:r>
              <a:endParaRPr lang="cs-CZ" sz="2400" b="1">
                <a:solidFill>
                  <a:srgbClr val="894501"/>
                </a:solidFill>
                <a:latin typeface="Verdana" pitchFamily="34" charset="0"/>
              </a:endParaRPr>
            </a:p>
          </p:txBody>
        </p:sp>
      </p:grpSp>
      <p:sp>
        <p:nvSpPr>
          <p:cNvPr id="11" name="TextovéPole 10"/>
          <p:cNvSpPr txBox="1"/>
          <p:nvPr/>
        </p:nvSpPr>
        <p:spPr>
          <a:xfrm>
            <a:off x="5000628" y="3143248"/>
            <a:ext cx="8317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smtClean="0">
                <a:solidFill>
                  <a:srgbClr val="894501"/>
                </a:solidFill>
                <a:latin typeface="Verdana" pitchFamily="34" charset="0"/>
              </a:rPr>
              <a:t>-3</a:t>
            </a:r>
            <a:endParaRPr lang="cs-CZ" sz="2400" b="1" baseline="50000">
              <a:solidFill>
                <a:srgbClr val="894501"/>
              </a:solidFill>
              <a:latin typeface="Verdana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429124" y="4312515"/>
            <a:ext cx="8572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2550" indent="-82550" algn="just">
              <a:tabLst>
                <a:tab pos="82550" algn="l"/>
              </a:tabLst>
            </a:pPr>
            <a:r>
              <a:rPr lang="cs-CZ" sz="2400" b="1" u="sng" smtClean="0">
                <a:solidFill>
                  <a:srgbClr val="894501"/>
                </a:solidFill>
                <a:latin typeface="Verdana" pitchFamily="34" charset="0"/>
              </a:rPr>
              <a:t>a</a:t>
            </a:r>
          </a:p>
          <a:p>
            <a:pPr algn="just">
              <a:tabLst>
                <a:tab pos="360363" algn="l"/>
              </a:tabLst>
            </a:pPr>
            <a:r>
              <a:rPr lang="cs-CZ" sz="2400" b="1" smtClean="0">
                <a:solidFill>
                  <a:srgbClr val="894501"/>
                </a:solidFill>
                <a:latin typeface="Verdana" pitchFamily="34" charset="0"/>
              </a:rPr>
              <a:t>c</a:t>
            </a:r>
            <a:r>
              <a:rPr lang="cs-CZ" sz="2400" b="1" baseline="50000" smtClean="0">
                <a:solidFill>
                  <a:srgbClr val="894501"/>
                </a:solidFill>
                <a:latin typeface="Verdana" pitchFamily="34" charset="0"/>
              </a:rPr>
              <a:t>2</a:t>
            </a:r>
            <a:endParaRPr lang="cs-CZ" sz="2400"/>
          </a:p>
        </p:txBody>
      </p:sp>
      <p:sp>
        <p:nvSpPr>
          <p:cNvPr id="14" name="Obdélník 13"/>
          <p:cNvSpPr/>
          <p:nvPr/>
        </p:nvSpPr>
        <p:spPr>
          <a:xfrm>
            <a:off x="4071934" y="4383953"/>
            <a:ext cx="3571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2550" indent="-82550" algn="just">
              <a:tabLst>
                <a:tab pos="82550" algn="l"/>
              </a:tabLst>
            </a:pPr>
            <a:r>
              <a:rPr lang="cs-CZ" sz="2400" b="1" smtClean="0">
                <a:solidFill>
                  <a:srgbClr val="894501"/>
                </a:solidFill>
                <a:latin typeface="Verdana" pitchFamily="34" charset="0"/>
              </a:rPr>
              <a:t>:</a:t>
            </a:r>
            <a:endParaRPr lang="cs-CZ" sz="2400" b="1">
              <a:solidFill>
                <a:srgbClr val="894501"/>
              </a:solidFill>
              <a:latin typeface="Verdana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143372" y="4106954"/>
            <a:ext cx="114300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smtClean="0">
                <a:solidFill>
                  <a:srgbClr val="894501"/>
                </a:solidFill>
                <a:latin typeface="Verdana" pitchFamily="34" charset="0"/>
              </a:rPr>
              <a:t>()</a:t>
            </a:r>
            <a:endParaRPr lang="cs-CZ" sz="2800" baseline="50000">
              <a:solidFill>
                <a:srgbClr val="894501"/>
              </a:solidFill>
              <a:latin typeface="Verdana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811840" y="4143380"/>
            <a:ext cx="6888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smtClean="0">
                <a:solidFill>
                  <a:srgbClr val="894501"/>
                </a:solidFill>
                <a:latin typeface="Verdana" pitchFamily="34" charset="0"/>
              </a:rPr>
              <a:t>-2</a:t>
            </a:r>
            <a:endParaRPr lang="cs-CZ" sz="2400" b="1" baseline="50000">
              <a:solidFill>
                <a:srgbClr val="894501"/>
              </a:solidFill>
              <a:latin typeface="Verdana" pitchFamily="34" charset="0"/>
            </a:endParaRPr>
          </a:p>
        </p:txBody>
      </p:sp>
      <p:sp>
        <p:nvSpPr>
          <p:cNvPr id="17" name="Text Box 3"/>
          <p:cNvSpPr txBox="1">
            <a:spLocks noChangeArrowheads="1"/>
          </p:cNvSpPr>
          <p:nvPr/>
        </p:nvSpPr>
        <p:spPr bwMode="auto">
          <a:xfrm>
            <a:off x="2571736" y="5572140"/>
            <a:ext cx="4062442" cy="847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pPr>
              <a:tabLst>
                <a:tab pos="442913" algn="l"/>
              </a:tabLst>
            </a:pPr>
            <a:r>
              <a:rPr lang="cs-CZ" sz="2400" b="1" smtClean="0">
                <a:solidFill>
                  <a:srgbClr val="894501"/>
                </a:solidFill>
                <a:latin typeface="Verdana" pitchFamily="34" charset="0"/>
              </a:rPr>
              <a:t>4. Sbírka str. 20/12</a:t>
            </a:r>
          </a:p>
          <a:p>
            <a:pPr marL="442913" algn="just">
              <a:lnSpc>
                <a:spcPct val="150000"/>
              </a:lnSpc>
              <a:tabLst>
                <a:tab pos="442913" algn="l"/>
              </a:tabLst>
            </a:pPr>
            <a:endParaRPr lang="cs-CZ" sz="2400" b="1" smtClean="0">
              <a:solidFill>
                <a:srgbClr val="894501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328</TotalTime>
  <Words>187</Words>
  <Application>Microsoft PowerPoint</Application>
  <PresentationFormat>Předvádění na obrazovce (4:3)</PresentationFormat>
  <Paragraphs>141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Modèle par défaut</vt:lpstr>
      <vt:lpstr>Snímek 1</vt:lpstr>
      <vt:lpstr>Snímek 2</vt:lpstr>
      <vt:lpstr>Snímek 3</vt:lpstr>
      <vt:lpstr>Snímek 4</vt:lpstr>
      <vt:lpstr>Snímek 5</vt:lpstr>
      <vt:lpstr>Snímek 6</vt:lpstr>
      <vt:lpstr>Snímek 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Retro Circles</dc:title>
  <dc:creator>www.powerpointstyles.com</dc:creator>
  <dc:description>Image credit to Michal Marcol / FreeDigitalPhotos.net </dc:description>
  <cp:lastModifiedBy>Petra Toboříková</cp:lastModifiedBy>
  <cp:revision>54</cp:revision>
  <dcterms:created xsi:type="dcterms:W3CDTF">2009-03-23T15:23:24Z</dcterms:created>
  <dcterms:modified xsi:type="dcterms:W3CDTF">2012-10-22T13:07:49Z</dcterms:modified>
</cp:coreProperties>
</file>