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40E08"/>
    <a:srgbClr val="B92D14"/>
    <a:srgbClr val="35759D"/>
    <a:srgbClr val="35B19D"/>
    <a:srgbClr val="FFFF00"/>
    <a:srgbClr val="491403"/>
    <a:srgbClr val="3A10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01" autoAdjust="0"/>
    <p:restoredTop sz="95596" autoAdjust="0"/>
  </p:normalViewPr>
  <p:slideViewPr>
    <p:cSldViewPr>
      <p:cViewPr varScale="1">
        <p:scale>
          <a:sx n="105" d="100"/>
          <a:sy n="105" d="100"/>
        </p:scale>
        <p:origin x="-1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8904308-DA18-4215-BC52-6DA32AA05DB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9EAF0D-9BA1-491B-B942-5467746BCDD1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A341D5-2A5D-4DFE-B4B6-7E7C86244DA1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3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4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5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6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7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A341D5-2A5D-4DFE-B4B6-7E7C86244DA1}" type="slidenum">
              <a:rPr lang="en-US"/>
              <a:pPr/>
              <a:t>8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A55539-B38F-4BD4-9917-8E7CC6D85EFC}" type="slidenum">
              <a:rPr lang="en-US"/>
              <a:pPr/>
              <a:t>9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533400"/>
            <a:ext cx="7772400" cy="70485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219200"/>
            <a:ext cx="7772400" cy="68580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624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038850" y="304800"/>
            <a:ext cx="1885950" cy="5973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81000" y="304800"/>
            <a:ext cx="5505450" cy="5973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04800"/>
            <a:ext cx="75438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49363"/>
            <a:ext cx="6858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</p:spPr>
        <p:txBody>
          <a:bodyPr/>
          <a:lstStyle/>
          <a:p>
            <a:r>
              <a:rPr lang="cs-CZ" smtClean="0">
                <a:latin typeface="Verdana" pitchFamily="34" charset="0"/>
              </a:rPr>
              <a:t>2.4 Odmocniny</a:t>
            </a:r>
            <a:endParaRPr lang="ru-RU">
              <a:latin typeface="Verdana" pitchFamily="34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</p:spPr>
        <p:txBody>
          <a:bodyPr/>
          <a:lstStyle/>
          <a:p>
            <a:r>
              <a:rPr lang="cs-CZ" sz="2800" smtClean="0">
                <a:latin typeface="Verdana" pitchFamily="34" charset="0"/>
              </a:rPr>
              <a:t>Mgr. Petra Toboříková</a:t>
            </a:r>
            <a:endParaRPr lang="en-US" sz="2800">
              <a:latin typeface="Verdana" pitchFamily="34" charset="0"/>
            </a:endParaRPr>
          </a:p>
          <a:p>
            <a:endParaRPr lang="ru-RU" sz="28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214422"/>
            <a:ext cx="8329642" cy="328614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altLang="ko-KR" sz="2400" smtClean="0">
                <a:latin typeface="Verdana" pitchFamily="34" charset="0"/>
                <a:ea typeface="굴림" charset="-127"/>
              </a:rPr>
              <a:t>inverzní (opačná) operace k umocňování</a:t>
            </a:r>
            <a:endParaRPr lang="en-US" altLang="ko-KR" sz="2400">
              <a:latin typeface="Verdana" pitchFamily="34" charset="0"/>
              <a:ea typeface="굴림" charset="-127"/>
            </a:endParaRPr>
          </a:p>
          <a:p>
            <a:pPr marL="0" indent="0">
              <a:lnSpc>
                <a:spcPct val="150000"/>
              </a:lnSpc>
              <a:spcBef>
                <a:spcPts val="3000"/>
              </a:spcBef>
              <a:spcAft>
                <a:spcPts val="900"/>
              </a:spcAft>
              <a:buNone/>
            </a:pPr>
            <a:r>
              <a:rPr lang="cs-CZ" altLang="ko-KR" sz="2800" b="1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  <a:ea typeface="굴림" charset="-127"/>
              </a:rPr>
              <a:t>Druhá odmocnina z libovolného nezáporného čísla a je nezáporné číslo b, pro něž platí </a:t>
            </a:r>
            <a:r>
              <a:rPr lang="en-US" sz="2800" b="1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</a:rPr>
              <a:t>b</a:t>
            </a:r>
            <a:r>
              <a:rPr lang="cs-CZ" sz="2800" b="1" baseline="50000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</a:rPr>
              <a:t>2</a:t>
            </a:r>
            <a:r>
              <a:rPr lang="cs-CZ" sz="2800" b="1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</a:rPr>
              <a:t>=a</a:t>
            </a:r>
            <a:endParaRPr lang="en-US" altLang="ko-KR" sz="2800" b="1">
              <a:solidFill>
                <a:schemeClr val="accent3">
                  <a:lumMod val="75000"/>
                </a:schemeClr>
              </a:solidFill>
              <a:latin typeface="Verdana" pitchFamily="34" charset="0"/>
              <a:ea typeface="굴림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cs-CZ" sz="1800" b="1" smtClean="0">
                <a:solidFill>
                  <a:schemeClr val="bg1"/>
                </a:solidFill>
                <a:latin typeface="Verdana" pitchFamily="34" charset="0"/>
              </a:rPr>
              <a:t>Píšeme:</a:t>
            </a:r>
            <a:endParaRPr lang="ru-RU" sz="180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ru-RU" sz="1800">
              <a:latin typeface="Verdana" pitchFamily="34" charset="0"/>
            </a:endParaRP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>
                <a:latin typeface="Verdana" pitchFamily="34" charset="0"/>
              </a:rPr>
              <a:t>Druhá odmocnina</a:t>
            </a:r>
            <a:endParaRPr lang="ru-RU" sz="4000">
              <a:latin typeface="Verdana" pitchFamily="34" charset="0"/>
            </a:endParaRPr>
          </a:p>
        </p:txBody>
      </p:sp>
      <p:pic>
        <p:nvPicPr>
          <p:cNvPr id="17420" name="Picture 12"/>
          <p:cNvPicPr>
            <a:picLocks noChangeAspect="1" noChangeArrowheads="1"/>
          </p:cNvPicPr>
          <p:nvPr/>
        </p:nvPicPr>
        <p:blipFill>
          <a:blip r:embed="rId3"/>
          <a:srcRect l="30078" t="27295" r="62305" b="63916"/>
          <a:stretch>
            <a:fillRect/>
          </a:stretch>
        </p:blipFill>
        <p:spPr bwMode="auto">
          <a:xfrm>
            <a:off x="1643042" y="3929066"/>
            <a:ext cx="1268024" cy="117048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2786050" y="4000504"/>
            <a:ext cx="19288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>
                <a:solidFill>
                  <a:schemeClr val="bg1"/>
                </a:solidFill>
                <a:latin typeface="Verdana" pitchFamily="34" charset="0"/>
              </a:rPr>
              <a:t>=b</a:t>
            </a:r>
            <a:endParaRPr lang="cs-CZ" sz="6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uiExpand="1" build="p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4"/>
          <a:srcRect l="15234" t="17578" r="75977" b="72168"/>
          <a:stretch>
            <a:fillRect/>
          </a:stretch>
        </p:blipFill>
        <p:spPr bwMode="auto">
          <a:xfrm>
            <a:off x="2357422" y="428604"/>
            <a:ext cx="714380" cy="66675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4"/>
          <a:srcRect l="15429" t="35351" r="72266" b="55127"/>
          <a:stretch>
            <a:fillRect/>
          </a:stretch>
        </p:blipFill>
        <p:spPr bwMode="auto">
          <a:xfrm>
            <a:off x="2104641" y="1214422"/>
            <a:ext cx="1038599" cy="64294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60423" name="Picture 7"/>
          <p:cNvPicPr>
            <a:picLocks noChangeAspect="1" noChangeArrowheads="1"/>
          </p:cNvPicPr>
          <p:nvPr/>
        </p:nvPicPr>
        <p:blipFill>
          <a:blip r:embed="rId4"/>
          <a:srcRect l="15429" t="53662" r="71094" b="36816"/>
          <a:stretch>
            <a:fillRect/>
          </a:stretch>
        </p:blipFill>
        <p:spPr bwMode="auto">
          <a:xfrm>
            <a:off x="2000232" y="2000240"/>
            <a:ext cx="1137512" cy="64294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3000364" y="425215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 2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00496" y="425215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, protože 2</a:t>
            </a:r>
            <a:r>
              <a:rPr lang="cs-CZ" sz="3600" baseline="50000" smtClean="0">
                <a:solidFill>
                  <a:srgbClr val="000000"/>
                </a:solidFill>
                <a:latin typeface="Verdana" pitchFamily="34" charset="0"/>
              </a:rPr>
              <a:t>2</a:t>
            </a:r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=4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00364" y="1211033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 9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00496" y="1211033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, protože 9</a:t>
            </a:r>
            <a:r>
              <a:rPr lang="cs-CZ" sz="3600" baseline="50000" smtClean="0">
                <a:solidFill>
                  <a:srgbClr val="000000"/>
                </a:solidFill>
                <a:latin typeface="Verdana" pitchFamily="34" charset="0"/>
              </a:rPr>
              <a:t>2</a:t>
            </a:r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=81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00364" y="1996851"/>
            <a:ext cx="5929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3200" smtClean="0">
                <a:solidFill>
                  <a:srgbClr val="000000"/>
                </a:solidFill>
              </a:rPr>
              <a:t>- neexistuje</a:t>
            </a:r>
            <a:r>
              <a:rPr lang="cs-CZ" sz="3200">
                <a:solidFill>
                  <a:srgbClr val="000000"/>
                </a:solidFill>
              </a:rPr>
              <a:t>, protože žádné číslo umocněné na druhou není záporné</a:t>
            </a:r>
            <a:endParaRPr lang="cs-CZ" sz="32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3716728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Urči zpaměti</a:t>
            </a:r>
            <a:endParaRPr lang="cs-CZ" sz="280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pic>
        <p:nvPicPr>
          <p:cNvPr id="60424" name="Picture 8"/>
          <p:cNvPicPr>
            <a:picLocks noChangeAspect="1" noChangeArrowheads="1"/>
          </p:cNvPicPr>
          <p:nvPr/>
        </p:nvPicPr>
        <p:blipFill>
          <a:blip r:embed="rId5"/>
          <a:srcRect l="8398" t="44141" r="9570" b="44140"/>
          <a:stretch>
            <a:fillRect/>
          </a:stretch>
        </p:blipFill>
        <p:spPr bwMode="auto">
          <a:xfrm>
            <a:off x="2071670" y="4500570"/>
            <a:ext cx="6786610" cy="7756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cxnSp>
        <p:nvCxnSpPr>
          <p:cNvPr id="19" name="Přímá spojovací čára 18"/>
          <p:cNvCxnSpPr/>
          <p:nvPr/>
        </p:nvCxnSpPr>
        <p:spPr bwMode="auto">
          <a:xfrm flipV="1">
            <a:off x="2143108" y="1928802"/>
            <a:ext cx="928694" cy="714380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Přímá spojovací čára 22"/>
          <p:cNvCxnSpPr/>
          <p:nvPr/>
        </p:nvCxnSpPr>
        <p:spPr bwMode="auto">
          <a:xfrm rot="16200000" flipH="1">
            <a:off x="2143108" y="2000240"/>
            <a:ext cx="821537" cy="607223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071670" y="21429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>
                <a:solidFill>
                  <a:srgbClr val="000000"/>
                </a:solidFill>
                <a:latin typeface="Verdana" pitchFamily="34" charset="0"/>
              </a:rPr>
              <a:t>Pro každé  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a,b≥0 platí:</a:t>
            </a:r>
            <a:endParaRPr lang="cs-CZ" sz="28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2357430"/>
            <a:ext cx="3357586" cy="3021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Vypočítej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endParaRPr lang="cs-CZ" sz="2800" smtClean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</p:txBody>
      </p:sp>
      <p:pic>
        <p:nvPicPr>
          <p:cNvPr id="161794" name="Picture 2"/>
          <p:cNvPicPr>
            <a:picLocks noChangeAspect="1" noChangeArrowheads="1"/>
          </p:cNvPicPr>
          <p:nvPr/>
        </p:nvPicPr>
        <p:blipFill>
          <a:blip r:embed="rId4"/>
          <a:srcRect l="49805" t="66651" r="2734" b="23095"/>
          <a:stretch>
            <a:fillRect/>
          </a:stretch>
        </p:blipFill>
        <p:spPr bwMode="auto">
          <a:xfrm>
            <a:off x="3428992" y="761982"/>
            <a:ext cx="3857652" cy="66675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1796" name="Picture 4"/>
          <p:cNvPicPr>
            <a:picLocks noChangeAspect="1" noChangeArrowheads="1"/>
          </p:cNvPicPr>
          <p:nvPr/>
        </p:nvPicPr>
        <p:blipFill>
          <a:blip r:embed="rId5"/>
          <a:srcRect l="2344" t="49072" r="84547" b="42871"/>
          <a:stretch>
            <a:fillRect/>
          </a:stretch>
        </p:blipFill>
        <p:spPr bwMode="auto">
          <a:xfrm>
            <a:off x="1785918" y="1794253"/>
            <a:ext cx="1000132" cy="49173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/>
          <a:srcRect l="15453" t="49072" r="60202" b="42871"/>
          <a:stretch>
            <a:fillRect/>
          </a:stretch>
        </p:blipFill>
        <p:spPr bwMode="auto">
          <a:xfrm>
            <a:off x="2714612" y="1785926"/>
            <a:ext cx="1857388" cy="49173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5"/>
          <a:srcRect l="67889" t="49072" r="2148" b="42871"/>
          <a:stretch>
            <a:fillRect/>
          </a:stretch>
        </p:blipFill>
        <p:spPr bwMode="auto">
          <a:xfrm>
            <a:off x="6715172" y="1785926"/>
            <a:ext cx="2285984" cy="49173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5"/>
          <a:srcRect l="39798" t="49072" r="32111" b="42871"/>
          <a:stretch>
            <a:fillRect/>
          </a:stretch>
        </p:blipFill>
        <p:spPr bwMode="auto">
          <a:xfrm>
            <a:off x="4572000" y="1785926"/>
            <a:ext cx="2143140" cy="49173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1797" name="Picture 5"/>
          <p:cNvPicPr>
            <a:picLocks noChangeAspect="1" noChangeArrowheads="1"/>
          </p:cNvPicPr>
          <p:nvPr/>
        </p:nvPicPr>
        <p:blipFill>
          <a:blip r:embed="rId6"/>
          <a:srcRect l="34765" t="65381" r="51172" b="28027"/>
          <a:stretch>
            <a:fillRect/>
          </a:stretch>
        </p:blipFill>
        <p:spPr bwMode="auto">
          <a:xfrm>
            <a:off x="6219276" y="3689538"/>
            <a:ext cx="1210244" cy="45384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6"/>
          <a:srcRect l="57031" t="64649" r="28321" b="28027"/>
          <a:stretch>
            <a:fillRect/>
          </a:stretch>
        </p:blipFill>
        <p:spPr bwMode="auto">
          <a:xfrm>
            <a:off x="6240287" y="4353492"/>
            <a:ext cx="1260671" cy="50426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6"/>
          <a:srcRect l="78125" t="64649" r="11914" b="28027"/>
          <a:stretch>
            <a:fillRect/>
          </a:stretch>
        </p:blipFill>
        <p:spPr bwMode="auto">
          <a:xfrm>
            <a:off x="6215074" y="4929198"/>
            <a:ext cx="857256" cy="50426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/>
          <a:srcRect l="57031" t="55127" r="32422" b="38281"/>
          <a:stretch>
            <a:fillRect/>
          </a:stretch>
        </p:blipFill>
        <p:spPr bwMode="auto">
          <a:xfrm>
            <a:off x="2500298" y="4261042"/>
            <a:ext cx="907683" cy="45384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6"/>
          <a:srcRect l="34765" t="55127" r="52930" b="38281"/>
          <a:stretch>
            <a:fillRect/>
          </a:stretch>
        </p:blipFill>
        <p:spPr bwMode="auto">
          <a:xfrm>
            <a:off x="2500298" y="3618101"/>
            <a:ext cx="1058963" cy="45384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6"/>
          <a:srcRect l="7812" t="65283" r="81719" b="28027"/>
          <a:stretch>
            <a:fillRect/>
          </a:stretch>
        </p:blipFill>
        <p:spPr bwMode="auto">
          <a:xfrm>
            <a:off x="6242808" y="3039874"/>
            <a:ext cx="900960" cy="46056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6"/>
          <a:srcRect l="7812" t="55127" r="75196" b="39014"/>
          <a:stretch>
            <a:fillRect/>
          </a:stretch>
        </p:blipFill>
        <p:spPr bwMode="auto">
          <a:xfrm>
            <a:off x="2428860" y="2928934"/>
            <a:ext cx="1462378" cy="40341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30" name="TextovéPole 29"/>
          <p:cNvSpPr txBox="1"/>
          <p:nvPr/>
        </p:nvSpPr>
        <p:spPr>
          <a:xfrm>
            <a:off x="5786446" y="2857496"/>
            <a:ext cx="785818" cy="2590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e)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f)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g)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h)</a:t>
            </a:r>
          </a:p>
        </p:txBody>
      </p:sp>
      <p:pic>
        <p:nvPicPr>
          <p:cNvPr id="161798" name="Picture 6"/>
          <p:cNvPicPr>
            <a:picLocks noChangeAspect="1" noChangeArrowheads="1"/>
          </p:cNvPicPr>
          <p:nvPr/>
        </p:nvPicPr>
        <p:blipFill>
          <a:blip r:embed="rId7"/>
          <a:srcRect l="78711" t="55859" r="6054" b="38282"/>
          <a:stretch>
            <a:fillRect/>
          </a:stretch>
        </p:blipFill>
        <p:spPr bwMode="auto">
          <a:xfrm>
            <a:off x="2428859" y="4962169"/>
            <a:ext cx="1285885" cy="39565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grpSp>
        <p:nvGrpSpPr>
          <p:cNvPr id="35" name="Skupina 34"/>
          <p:cNvGrpSpPr/>
          <p:nvPr/>
        </p:nvGrpSpPr>
        <p:grpSpPr>
          <a:xfrm>
            <a:off x="2071670" y="5691862"/>
            <a:ext cx="7072330" cy="523220"/>
            <a:chOff x="2071670" y="5691862"/>
            <a:chExt cx="7072330" cy="523220"/>
          </a:xfrm>
        </p:grpSpPr>
        <p:sp>
          <p:nvSpPr>
            <p:cNvPr id="33" name="TextovéPole 32"/>
            <p:cNvSpPr txBox="1"/>
            <p:nvPr/>
          </p:nvSpPr>
          <p:spPr>
            <a:xfrm>
              <a:off x="2071670" y="5691862"/>
              <a:ext cx="70723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smtClean="0">
                  <a:solidFill>
                    <a:srgbClr val="C00000"/>
                  </a:solidFill>
                  <a:latin typeface="Verdana" pitchFamily="34" charset="0"/>
                </a:rPr>
                <a:t>Pozor           </a:t>
              </a:r>
              <a:r>
                <a:rPr lang="cs-CZ" sz="2800" smtClean="0">
                  <a:solidFill>
                    <a:srgbClr val="C00000"/>
                  </a:solidFill>
                  <a:latin typeface="Verdana" pitchFamily="34" charset="0"/>
                </a:rPr>
                <a:t> </a:t>
              </a:r>
              <a:r>
                <a:rPr lang="cs-CZ" sz="2800" b="1">
                  <a:solidFill>
                    <a:srgbClr val="000000"/>
                  </a:solidFill>
                  <a:latin typeface="Verdana" pitchFamily="34" charset="0"/>
                </a:rPr>
                <a:t>se nedá roztrhnout</a:t>
              </a:r>
              <a:r>
                <a:rPr lang="cs-CZ" sz="2800" b="1" smtClean="0">
                  <a:solidFill>
                    <a:srgbClr val="000000"/>
                  </a:solidFill>
                  <a:latin typeface="Verdana" pitchFamily="34" charset="0"/>
                </a:rPr>
                <a:t>!!! </a:t>
              </a:r>
              <a:endParaRPr lang="cs-CZ" sz="2800" b="1">
                <a:solidFill>
                  <a:srgbClr val="000000"/>
                </a:solidFill>
                <a:latin typeface="Verdana" pitchFamily="34" charset="0"/>
              </a:endParaRPr>
            </a:p>
          </p:txBody>
        </p:sp>
        <p:pic>
          <p:nvPicPr>
            <p:cNvPr id="34" name="Picture 3"/>
            <p:cNvPicPr>
              <a:picLocks noChangeAspect="1" noChangeArrowheads="1"/>
            </p:cNvPicPr>
            <p:nvPr/>
          </p:nvPicPr>
          <p:blipFill>
            <a:blip r:embed="rId8"/>
            <a:srcRect l="45898" t="85157" r="34180" b="6054"/>
            <a:stretch>
              <a:fillRect/>
            </a:stretch>
          </p:blipFill>
          <p:spPr bwMode="auto">
            <a:xfrm>
              <a:off x="3357554" y="5738074"/>
              <a:ext cx="1285884" cy="45385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1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1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  <p:bldP spid="3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4"/>
          <a:srcRect l="59180" t="46143" r="9179" b="29687"/>
          <a:stretch>
            <a:fillRect/>
          </a:stretch>
        </p:blipFill>
        <p:spPr bwMode="auto">
          <a:xfrm>
            <a:off x="5857884" y="857232"/>
            <a:ext cx="2571794" cy="157163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2071670" y="21429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>
                <a:solidFill>
                  <a:srgbClr val="000000"/>
                </a:solidFill>
                <a:latin typeface="Verdana" pitchFamily="34" charset="0"/>
              </a:rPr>
              <a:t>Pro každé  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a≥0</a:t>
            </a:r>
            <a:r>
              <a:rPr lang="en-US" sz="2800" b="1" smtClean="0">
                <a:solidFill>
                  <a:srgbClr val="000000"/>
                </a:solidFill>
                <a:latin typeface="Verdana" pitchFamily="34" charset="0"/>
              </a:rPr>
              <a:t>, 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b</a:t>
            </a:r>
            <a:r>
              <a:rPr lang="en-US" sz="2800" b="1" smtClean="0">
                <a:solidFill>
                  <a:srgbClr val="000000"/>
                </a:solidFill>
                <a:latin typeface="Verdana" pitchFamily="34" charset="0"/>
              </a:rPr>
              <a:t>&gt;0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 platí:</a:t>
            </a:r>
            <a:endParaRPr lang="cs-CZ" sz="28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1928802"/>
            <a:ext cx="3357586" cy="4744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Vypočítej</a:t>
            </a:r>
          </a:p>
          <a:p>
            <a:pPr marL="514350" indent="-514350">
              <a:lnSpc>
                <a:spcPct val="3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3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3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23" name="Elipsa 22"/>
          <p:cNvSpPr/>
          <p:nvPr/>
        </p:nvSpPr>
        <p:spPr bwMode="auto">
          <a:xfrm>
            <a:off x="8215338" y="1714488"/>
            <a:ext cx="142876" cy="214314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62819" name="Picture 3"/>
          <p:cNvPicPr>
            <a:picLocks noChangeAspect="1" noChangeArrowheads="1"/>
          </p:cNvPicPr>
          <p:nvPr/>
        </p:nvPicPr>
        <p:blipFill>
          <a:blip r:embed="rId5"/>
          <a:srcRect l="66407" t="39746" r="25976" b="47070"/>
          <a:stretch>
            <a:fillRect/>
          </a:stretch>
        </p:blipFill>
        <p:spPr bwMode="auto">
          <a:xfrm>
            <a:off x="2500298" y="5500702"/>
            <a:ext cx="928662" cy="128588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5"/>
          <a:srcRect l="48829" t="39746" r="42968" b="47070"/>
          <a:stretch>
            <a:fillRect/>
          </a:stretch>
        </p:blipFill>
        <p:spPr bwMode="auto">
          <a:xfrm>
            <a:off x="2500298" y="4071942"/>
            <a:ext cx="1000132" cy="128588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5"/>
          <a:srcRect l="15430" t="39746" r="76953" b="47070"/>
          <a:stretch>
            <a:fillRect/>
          </a:stretch>
        </p:blipFill>
        <p:spPr bwMode="auto">
          <a:xfrm>
            <a:off x="2571736" y="2786058"/>
            <a:ext cx="928694" cy="128588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2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2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071670" y="21429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Částečné odmocňování:</a:t>
            </a:r>
            <a:endParaRPr lang="cs-CZ" sz="28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1643050"/>
            <a:ext cx="54292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Částečně odmocni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endParaRPr lang="cs-CZ" sz="2800" smtClean="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23" name="Elipsa 22"/>
          <p:cNvSpPr/>
          <p:nvPr/>
        </p:nvSpPr>
        <p:spPr bwMode="auto">
          <a:xfrm>
            <a:off x="8786842" y="1000108"/>
            <a:ext cx="142876" cy="214314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/>
          <a:srcRect l="42187" t="37354" r="43164" b="56787"/>
          <a:stretch>
            <a:fillRect/>
          </a:stretch>
        </p:blipFill>
        <p:spPr bwMode="auto">
          <a:xfrm>
            <a:off x="6000760" y="1000108"/>
            <a:ext cx="1562705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 l="2929" t="37354" r="88868" b="56787"/>
          <a:stretch>
            <a:fillRect/>
          </a:stretch>
        </p:blipFill>
        <p:spPr bwMode="auto">
          <a:xfrm>
            <a:off x="1857356" y="1000108"/>
            <a:ext cx="875115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/>
          <a:srcRect l="25195" t="37354" r="58399" b="56787"/>
          <a:stretch>
            <a:fillRect/>
          </a:stretch>
        </p:blipFill>
        <p:spPr bwMode="auto">
          <a:xfrm>
            <a:off x="4143372" y="1000108"/>
            <a:ext cx="1750230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/>
          <a:srcRect l="10546" t="37354" r="74219" b="56787"/>
          <a:stretch>
            <a:fillRect/>
          </a:stretch>
        </p:blipFill>
        <p:spPr bwMode="auto">
          <a:xfrm>
            <a:off x="2661036" y="1000108"/>
            <a:ext cx="1625212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/>
          <a:srcRect l="56250" t="37354" r="32031" b="56787"/>
          <a:stretch>
            <a:fillRect/>
          </a:stretch>
        </p:blipFill>
        <p:spPr bwMode="auto">
          <a:xfrm>
            <a:off x="7500958" y="1000108"/>
            <a:ext cx="1250164" cy="50006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3843" name="Picture 3"/>
          <p:cNvPicPr>
            <a:picLocks noChangeAspect="1" noChangeArrowheads="1"/>
          </p:cNvPicPr>
          <p:nvPr/>
        </p:nvPicPr>
        <p:blipFill>
          <a:blip r:embed="rId5"/>
          <a:srcRect l="70508" t="62451" r="21875" b="30957"/>
          <a:stretch>
            <a:fillRect/>
          </a:stretch>
        </p:blipFill>
        <p:spPr bwMode="auto">
          <a:xfrm>
            <a:off x="2500298" y="4857760"/>
            <a:ext cx="642942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/>
          <a:srcRect l="39375" t="62451" r="53008" b="30957"/>
          <a:stretch>
            <a:fillRect/>
          </a:stretch>
        </p:blipFill>
        <p:spPr bwMode="auto">
          <a:xfrm>
            <a:off x="2500298" y="4214818"/>
            <a:ext cx="642942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/>
          <a:srcRect l="21718" t="62451" r="70665" b="30957"/>
          <a:stretch>
            <a:fillRect/>
          </a:stretch>
        </p:blipFill>
        <p:spPr bwMode="auto">
          <a:xfrm>
            <a:off x="2500298" y="2912449"/>
            <a:ext cx="642942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/>
          <a:srcRect l="6054" t="62451" r="88673" b="30957"/>
          <a:stretch>
            <a:fillRect/>
          </a:stretch>
        </p:blipFill>
        <p:spPr bwMode="auto">
          <a:xfrm>
            <a:off x="2571736" y="2285992"/>
            <a:ext cx="445113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/>
          <a:srcRect l="55195" t="62451" r="37188" b="30957"/>
          <a:stretch>
            <a:fillRect/>
          </a:stretch>
        </p:blipFill>
        <p:spPr bwMode="auto">
          <a:xfrm>
            <a:off x="2500298" y="3571876"/>
            <a:ext cx="642942" cy="4451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24" name="TextovéPole 23"/>
          <p:cNvSpPr txBox="1"/>
          <p:nvPr/>
        </p:nvSpPr>
        <p:spPr>
          <a:xfrm>
            <a:off x="2000232" y="5572140"/>
            <a:ext cx="5429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Sbírka str. 30/44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071670" y="21429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>
                <a:solidFill>
                  <a:srgbClr val="000000"/>
                </a:solidFill>
                <a:latin typeface="Verdana" pitchFamily="34" charset="0"/>
              </a:rPr>
              <a:t>Pro každé  </a:t>
            </a:r>
            <a:r>
              <a:rPr lang="cs-CZ" sz="2800" b="1" smtClean="0">
                <a:solidFill>
                  <a:srgbClr val="000000"/>
                </a:solidFill>
                <a:latin typeface="Verdana" pitchFamily="34" charset="0"/>
              </a:rPr>
              <a:t>a ≥0 platí:</a:t>
            </a:r>
            <a:endParaRPr lang="cs-CZ" sz="2800" b="1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28794" y="4041897"/>
            <a:ext cx="3357586" cy="1805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spcAft>
                <a:spcPts val="600"/>
              </a:spcAft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</a:rPr>
              <a:t>Příklad: Zjednoduš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   </a:t>
            </a:r>
          </a:p>
        </p:txBody>
      </p:sp>
      <p:sp>
        <p:nvSpPr>
          <p:cNvPr id="23" name="Elipsa 22"/>
          <p:cNvSpPr/>
          <p:nvPr/>
        </p:nvSpPr>
        <p:spPr bwMode="auto">
          <a:xfrm>
            <a:off x="6500826" y="1643050"/>
            <a:ext cx="142876" cy="214314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64866" name="Picture 2"/>
          <p:cNvPicPr>
            <a:picLocks noChangeAspect="1" noChangeArrowheads="1"/>
          </p:cNvPicPr>
          <p:nvPr/>
        </p:nvPicPr>
        <p:blipFill>
          <a:blip r:embed="rId4"/>
          <a:srcRect l="20508" t="64453" r="55468" b="26025"/>
          <a:stretch>
            <a:fillRect/>
          </a:stretch>
        </p:blipFill>
        <p:spPr bwMode="auto">
          <a:xfrm>
            <a:off x="3929058" y="857232"/>
            <a:ext cx="2643206" cy="83809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/>
          <a:srcRect l="41602" t="86621" r="50195" b="7519"/>
          <a:stretch>
            <a:fillRect/>
          </a:stretch>
        </p:blipFill>
        <p:spPr bwMode="auto">
          <a:xfrm>
            <a:off x="2500298" y="5357826"/>
            <a:ext cx="1000132" cy="57150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/>
          <a:srcRect l="82032" t="78564" r="7421" b="15576"/>
          <a:stretch>
            <a:fillRect/>
          </a:stretch>
        </p:blipFill>
        <p:spPr bwMode="auto">
          <a:xfrm>
            <a:off x="4643438" y="3483952"/>
            <a:ext cx="1162241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/>
          <a:srcRect l="57930" t="71240" r="30859" b="23633"/>
          <a:stretch>
            <a:fillRect/>
          </a:stretch>
        </p:blipFill>
        <p:spPr bwMode="auto">
          <a:xfrm>
            <a:off x="7858148" y="2071678"/>
            <a:ext cx="1285884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/>
          <a:srcRect l="43789" t="71240" r="41562" b="23633"/>
          <a:stretch>
            <a:fillRect/>
          </a:stretch>
        </p:blipFill>
        <p:spPr bwMode="auto">
          <a:xfrm>
            <a:off x="6215074" y="2071678"/>
            <a:ext cx="1680163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/>
          <a:srcRect l="25196" t="71240" r="56054" b="23633"/>
          <a:stretch>
            <a:fillRect/>
          </a:stretch>
        </p:blipFill>
        <p:spPr bwMode="auto">
          <a:xfrm>
            <a:off x="4143372" y="2071678"/>
            <a:ext cx="2150608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/>
          <a:srcRect l="11407" t="71240" r="74531" b="23633"/>
          <a:stretch>
            <a:fillRect/>
          </a:stretch>
        </p:blipFill>
        <p:spPr bwMode="auto">
          <a:xfrm>
            <a:off x="2643174" y="2071678"/>
            <a:ext cx="1612955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/>
          <a:srcRect l="3516" t="71240" r="88671" b="23633"/>
          <a:stretch>
            <a:fillRect/>
          </a:stretch>
        </p:blipFill>
        <p:spPr bwMode="auto">
          <a:xfrm>
            <a:off x="1857356" y="2071678"/>
            <a:ext cx="896091" cy="4704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/>
          <a:srcRect l="63790" t="78564" r="18046" b="15576"/>
          <a:stretch>
            <a:fillRect/>
          </a:stretch>
        </p:blipFill>
        <p:spPr bwMode="auto">
          <a:xfrm>
            <a:off x="2643174" y="3483952"/>
            <a:ext cx="2001638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/>
          <a:srcRect l="33243" t="78564" r="36288" b="15576"/>
          <a:stretch>
            <a:fillRect/>
          </a:stretch>
        </p:blipFill>
        <p:spPr bwMode="auto">
          <a:xfrm>
            <a:off x="5143504" y="3000372"/>
            <a:ext cx="3357586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/>
          <a:srcRect l="11485" t="78564" r="67421" b="15576"/>
          <a:stretch>
            <a:fillRect/>
          </a:stretch>
        </p:blipFill>
        <p:spPr bwMode="auto">
          <a:xfrm>
            <a:off x="2643174" y="3000372"/>
            <a:ext cx="2324483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/>
          <a:srcRect l="2930" t="78564" r="88867" b="15576"/>
          <a:stretch>
            <a:fillRect/>
          </a:stretch>
        </p:blipFill>
        <p:spPr bwMode="auto">
          <a:xfrm>
            <a:off x="1785918" y="3000372"/>
            <a:ext cx="903965" cy="51655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5"/>
          <a:srcRect l="33243" t="78564" r="64899" b="15576"/>
          <a:stretch>
            <a:fillRect/>
          </a:stretch>
        </p:blipFill>
        <p:spPr bwMode="auto">
          <a:xfrm>
            <a:off x="8501090" y="3000372"/>
            <a:ext cx="204790" cy="51655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5"/>
          <a:srcRect l="56251" t="86621" r="35546" b="7519"/>
          <a:stretch>
            <a:fillRect/>
          </a:stretch>
        </p:blipFill>
        <p:spPr bwMode="auto">
          <a:xfrm>
            <a:off x="2500298" y="4714884"/>
            <a:ext cx="1000132" cy="57150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214422"/>
            <a:ext cx="8329642" cy="3286148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3000"/>
              </a:spcBef>
              <a:spcAft>
                <a:spcPts val="900"/>
              </a:spcAft>
              <a:buNone/>
            </a:pPr>
            <a:r>
              <a:rPr lang="cs-CZ" altLang="ko-KR" sz="2800" b="1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  <a:ea typeface="굴림" charset="-127"/>
              </a:rPr>
              <a:t>Třetí odmocnina z libovolného nezáporného čísla a je nezáporné číslo b, pro něž platí </a:t>
            </a:r>
            <a:r>
              <a:rPr lang="en-US" sz="2800" b="1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</a:rPr>
              <a:t>b</a:t>
            </a:r>
            <a:r>
              <a:rPr lang="cs-CZ" sz="2800" b="1" baseline="50000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</a:rPr>
              <a:t>3</a:t>
            </a:r>
            <a:r>
              <a:rPr lang="cs-CZ" sz="2800" b="1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</a:rPr>
              <a:t>=a</a:t>
            </a:r>
            <a:endParaRPr lang="en-US" altLang="ko-KR" sz="2800" b="1">
              <a:solidFill>
                <a:schemeClr val="accent3">
                  <a:lumMod val="75000"/>
                </a:schemeClr>
              </a:solidFill>
              <a:latin typeface="Verdana" pitchFamily="34" charset="0"/>
              <a:ea typeface="굴림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cs-CZ" sz="1800" b="1" smtClean="0">
                <a:solidFill>
                  <a:schemeClr val="bg1"/>
                </a:solidFill>
                <a:latin typeface="Verdana" pitchFamily="34" charset="0"/>
              </a:rPr>
              <a:t>Píšeme:</a:t>
            </a:r>
            <a:endParaRPr lang="ru-RU" sz="180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ru-RU" sz="1800">
              <a:latin typeface="Verdana" pitchFamily="34" charset="0"/>
            </a:endParaRP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>
                <a:latin typeface="Verdana" pitchFamily="34" charset="0"/>
              </a:rPr>
              <a:t>Třetí odmocnina</a:t>
            </a:r>
            <a:endParaRPr lang="ru-RU" sz="4000">
              <a:latin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786050" y="4000504"/>
            <a:ext cx="19288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>
                <a:solidFill>
                  <a:schemeClr val="bg1"/>
                </a:solidFill>
                <a:latin typeface="Verdana" pitchFamily="34" charset="0"/>
              </a:rPr>
              <a:t>=b</a:t>
            </a:r>
            <a:endParaRPr lang="cs-CZ" sz="6000"/>
          </a:p>
        </p:txBody>
      </p:sp>
      <p:pic>
        <p:nvPicPr>
          <p:cNvPr id="165890" name="Picture 2"/>
          <p:cNvPicPr>
            <a:picLocks noChangeAspect="1" noChangeArrowheads="1"/>
          </p:cNvPicPr>
          <p:nvPr/>
        </p:nvPicPr>
        <p:blipFill>
          <a:blip r:embed="rId3"/>
          <a:srcRect l="29883" t="27832" r="61914" b="64111"/>
          <a:stretch>
            <a:fillRect/>
          </a:stretch>
        </p:blipFill>
        <p:spPr bwMode="auto">
          <a:xfrm>
            <a:off x="1714480" y="4000504"/>
            <a:ext cx="1363816" cy="107157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5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3714744" y="425215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, protože 3</a:t>
            </a:r>
            <a:r>
              <a:rPr lang="cs-CZ" sz="3600" baseline="50000" smtClean="0">
                <a:solidFill>
                  <a:srgbClr val="000000"/>
                </a:solidFill>
                <a:latin typeface="Verdana" pitchFamily="34" charset="0"/>
              </a:rPr>
              <a:t>3</a:t>
            </a:r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=27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57554" y="1142984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=10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86248" y="1139595"/>
            <a:ext cx="4786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, protože 10</a:t>
            </a:r>
            <a:r>
              <a:rPr lang="cs-CZ" sz="3600" baseline="50000" smtClean="0">
                <a:solidFill>
                  <a:srgbClr val="000000"/>
                </a:solidFill>
                <a:latin typeface="Verdana" pitchFamily="34" charset="0"/>
              </a:rPr>
              <a:t>3</a:t>
            </a:r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=1000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00232" y="2143116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Urči zpaměti</a:t>
            </a:r>
            <a:endParaRPr lang="cs-CZ" sz="280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pic>
        <p:nvPicPr>
          <p:cNvPr id="166914" name="Picture 2"/>
          <p:cNvPicPr>
            <a:picLocks noChangeAspect="1" noChangeArrowheads="1"/>
          </p:cNvPicPr>
          <p:nvPr/>
        </p:nvPicPr>
        <p:blipFill>
          <a:blip r:embed="rId4"/>
          <a:srcRect l="3515" t="32227" r="90040" b="62646"/>
          <a:stretch>
            <a:fillRect/>
          </a:stretch>
        </p:blipFill>
        <p:spPr bwMode="auto">
          <a:xfrm>
            <a:off x="2071670" y="435098"/>
            <a:ext cx="1000132" cy="63644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6915" name="Picture 3"/>
          <p:cNvPicPr>
            <a:picLocks noChangeAspect="1" noChangeArrowheads="1"/>
          </p:cNvPicPr>
          <p:nvPr/>
        </p:nvPicPr>
        <p:blipFill>
          <a:blip r:embed="rId4"/>
          <a:srcRect l="3711" t="41211" r="86328" b="53662"/>
          <a:stretch>
            <a:fillRect/>
          </a:stretch>
        </p:blipFill>
        <p:spPr bwMode="auto">
          <a:xfrm>
            <a:off x="1928794" y="1197613"/>
            <a:ext cx="1428760" cy="588313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3071802" y="428604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>
                <a:solidFill>
                  <a:srgbClr val="000000"/>
                </a:solidFill>
                <a:latin typeface="Verdana" pitchFamily="34" charset="0"/>
              </a:rPr>
              <a:t>=3</a:t>
            </a:r>
            <a:endParaRPr lang="cs-CZ" sz="360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166916" name="Picture 4"/>
          <p:cNvPicPr>
            <a:picLocks noChangeAspect="1" noChangeArrowheads="1"/>
          </p:cNvPicPr>
          <p:nvPr/>
        </p:nvPicPr>
        <p:blipFill>
          <a:blip r:embed="rId5"/>
          <a:srcRect l="64063" t="65381" r="27148" b="28760"/>
          <a:stretch>
            <a:fillRect/>
          </a:stretch>
        </p:blipFill>
        <p:spPr bwMode="auto">
          <a:xfrm>
            <a:off x="6808902" y="4607726"/>
            <a:ext cx="1406436" cy="75009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6917" name="Picture 5"/>
          <p:cNvPicPr>
            <a:picLocks noChangeAspect="1" noChangeArrowheads="1"/>
          </p:cNvPicPr>
          <p:nvPr/>
        </p:nvPicPr>
        <p:blipFill>
          <a:blip r:embed="rId5"/>
          <a:srcRect l="73438" t="57325" r="10156" b="36816"/>
          <a:stretch>
            <a:fillRect/>
          </a:stretch>
        </p:blipFill>
        <p:spPr bwMode="auto">
          <a:xfrm>
            <a:off x="6429388" y="2821776"/>
            <a:ext cx="2571768" cy="73479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5"/>
          <a:srcRect l="54296" t="57325" r="34766" b="36816"/>
          <a:stretch>
            <a:fillRect/>
          </a:stretch>
        </p:blipFill>
        <p:spPr bwMode="auto">
          <a:xfrm>
            <a:off x="4572000" y="2821776"/>
            <a:ext cx="1714512" cy="73479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5"/>
          <a:srcRect l="38867" t="57325" r="54102" b="36816"/>
          <a:stretch>
            <a:fillRect/>
          </a:stretch>
        </p:blipFill>
        <p:spPr bwMode="auto">
          <a:xfrm>
            <a:off x="3214678" y="2821776"/>
            <a:ext cx="1102186" cy="73479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5"/>
          <a:srcRect l="27148" t="57325" r="67813" b="36816"/>
          <a:stretch>
            <a:fillRect/>
          </a:stretch>
        </p:blipFill>
        <p:spPr bwMode="auto">
          <a:xfrm>
            <a:off x="2143108" y="2821776"/>
            <a:ext cx="789904" cy="734791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24" name="TextovéPole 23"/>
          <p:cNvSpPr txBox="1"/>
          <p:nvPr/>
        </p:nvSpPr>
        <p:spPr>
          <a:xfrm>
            <a:off x="2000232" y="3772919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Částečně odmocni</a:t>
            </a:r>
            <a:endParaRPr lang="cs-CZ" sz="280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/>
          <a:srcRect l="49414" t="65381" r="43555" b="28760"/>
          <a:stretch>
            <a:fillRect/>
          </a:stretch>
        </p:blipFill>
        <p:spPr bwMode="auto">
          <a:xfrm>
            <a:off x="4661297" y="4607726"/>
            <a:ext cx="1125149" cy="75009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5"/>
          <a:srcRect l="34766" t="65381" r="58945" b="28760"/>
          <a:stretch>
            <a:fillRect/>
          </a:stretch>
        </p:blipFill>
        <p:spPr bwMode="auto">
          <a:xfrm>
            <a:off x="2285984" y="4607726"/>
            <a:ext cx="1006386" cy="75009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27" name="TextovéPole 26"/>
          <p:cNvSpPr txBox="1"/>
          <p:nvPr/>
        </p:nvSpPr>
        <p:spPr>
          <a:xfrm>
            <a:off x="2000232" y="5487431"/>
            <a:ext cx="664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cs-CZ" sz="280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Příklad: Sbírka str. 30/44, 47, 48</a:t>
            </a:r>
            <a:endParaRPr lang="cs-CZ" sz="2800">
              <a:solidFill>
                <a:schemeClr val="accent5">
                  <a:lumMod val="50000"/>
                </a:schemeClr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5" grpId="0"/>
      <p:bldP spid="16" grpId="0"/>
      <p:bldP spid="24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71670" y="2357430"/>
            <a:ext cx="5000660" cy="2071702"/>
          </a:xfrm>
        </p:spPr>
        <p:txBody>
          <a:bodyPr/>
          <a:lstStyle/>
          <a:p>
            <a:r>
              <a:rPr lang="cs-CZ" sz="9600" smtClean="0">
                <a:latin typeface="Verdana" pitchFamily="34" charset="0"/>
              </a:rPr>
              <a:t>Konec…</a:t>
            </a:r>
            <a:endParaRPr lang="cs-CZ" sz="96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13">
      <a:dk1>
        <a:srgbClr val="4D4D4D"/>
      </a:dk1>
      <a:lt1>
        <a:srgbClr val="FFFFFF"/>
      </a:lt1>
      <a:dk2>
        <a:srgbClr val="4D4D4D"/>
      </a:dk2>
      <a:lt2>
        <a:srgbClr val="360001"/>
      </a:lt2>
      <a:accent1>
        <a:srgbClr val="5E0203"/>
      </a:accent1>
      <a:accent2>
        <a:srgbClr val="B40406"/>
      </a:accent2>
      <a:accent3>
        <a:srgbClr val="FFFFFF"/>
      </a:accent3>
      <a:accent4>
        <a:srgbClr val="404040"/>
      </a:accent4>
      <a:accent5>
        <a:srgbClr val="B6AAAA"/>
      </a:accent5>
      <a:accent6>
        <a:srgbClr val="A30305"/>
      </a:accent6>
      <a:hlink>
        <a:srgbClr val="FF0100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E5C16"/>
        </a:lt2>
        <a:accent1>
          <a:srgbClr val="E3852B"/>
        </a:accent1>
        <a:accent2>
          <a:srgbClr val="E79235"/>
        </a:accent2>
        <a:accent3>
          <a:srgbClr val="FFFFFF"/>
        </a:accent3>
        <a:accent4>
          <a:srgbClr val="404040"/>
        </a:accent4>
        <a:accent5>
          <a:srgbClr val="EFC2AC"/>
        </a:accent5>
        <a:accent6>
          <a:srgbClr val="D1842F"/>
        </a:accent6>
        <a:hlink>
          <a:srgbClr val="F09E3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D5D16"/>
        </a:lt2>
        <a:accent1>
          <a:srgbClr val="ED5B10"/>
        </a:accent1>
        <a:accent2>
          <a:srgbClr val="F5A526"/>
        </a:accent2>
        <a:accent3>
          <a:srgbClr val="FFFFFF"/>
        </a:accent3>
        <a:accent4>
          <a:srgbClr val="404040"/>
        </a:accent4>
        <a:accent5>
          <a:srgbClr val="F4B5AA"/>
        </a:accent5>
        <a:accent6>
          <a:srgbClr val="DE9521"/>
        </a:accent6>
        <a:hlink>
          <a:srgbClr val="FABD4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33617"/>
        </a:lt2>
        <a:accent1>
          <a:srgbClr val="DC6900"/>
        </a:accent1>
        <a:accent2>
          <a:srgbClr val="ED9500"/>
        </a:accent2>
        <a:accent3>
          <a:srgbClr val="FFFFFF"/>
        </a:accent3>
        <a:accent4>
          <a:srgbClr val="404040"/>
        </a:accent4>
        <a:accent5>
          <a:srgbClr val="EBB9AA"/>
        </a:accent5>
        <a:accent6>
          <a:srgbClr val="D78700"/>
        </a:accent6>
        <a:hlink>
          <a:srgbClr val="F8BE1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FE3902"/>
        </a:lt2>
        <a:accent1>
          <a:srgbClr val="FF6B03"/>
        </a:accent1>
        <a:accent2>
          <a:srgbClr val="FF8308"/>
        </a:accent2>
        <a:accent3>
          <a:srgbClr val="FFFFFF"/>
        </a:accent3>
        <a:accent4>
          <a:srgbClr val="404040"/>
        </a:accent4>
        <a:accent5>
          <a:srgbClr val="FFBAAA"/>
        </a:accent5>
        <a:accent6>
          <a:srgbClr val="E77606"/>
        </a:accent6>
        <a:hlink>
          <a:srgbClr val="FFA90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BF1D18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C7271E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8C1006"/>
        </a:lt2>
        <a:accent1>
          <a:srgbClr val="FF5000"/>
        </a:accent1>
        <a:accent2>
          <a:srgbClr val="FF725E"/>
        </a:accent2>
        <a:accent3>
          <a:srgbClr val="FFFFFF"/>
        </a:accent3>
        <a:accent4>
          <a:srgbClr val="404040"/>
        </a:accent4>
        <a:accent5>
          <a:srgbClr val="FFB3AA"/>
        </a:accent5>
        <a:accent6>
          <a:srgbClr val="E76754"/>
        </a:accent6>
        <a:hlink>
          <a:srgbClr val="FF4D4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620000"/>
        </a:lt2>
        <a:accent1>
          <a:srgbClr val="9F0000"/>
        </a:accent1>
        <a:accent2>
          <a:srgbClr val="CE0000"/>
        </a:accent2>
        <a:accent3>
          <a:srgbClr val="FFFFFF"/>
        </a:accent3>
        <a:accent4>
          <a:srgbClr val="404040"/>
        </a:accent4>
        <a:accent5>
          <a:srgbClr val="CDAAAA"/>
        </a:accent5>
        <a:accent6>
          <a:srgbClr val="BA0000"/>
        </a:accent6>
        <a:hlink>
          <a:srgbClr val="FFD0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360001"/>
        </a:lt2>
        <a:accent1>
          <a:srgbClr val="5E0203"/>
        </a:accent1>
        <a:accent2>
          <a:srgbClr val="B40406"/>
        </a:accent2>
        <a:accent3>
          <a:srgbClr val="FFFFFF"/>
        </a:accent3>
        <a:accent4>
          <a:srgbClr val="404040"/>
        </a:accent4>
        <a:accent5>
          <a:srgbClr val="B6AAAA"/>
        </a:accent5>
        <a:accent6>
          <a:srgbClr val="A30305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124</TotalTime>
  <Words>196</Words>
  <Application>Microsoft Office PowerPoint</Application>
  <PresentationFormat>Předvádění na obrazovce (4:3)</PresentationFormat>
  <Paragraphs>62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powerpoint-template</vt:lpstr>
      <vt:lpstr>2.4 Odmocniny</vt:lpstr>
      <vt:lpstr>Druhá odmocnina</vt:lpstr>
      <vt:lpstr>Snímek 3</vt:lpstr>
      <vt:lpstr>Snímek 4</vt:lpstr>
      <vt:lpstr>Snímek 5</vt:lpstr>
      <vt:lpstr>Snímek 6</vt:lpstr>
      <vt:lpstr>Snímek 7</vt:lpstr>
      <vt:lpstr>Třetí odmocnina</vt:lpstr>
      <vt:lpstr>Snímek 9</vt:lpstr>
      <vt:lpstr>Konec…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Petra Toboříková</dc:creator>
  <cp:lastModifiedBy>Petra Toboříková</cp:lastModifiedBy>
  <cp:revision>19</cp:revision>
  <dcterms:created xsi:type="dcterms:W3CDTF">2012-10-19T16:50:31Z</dcterms:created>
  <dcterms:modified xsi:type="dcterms:W3CDTF">2012-10-22T13:08:21Z</dcterms:modified>
</cp:coreProperties>
</file>