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58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84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2012-11-12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29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7" Type="http://schemas.openxmlformats.org/officeDocument/2006/relationships/image" Target="../media/image4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48.png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6.bin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altLang="zh-CN" sz="8800" b="1" cap="all" dirty="0" smtClean="0"/>
              <a:t>3. výrazy</a:t>
            </a:r>
            <a:endParaRPr lang="zh-CN" altLang="en-US" sz="8800" b="1" cap="al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5301208"/>
            <a:ext cx="1511648" cy="728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81257">
            <a:off x="1844109" y="4151013"/>
            <a:ext cx="2619663" cy="94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70772">
            <a:off x="7328922" y="3558785"/>
            <a:ext cx="941812" cy="114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02683">
            <a:off x="6115659" y="1044397"/>
            <a:ext cx="1543306" cy="67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51735">
            <a:off x="930789" y="891052"/>
            <a:ext cx="2888752" cy="64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altLang="zh-CN" dirty="0" smtClean="0"/>
              <a:t>Výrazy obsahují: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604664"/>
          </a:xfrm>
        </p:spPr>
        <p:txBody>
          <a:bodyPr>
            <a:normAutofit fontScale="92500"/>
          </a:bodyPr>
          <a:lstStyle/>
          <a:p>
            <a:r>
              <a:rPr lang="cs-CZ" altLang="zh-CN" b="1" dirty="0" smtClean="0"/>
              <a:t>matematické operace</a:t>
            </a:r>
            <a:r>
              <a:rPr lang="cs-CZ" altLang="zh-CN" dirty="0" smtClean="0"/>
              <a:t>:</a:t>
            </a:r>
            <a:endParaRPr lang="zh-CN" altLang="en-US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57200" y="2464296"/>
            <a:ext cx="332271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čísla (</a:t>
            </a:r>
            <a:r>
              <a:rPr kumimoji="0" lang="cs-CZ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konstanty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):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633664" y="1600200"/>
            <a:ext cx="433082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+, :, </a:t>
            </a:r>
            <a:r>
              <a:rPr kumimoji="0" lang="cs-CZ" altLang="zh-CN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abs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cs-CZ" altLang="zh-CN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hodnota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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457200" y="3356992"/>
            <a:ext cx="433082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písmena (</a:t>
            </a:r>
            <a:r>
              <a:rPr kumimoji="0" lang="cs-CZ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proměnné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):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3779912" y="2464296"/>
            <a:ext cx="144016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2, </a:t>
            </a:r>
            <a:r>
              <a:rPr kumimoji="0" lang="el-GR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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4499992" y="3356992"/>
            <a:ext cx="144016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x, a</a:t>
            </a: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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2025650" y="4286250"/>
          <a:ext cx="5091113" cy="1928813"/>
        </p:xfrm>
        <a:graphic>
          <a:graphicData uri="http://schemas.openxmlformats.org/presentationml/2006/ole">
            <p:oleObj spid="_x0000_s3075" name="Rovnice" r:id="rId3" imgW="1041120" imgH="393480" progId="Equation.3">
              <p:embed/>
            </p:oleObj>
          </a:graphicData>
        </a:graphic>
      </p:graphicFrame>
      <p:cxnSp>
        <p:nvCxnSpPr>
          <p:cNvPr id="46" name="Přímá spojovací čára 45"/>
          <p:cNvCxnSpPr/>
          <p:nvPr/>
        </p:nvCxnSpPr>
        <p:spPr>
          <a:xfrm>
            <a:off x="857224" y="2071678"/>
            <a:ext cx="3500462" cy="158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Elipsa 46"/>
          <p:cNvSpPr/>
          <p:nvPr/>
        </p:nvSpPr>
        <p:spPr>
          <a:xfrm>
            <a:off x="2000232" y="5072074"/>
            <a:ext cx="1071570" cy="357190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3071802" y="5000636"/>
            <a:ext cx="428628" cy="500066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4500562" y="5072074"/>
            <a:ext cx="428628" cy="357190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5000628" y="4857760"/>
            <a:ext cx="142876" cy="1000132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6858016" y="4714884"/>
            <a:ext cx="214314" cy="1071570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ovací čára 51"/>
          <p:cNvCxnSpPr/>
          <p:nvPr/>
        </p:nvCxnSpPr>
        <p:spPr>
          <a:xfrm>
            <a:off x="857224" y="2928934"/>
            <a:ext cx="2786082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Elipsa 53"/>
          <p:cNvSpPr/>
          <p:nvPr/>
        </p:nvSpPr>
        <p:spPr>
          <a:xfrm>
            <a:off x="2071670" y="5357826"/>
            <a:ext cx="928694" cy="785818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3571868" y="4786322"/>
            <a:ext cx="428628" cy="785818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3929058" y="4929198"/>
            <a:ext cx="428628" cy="642942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5143504" y="4857760"/>
            <a:ext cx="428628" cy="857256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6143636" y="4786322"/>
            <a:ext cx="357190" cy="857256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0" name="Přímá spojovací čára 59"/>
          <p:cNvCxnSpPr/>
          <p:nvPr/>
        </p:nvCxnSpPr>
        <p:spPr>
          <a:xfrm>
            <a:off x="857224" y="3857628"/>
            <a:ext cx="3571900" cy="1588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Elipsa 61"/>
          <p:cNvSpPr/>
          <p:nvPr/>
        </p:nvSpPr>
        <p:spPr>
          <a:xfrm>
            <a:off x="2285984" y="4572008"/>
            <a:ext cx="500066" cy="500066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6500826" y="4857760"/>
            <a:ext cx="428628" cy="857256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5572132" y="5000636"/>
            <a:ext cx="500066" cy="500066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6" grpId="0" animBg="1"/>
      <p:bldP spid="57" grpId="0" animBg="1"/>
      <p:bldP spid="58" grpId="0" animBg="1"/>
      <p:bldP spid="59" grpId="0" animBg="1"/>
      <p:bldP spid="62" grpId="0" animBg="1"/>
      <p:bldP spid="63" grpId="0" animBg="1"/>
      <p:bldP spid="6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" y="-27384"/>
            <a:ext cx="476287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Definiční obor výrazu</a:t>
            </a:r>
            <a:r>
              <a:rPr lang="cs-CZ" sz="3600" b="1" dirty="0" smtClean="0"/>
              <a:t>: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620688"/>
            <a:ext cx="9036496" cy="936104"/>
          </a:xfrm>
        </p:spPr>
        <p:txBody>
          <a:bodyPr>
            <a:noAutofit/>
          </a:bodyPr>
          <a:lstStyle/>
          <a:p>
            <a:pPr marL="271463" indent="-271463">
              <a:buNone/>
            </a:pPr>
            <a:r>
              <a:rPr lang="cs-CZ" sz="2400" b="1" dirty="0" smtClean="0"/>
              <a:t>= množina všech čísel, pro která dokážeme výraz spočítat </a:t>
            </a:r>
            <a:r>
              <a:rPr lang="cs-CZ" sz="2000" b="1" dirty="0" smtClean="0"/>
              <a:t>(určit hodnotu)</a:t>
            </a:r>
          </a:p>
          <a:p>
            <a:pPr marL="271463" indent="-271463"/>
            <a:r>
              <a:rPr lang="cs-CZ" altLang="zh-CN" sz="2400" dirty="0" smtClean="0"/>
              <a:t>označení: </a:t>
            </a:r>
            <a:r>
              <a:rPr lang="cs-CZ" altLang="zh-CN" sz="2400" b="1" dirty="0" smtClean="0"/>
              <a:t>D(v)</a:t>
            </a:r>
            <a:endParaRPr lang="zh-CN" altLang="en-US" sz="24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07504" y="1484784"/>
            <a:ext cx="332271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Dáváme pozor na: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385192" y="2017440"/>
            <a:ext cx="281865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dělení</a:t>
            </a: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(zlomky):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3131840" y="2017440"/>
            <a:ext cx="590465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dělitelem  (ve jmenovateli) nesmí být 0!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1" name="内容占位符 2"/>
          <p:cNvSpPr txBox="1">
            <a:spLocks/>
          </p:cNvSpPr>
          <p:nvPr/>
        </p:nvSpPr>
        <p:spPr>
          <a:xfrm>
            <a:off x="385192" y="3501008"/>
            <a:ext cx="231460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cs-CZ" sz="2800" b="1" dirty="0" smtClean="0"/>
              <a:t>odmocniny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2627784" y="3501008"/>
            <a:ext cx="6408712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lvl="0" indent="-361950"/>
            <a:r>
              <a:rPr lang="cs-CZ" sz="2800" dirty="0" smtClean="0">
                <a:solidFill>
                  <a:srgbClr val="C00000"/>
                </a:solidFill>
              </a:rPr>
              <a:t>pod odmocninou musí být číslo ≥ 0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1749425" y="2565400"/>
          <a:ext cx="790575" cy="909638"/>
        </p:xfrm>
        <a:graphic>
          <a:graphicData uri="http://schemas.openxmlformats.org/presentationml/2006/ole">
            <p:oleObj spid="_x0000_s16387" name="Rovnice" r:id="rId3" imgW="342720" imgH="393480" progId="Equation.3">
              <p:embed/>
            </p:oleObj>
          </a:graphicData>
        </a:graphic>
      </p:graphicFrame>
      <p:graphicFrame>
        <p:nvGraphicFramePr>
          <p:cNvPr id="18" name="Object 4"/>
          <p:cNvGraphicFramePr>
            <a:graphicFrameLocks noChangeAspect="1"/>
          </p:cNvGraphicFramePr>
          <p:nvPr/>
        </p:nvGraphicFramePr>
        <p:xfrm>
          <a:off x="3562350" y="2584450"/>
          <a:ext cx="1154113" cy="357188"/>
        </p:xfrm>
        <a:graphic>
          <a:graphicData uri="http://schemas.openxmlformats.org/presentationml/2006/ole">
            <p:oleObj spid="_x0000_s16390" name="Rovnice" r:id="rId4" imgW="533160" imgH="164880" progId="Equation.3">
              <p:embed/>
            </p:oleObj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/>
        </p:nvGraphicFramePr>
        <p:xfrm>
          <a:off x="5856288" y="2801938"/>
          <a:ext cx="1728787" cy="436562"/>
        </p:xfrm>
        <a:graphic>
          <a:graphicData uri="http://schemas.openxmlformats.org/presentationml/2006/ole">
            <p:oleObj spid="_x0000_s16391" name="Rovnice" r:id="rId5" imgW="799920" imgH="203040" progId="Equation.3">
              <p:embed/>
            </p:oleObj>
          </a:graphicData>
        </a:graphic>
      </p:graphicFrame>
      <p:sp>
        <p:nvSpPr>
          <p:cNvPr id="20" name="Šipka doprava 19"/>
          <p:cNvSpPr/>
          <p:nvPr/>
        </p:nvSpPr>
        <p:spPr>
          <a:xfrm>
            <a:off x="4860032" y="2911710"/>
            <a:ext cx="792088" cy="21602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prava 20"/>
          <p:cNvSpPr/>
          <p:nvPr/>
        </p:nvSpPr>
        <p:spPr>
          <a:xfrm>
            <a:off x="2627784" y="2911710"/>
            <a:ext cx="792088" cy="21602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1490663" y="4354513"/>
          <a:ext cx="996950" cy="528637"/>
        </p:xfrm>
        <a:graphic>
          <a:graphicData uri="http://schemas.openxmlformats.org/presentationml/2006/ole">
            <p:oleObj spid="_x0000_s16394" name="Rovnice" r:id="rId6" imgW="431640" imgH="228600" progId="Equation.3">
              <p:embed/>
            </p:oleObj>
          </a:graphicData>
        </a:graphic>
      </p:graphicFrame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3581400" y="4157663"/>
          <a:ext cx="1230313" cy="381000"/>
        </p:xfrm>
        <a:graphic>
          <a:graphicData uri="http://schemas.openxmlformats.org/presentationml/2006/ole">
            <p:oleObj spid="_x0000_s16395" name="Rovnice" r:id="rId7" imgW="533160" imgH="164880" progId="Equation.3">
              <p:embed/>
            </p:oleObj>
          </a:graphicData>
        </a:graphic>
      </p:graphicFrame>
      <p:graphicFrame>
        <p:nvGraphicFramePr>
          <p:cNvPr id="16396" name="Object 5"/>
          <p:cNvGraphicFramePr>
            <a:graphicFrameLocks noChangeAspect="1"/>
          </p:cNvGraphicFramePr>
          <p:nvPr/>
        </p:nvGraphicFramePr>
        <p:xfrm>
          <a:off x="6356350" y="4371975"/>
          <a:ext cx="1647825" cy="493713"/>
        </p:xfrm>
        <a:graphic>
          <a:graphicData uri="http://schemas.openxmlformats.org/presentationml/2006/ole">
            <p:oleObj spid="_x0000_s16396" name="Rovnice" r:id="rId8" imgW="761760" imgH="228600" progId="Equation.3">
              <p:embed/>
            </p:oleObj>
          </a:graphicData>
        </a:graphic>
      </p:graphicFrame>
      <p:sp>
        <p:nvSpPr>
          <p:cNvPr id="32" name="Šipka doprava 31"/>
          <p:cNvSpPr/>
          <p:nvPr/>
        </p:nvSpPr>
        <p:spPr>
          <a:xfrm>
            <a:off x="5136356" y="4510968"/>
            <a:ext cx="792088" cy="21602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ipka doprava 32"/>
          <p:cNvSpPr/>
          <p:nvPr/>
        </p:nvSpPr>
        <p:spPr>
          <a:xfrm>
            <a:off x="2616076" y="4510968"/>
            <a:ext cx="792088" cy="216024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内容占位符 2"/>
          <p:cNvSpPr txBox="1">
            <a:spLocks/>
          </p:cNvSpPr>
          <p:nvPr/>
        </p:nvSpPr>
        <p:spPr>
          <a:xfrm>
            <a:off x="385192" y="5128592"/>
            <a:ext cx="231460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cs-CZ" sz="2800" b="1" dirty="0" smtClean="0"/>
              <a:t>logaritmus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9" name="内容占位符 2"/>
          <p:cNvSpPr txBox="1">
            <a:spLocks/>
          </p:cNvSpPr>
          <p:nvPr/>
        </p:nvSpPr>
        <p:spPr>
          <a:xfrm>
            <a:off x="2627784" y="5128592"/>
            <a:ext cx="6408712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1950" lvl="0" indent="-361950"/>
            <a:r>
              <a:rPr lang="cs-CZ" sz="2800" dirty="0" smtClean="0">
                <a:solidFill>
                  <a:srgbClr val="C00000"/>
                </a:solidFill>
              </a:rPr>
              <a:t>v argumentu musí být číslo větší než 0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3978276" y="3086100"/>
          <a:ext cx="736600" cy="339725"/>
        </p:xfrm>
        <a:graphic>
          <a:graphicData uri="http://schemas.openxmlformats.org/presentationml/2006/ole">
            <p:oleObj spid="_x0000_s16397" name="Rovnice" r:id="rId9" imgW="330120" imgH="152280" progId="Equation.3">
              <p:embed/>
            </p:oleObj>
          </a:graphicData>
        </a:graphic>
      </p:graphicFrame>
      <p:graphicFrame>
        <p:nvGraphicFramePr>
          <p:cNvPr id="16398" name="Object 14"/>
          <p:cNvGraphicFramePr>
            <a:graphicFrameLocks noChangeAspect="1"/>
          </p:cNvGraphicFramePr>
          <p:nvPr/>
        </p:nvGraphicFramePr>
        <p:xfrm>
          <a:off x="4062415" y="4657725"/>
          <a:ext cx="795337" cy="398463"/>
        </p:xfrm>
        <a:graphic>
          <a:graphicData uri="http://schemas.openxmlformats.org/presentationml/2006/ole">
            <p:oleObj spid="_x0000_s16398" name="Rovnice" r:id="rId10" imgW="33012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8" grpId="0"/>
      <p:bldP spid="11" grpId="0"/>
      <p:bldP spid="12" grpId="0"/>
      <p:bldP spid="20" grpId="0" animBg="1"/>
      <p:bldP spid="21" grpId="0" animBg="1"/>
      <p:bldP spid="32" grpId="0" animBg="1"/>
      <p:bldP spid="33" grpId="0" animBg="1"/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496" y="-27384"/>
            <a:ext cx="476287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Hodnota výrazu</a:t>
            </a:r>
            <a:r>
              <a:rPr lang="cs-CZ" sz="3600" b="1" dirty="0" smtClean="0"/>
              <a:t>: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620688"/>
            <a:ext cx="9036496" cy="5040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/>
              <a:t>= číslo, které vyjde po dosazení čísel z D(v) za proměnné.</a:t>
            </a:r>
            <a:endParaRPr lang="cs-CZ" sz="24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07504" y="1492014"/>
            <a:ext cx="417646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Urči definiční obor výrazu 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107504" y="2293268"/>
            <a:ext cx="483488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D(v): ve jmenovateli nesmí být 0: 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3925888" y="1312863"/>
          <a:ext cx="862012" cy="820737"/>
        </p:xfrm>
        <a:graphic>
          <a:graphicData uri="http://schemas.openxmlformats.org/presentationml/2006/ole">
            <p:oleObj spid="_x0000_s17410" name="Rovnice" r:id="rId3" imgW="406080" imgH="419040" progId="Equation.3">
              <p:embed/>
            </p:oleObj>
          </a:graphicData>
        </a:graphic>
      </p:graphicFrame>
      <p:graphicFrame>
        <p:nvGraphicFramePr>
          <p:cNvPr id="18" name="Object 4"/>
          <p:cNvGraphicFramePr>
            <a:graphicFrameLocks noChangeAspect="1"/>
          </p:cNvGraphicFramePr>
          <p:nvPr/>
        </p:nvGraphicFramePr>
        <p:xfrm>
          <a:off x="4333875" y="2298700"/>
          <a:ext cx="1181100" cy="357188"/>
        </p:xfrm>
        <a:graphic>
          <a:graphicData uri="http://schemas.openxmlformats.org/presentationml/2006/ole">
            <p:oleObj spid="_x0000_s17411" name="Rovnice" r:id="rId4" imgW="545760" imgH="164880" progId="Equation.3">
              <p:embed/>
            </p:oleObj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/>
        </p:nvGraphicFramePr>
        <p:xfrm>
          <a:off x="6189663" y="2554288"/>
          <a:ext cx="1728787" cy="438150"/>
        </p:xfrm>
        <a:graphic>
          <a:graphicData uri="http://schemas.openxmlformats.org/presentationml/2006/ole">
            <p:oleObj spid="_x0000_s17412" name="Rovnice" r:id="rId5" imgW="799920" imgH="203040" progId="Equation.3">
              <p:embed/>
            </p:oleObj>
          </a:graphicData>
        </a:graphic>
      </p:graphicFrame>
      <p:sp>
        <p:nvSpPr>
          <p:cNvPr id="20" name="Šipka doprava 19"/>
          <p:cNvSpPr/>
          <p:nvPr/>
        </p:nvSpPr>
        <p:spPr>
          <a:xfrm>
            <a:off x="5674791" y="2666814"/>
            <a:ext cx="360040" cy="216024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4027488" y="4043363"/>
          <a:ext cx="1311275" cy="1058862"/>
        </p:xfrm>
        <a:graphic>
          <a:graphicData uri="http://schemas.openxmlformats.org/presentationml/2006/ole">
            <p:oleObj spid="_x0000_s17414" name="Rovnice" r:id="rId6" imgW="520560" imgH="419040" progId="Equation.3">
              <p:embed/>
            </p:oleObj>
          </a:graphicData>
        </a:graphic>
      </p:graphicFrame>
      <p:sp>
        <p:nvSpPr>
          <p:cNvPr id="22" name="内容占位符 2"/>
          <p:cNvSpPr txBox="1">
            <a:spLocks/>
          </p:cNvSpPr>
          <p:nvPr/>
        </p:nvSpPr>
        <p:spPr>
          <a:xfrm>
            <a:off x="4716016" y="1492014"/>
            <a:ext cx="442798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urči jeho hodnotu pro x=3.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107504" y="3400400"/>
            <a:ext cx="3682752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Hodnota výrazu pro x=3: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内容占位符 2"/>
          <p:cNvSpPr txBox="1">
            <a:spLocks/>
          </p:cNvSpPr>
          <p:nvPr/>
        </p:nvSpPr>
        <p:spPr>
          <a:xfrm>
            <a:off x="3275856" y="3400400"/>
            <a:ext cx="518457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dosadíme do výrazu místo x číslo 3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417" name="Object 3"/>
          <p:cNvGraphicFramePr>
            <a:graphicFrameLocks noChangeAspect="1"/>
          </p:cNvGraphicFramePr>
          <p:nvPr/>
        </p:nvGraphicFramePr>
        <p:xfrm>
          <a:off x="2627784" y="4044234"/>
          <a:ext cx="1313646" cy="1057873"/>
        </p:xfrm>
        <a:graphic>
          <a:graphicData uri="http://schemas.openxmlformats.org/presentationml/2006/ole">
            <p:oleObj spid="_x0000_s17417" name="Rovnice" r:id="rId7" imgW="520560" imgH="419040" progId="Equation.3">
              <p:embed/>
            </p:oleObj>
          </a:graphicData>
        </a:graphic>
      </p:graphicFrame>
      <p:graphicFrame>
        <p:nvGraphicFramePr>
          <p:cNvPr id="17418" name="Object 11"/>
          <p:cNvGraphicFramePr>
            <a:graphicFrameLocks noChangeAspect="1"/>
          </p:cNvGraphicFramePr>
          <p:nvPr/>
        </p:nvGraphicFramePr>
        <p:xfrm>
          <a:off x="5461000" y="4157663"/>
          <a:ext cx="866775" cy="927100"/>
        </p:xfrm>
        <a:graphic>
          <a:graphicData uri="http://schemas.openxmlformats.org/presentationml/2006/ole">
            <p:oleObj spid="_x0000_s17418" name="Rovnice" r:id="rId8" imgW="368280" imgH="393480" progId="Equation.3">
              <p:embed/>
            </p:oleObj>
          </a:graphicData>
        </a:graphic>
      </p:graphicFrame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4787900" y="2728913"/>
          <a:ext cx="741363" cy="342900"/>
        </p:xfrm>
        <a:graphic>
          <a:graphicData uri="http://schemas.openxmlformats.org/presentationml/2006/ole">
            <p:oleObj spid="_x0000_s17419" name="Rovnice" r:id="rId9" imgW="330120" imgH="152280" progId="Equation.3">
              <p:embed/>
            </p:oleObj>
          </a:graphicData>
        </a:graphic>
      </p:graphicFrame>
      <p:cxnSp>
        <p:nvCxnSpPr>
          <p:cNvPr id="23" name="Přímá spojovací čára 22"/>
          <p:cNvCxnSpPr/>
          <p:nvPr/>
        </p:nvCxnSpPr>
        <p:spPr>
          <a:xfrm>
            <a:off x="142844" y="2143116"/>
            <a:ext cx="871543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20" grpId="0" animBg="1"/>
      <p:bldP spid="22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69776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67544" y="1024136"/>
            <a:ext cx="590465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Urči definiční obor a hodnotu výrazu: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774478" y="1860451"/>
            <a:ext cx="50405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a)</a:t>
            </a:r>
          </a:p>
          <a:p>
            <a:pPr marL="514350" marR="0" lvl="0" indent="-51435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altLang="zh-CN" sz="2800" smtClean="0"/>
              <a:t>b)</a:t>
            </a:r>
          </a:p>
          <a:p>
            <a:pPr marL="514350" marR="0" lvl="0" indent="-51435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c)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1357313" y="2071688"/>
            <a:ext cx="4141787" cy="2706687"/>
            <a:chOff x="1357313" y="2071688"/>
            <a:chExt cx="4141787" cy="2706687"/>
          </a:xfrm>
        </p:grpSpPr>
        <p:graphicFrame>
          <p:nvGraphicFramePr>
            <p:cNvPr id="16387" name="Object 3"/>
            <p:cNvGraphicFramePr>
              <a:graphicFrameLocks noChangeAspect="1"/>
            </p:cNvGraphicFramePr>
            <p:nvPr/>
          </p:nvGraphicFramePr>
          <p:xfrm>
            <a:off x="1530350" y="2071688"/>
            <a:ext cx="3968750" cy="604837"/>
          </p:xfrm>
          <a:graphic>
            <a:graphicData uri="http://schemas.openxmlformats.org/presentationml/2006/ole">
              <p:oleObj spid="_x0000_s18434" name="Rovnice" r:id="rId3" imgW="1384200" imgH="228600" progId="Equation.3">
                <p:embed/>
              </p:oleObj>
            </a:graphicData>
          </a:graphic>
        </p:graphicFrame>
        <p:graphicFrame>
          <p:nvGraphicFramePr>
            <p:cNvPr id="18441" name="Object 3"/>
            <p:cNvGraphicFramePr>
              <a:graphicFrameLocks noChangeAspect="1"/>
            </p:cNvGraphicFramePr>
            <p:nvPr/>
          </p:nvGraphicFramePr>
          <p:xfrm>
            <a:off x="1525588" y="3013075"/>
            <a:ext cx="2181225" cy="1058863"/>
          </p:xfrm>
          <a:graphic>
            <a:graphicData uri="http://schemas.openxmlformats.org/presentationml/2006/ole">
              <p:oleObj spid="_x0000_s18441" name="Rovnice" r:id="rId4" imgW="749160" imgH="393480" progId="Equation.3">
                <p:embed/>
              </p:oleObj>
            </a:graphicData>
          </a:graphic>
        </p:graphicFrame>
        <p:graphicFrame>
          <p:nvGraphicFramePr>
            <p:cNvPr id="18444" name="Object 12"/>
            <p:cNvGraphicFramePr>
              <a:graphicFrameLocks noChangeAspect="1"/>
            </p:cNvGraphicFramePr>
            <p:nvPr/>
          </p:nvGraphicFramePr>
          <p:xfrm>
            <a:off x="1357313" y="4160838"/>
            <a:ext cx="3014662" cy="617537"/>
          </p:xfrm>
          <a:graphic>
            <a:graphicData uri="http://schemas.openxmlformats.org/presentationml/2006/ole">
              <p:oleObj spid="_x0000_s18444" name="Rovnice" r:id="rId5" imgW="1028520" imgH="228600" progId="Equation.3">
                <p:embed/>
              </p:oleObj>
            </a:graphicData>
          </a:graphic>
        </p:graphicFrame>
      </p:grpSp>
      <p:graphicFrame>
        <p:nvGraphicFramePr>
          <p:cNvPr id="18442" name="Object 10"/>
          <p:cNvGraphicFramePr>
            <a:graphicFrameLocks noChangeAspect="1"/>
          </p:cNvGraphicFramePr>
          <p:nvPr/>
        </p:nvGraphicFramePr>
        <p:xfrm>
          <a:off x="5815013" y="2057400"/>
          <a:ext cx="1549400" cy="569913"/>
        </p:xfrm>
        <a:graphic>
          <a:graphicData uri="http://schemas.openxmlformats.org/presentationml/2006/ole">
            <p:oleObj spid="_x0000_s18442" name="Rovnice" r:id="rId6" imgW="622080" imgH="228600" progId="Equation.3">
              <p:embed/>
            </p:oleObj>
          </a:graphicData>
        </a:graphic>
      </p:graphicFrame>
      <p:graphicFrame>
        <p:nvGraphicFramePr>
          <p:cNvPr id="18443" name="Object 11"/>
          <p:cNvGraphicFramePr>
            <a:graphicFrameLocks noChangeAspect="1"/>
          </p:cNvGraphicFramePr>
          <p:nvPr/>
        </p:nvGraphicFramePr>
        <p:xfrm>
          <a:off x="5842000" y="2857500"/>
          <a:ext cx="2254250" cy="1081088"/>
        </p:xfrm>
        <a:graphic>
          <a:graphicData uri="http://schemas.openxmlformats.org/presentationml/2006/ole">
            <p:oleObj spid="_x0000_s18443" name="Rovnice" r:id="rId7" imgW="927000" imgH="444240" progId="Equation.3">
              <p:embed/>
            </p:oleObj>
          </a:graphicData>
        </a:graphic>
      </p:graphicFrame>
      <p:graphicFrame>
        <p:nvGraphicFramePr>
          <p:cNvPr id="18445" name="Object 13"/>
          <p:cNvGraphicFramePr>
            <a:graphicFrameLocks noChangeAspect="1"/>
          </p:cNvGraphicFramePr>
          <p:nvPr/>
        </p:nvGraphicFramePr>
        <p:xfrm>
          <a:off x="5795963" y="4229100"/>
          <a:ext cx="2624137" cy="588963"/>
        </p:xfrm>
        <a:graphic>
          <a:graphicData uri="http://schemas.openxmlformats.org/presentationml/2006/ole">
            <p:oleObj spid="_x0000_s18445" name="Rovnice" r:id="rId8" imgW="107928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内容占位符 2"/>
          <p:cNvSpPr txBox="1">
            <a:spLocks/>
          </p:cNvSpPr>
          <p:nvPr/>
        </p:nvSpPr>
        <p:spPr>
          <a:xfrm>
            <a:off x="251520" y="3925076"/>
            <a:ext cx="54726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dirty="0" smtClean="0"/>
              <a:t>součet druhé mocniny </a:t>
            </a:r>
            <a:r>
              <a:rPr lang="cs-CZ" sz="2000" b="1" dirty="0" smtClean="0"/>
              <a:t>čísla</a:t>
            </a:r>
            <a:r>
              <a:rPr lang="cs-CZ" sz="2000" dirty="0" smtClean="0"/>
              <a:t> </a:t>
            </a:r>
            <a:r>
              <a:rPr lang="cs-CZ" sz="2000" b="1" dirty="0" smtClean="0"/>
              <a:t>zvětšeného</a:t>
            </a:r>
            <a:r>
              <a:rPr lang="cs-CZ" sz="2000" dirty="0" smtClean="0"/>
              <a:t> </a:t>
            </a:r>
            <a:r>
              <a:rPr lang="cs-CZ" sz="2000" b="1" dirty="0" smtClean="0"/>
              <a:t>o</a:t>
            </a:r>
            <a:r>
              <a:rPr lang="cs-CZ" sz="2000" dirty="0" smtClean="0"/>
              <a:t> </a:t>
            </a:r>
            <a:r>
              <a:rPr lang="cs-CZ" sz="2000" b="1" dirty="0" smtClean="0"/>
              <a:t>jedna </a:t>
            </a:r>
            <a:r>
              <a:rPr lang="cs-CZ" sz="2000" dirty="0" smtClean="0">
                <a:sym typeface="Symbol"/>
              </a:rPr>
              <a:t></a:t>
            </a:r>
            <a:endParaRPr lang="cs-CZ" sz="2000" dirty="0" smtClean="0"/>
          </a:p>
        </p:txBody>
      </p:sp>
      <p:sp>
        <p:nvSpPr>
          <p:cNvPr id="19" name="内容占位符 2"/>
          <p:cNvSpPr txBox="1">
            <a:spLocks/>
          </p:cNvSpPr>
          <p:nvPr/>
        </p:nvSpPr>
        <p:spPr>
          <a:xfrm>
            <a:off x="251520" y="2928934"/>
            <a:ext cx="1440160" cy="4606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b="1" dirty="0" smtClean="0"/>
              <a:t>součet </a:t>
            </a:r>
            <a:r>
              <a:rPr lang="cs-CZ" sz="2000" dirty="0" smtClean="0">
                <a:sym typeface="Symbol"/>
              </a:rPr>
              <a:t>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07704" y="125760"/>
            <a:ext cx="5328592" cy="710952"/>
          </a:xfrm>
        </p:spPr>
        <p:txBody>
          <a:bodyPr>
            <a:normAutofit/>
          </a:bodyPr>
          <a:lstStyle/>
          <a:p>
            <a:r>
              <a:rPr lang="cs-CZ" altLang="zh-CN" sz="3600" b="1" dirty="0" smtClean="0"/>
              <a:t>3.1	Zápisy výrazů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079612" y="980728"/>
            <a:ext cx="698477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Jak přepsat větu do matematických symbolů</a:t>
            </a:r>
            <a:r>
              <a:rPr lang="cs-CZ" altLang="zh-CN" sz="2800" dirty="0" smtClean="0"/>
              <a:t>?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7807355" y="2928934"/>
          <a:ext cx="1050925" cy="423862"/>
        </p:xfrm>
        <a:graphic>
          <a:graphicData uri="http://schemas.openxmlformats.org/presentationml/2006/ole">
            <p:oleObj spid="_x0000_s19458" name="Rovnice" r:id="rId3" imgW="495000" imgH="215640" progId="Equation.3">
              <p:embed/>
            </p:oleObj>
          </a:graphicData>
        </a:graphic>
      </p:graphicFrame>
      <p:sp>
        <p:nvSpPr>
          <p:cNvPr id="22" name="内容占位符 2"/>
          <p:cNvSpPr txBox="1">
            <a:spLocks/>
          </p:cNvSpPr>
          <p:nvPr/>
        </p:nvSpPr>
        <p:spPr>
          <a:xfrm>
            <a:off x="1259632" y="1556792"/>
            <a:ext cx="6624736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400" b="1" dirty="0" smtClean="0"/>
              <a:t>Součet druhé mocniny čísla zvětšeného o jedna</a:t>
            </a:r>
            <a:br>
              <a:rPr lang="cs-CZ" sz="2400" b="1" dirty="0" smtClean="0"/>
            </a:br>
            <a:r>
              <a:rPr lang="cs-CZ" sz="2400" b="1" dirty="0" smtClean="0"/>
              <a:t>a odmocniny z jeho trojnásobku:</a:t>
            </a:r>
            <a:endParaRPr lang="cs-CZ" sz="2400" b="1" dirty="0"/>
          </a:p>
        </p:txBody>
      </p:sp>
      <p:graphicFrame>
        <p:nvGraphicFramePr>
          <p:cNvPr id="19471" name="Object 3"/>
          <p:cNvGraphicFramePr>
            <a:graphicFrameLocks noChangeAspect="1"/>
          </p:cNvGraphicFramePr>
          <p:nvPr/>
        </p:nvGraphicFramePr>
        <p:xfrm>
          <a:off x="7672417" y="3357562"/>
          <a:ext cx="1185863" cy="473075"/>
        </p:xfrm>
        <a:graphic>
          <a:graphicData uri="http://schemas.openxmlformats.org/presentationml/2006/ole">
            <p:oleObj spid="_x0000_s19471" name="Rovnice" r:id="rId4" imgW="558720" imgH="241200" progId="Equation.3">
              <p:embed/>
            </p:oleObj>
          </a:graphicData>
        </a:graphic>
      </p:graphicFrame>
      <p:graphicFrame>
        <p:nvGraphicFramePr>
          <p:cNvPr id="19472" name="Object 3"/>
          <p:cNvGraphicFramePr>
            <a:graphicFrameLocks noChangeAspect="1"/>
          </p:cNvGraphicFramePr>
          <p:nvPr/>
        </p:nvGraphicFramePr>
        <p:xfrm>
          <a:off x="7286644" y="3857628"/>
          <a:ext cx="1617663" cy="473075"/>
        </p:xfrm>
        <a:graphic>
          <a:graphicData uri="http://schemas.openxmlformats.org/presentationml/2006/ole">
            <p:oleObj spid="_x0000_s19472" name="Rovnice" r:id="rId5" imgW="761760" imgH="241200" progId="Equation.3">
              <p:embed/>
            </p:oleObj>
          </a:graphicData>
        </a:graphic>
      </p:graphicFrame>
      <p:graphicFrame>
        <p:nvGraphicFramePr>
          <p:cNvPr id="19473" name="Object 17"/>
          <p:cNvGraphicFramePr>
            <a:graphicFrameLocks noChangeAspect="1"/>
          </p:cNvGraphicFramePr>
          <p:nvPr/>
        </p:nvGraphicFramePr>
        <p:xfrm>
          <a:off x="7329488" y="4344988"/>
          <a:ext cx="1671637" cy="522287"/>
        </p:xfrm>
        <a:graphic>
          <a:graphicData uri="http://schemas.openxmlformats.org/presentationml/2006/ole">
            <p:oleObj spid="_x0000_s19473" name="Rovnice" r:id="rId6" imgW="787320" imgH="266400" progId="Equation.3">
              <p:embed/>
            </p:oleObj>
          </a:graphicData>
        </a:graphic>
      </p:graphicFrame>
      <p:graphicFrame>
        <p:nvGraphicFramePr>
          <p:cNvPr id="19474" name="Object 18"/>
          <p:cNvGraphicFramePr>
            <a:graphicFrameLocks noChangeAspect="1"/>
          </p:cNvGraphicFramePr>
          <p:nvPr/>
        </p:nvGraphicFramePr>
        <p:xfrm>
          <a:off x="3275856" y="5429264"/>
          <a:ext cx="2509648" cy="648072"/>
        </p:xfrm>
        <a:graphic>
          <a:graphicData uri="http://schemas.openxmlformats.org/presentationml/2006/ole">
            <p:oleObj spid="_x0000_s19474" name="Rovnice" r:id="rId7" imgW="863280" imgH="241200" progId="Equation.3">
              <p:embed/>
            </p:oleObj>
          </a:graphicData>
        </a:graphic>
      </p:graphicFrame>
      <p:sp>
        <p:nvSpPr>
          <p:cNvPr id="24" name="内容占位符 2"/>
          <p:cNvSpPr txBox="1">
            <a:spLocks/>
          </p:cNvSpPr>
          <p:nvPr/>
        </p:nvSpPr>
        <p:spPr>
          <a:xfrm>
            <a:off x="251520" y="3405364"/>
            <a:ext cx="3240360" cy="452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dirty="0" smtClean="0"/>
              <a:t>součet </a:t>
            </a:r>
            <a:r>
              <a:rPr lang="cs-CZ" sz="2000" b="1" dirty="0" smtClean="0"/>
              <a:t>druhé</a:t>
            </a:r>
            <a:r>
              <a:rPr lang="cs-CZ" sz="2000" dirty="0" smtClean="0"/>
              <a:t> </a:t>
            </a:r>
            <a:r>
              <a:rPr lang="cs-CZ" sz="2000" b="1" dirty="0" smtClean="0"/>
              <a:t>mocniny </a:t>
            </a:r>
            <a:r>
              <a:rPr lang="cs-CZ" sz="2000" dirty="0" smtClean="0">
                <a:sym typeface="Symbol"/>
              </a:rPr>
              <a:t></a:t>
            </a:r>
            <a:r>
              <a:rPr lang="cs-CZ" sz="2000" dirty="0" smtClean="0"/>
              <a:t>	</a:t>
            </a:r>
          </a:p>
        </p:txBody>
      </p:sp>
      <p:sp>
        <p:nvSpPr>
          <p:cNvPr id="26" name="内容占位符 2"/>
          <p:cNvSpPr txBox="1">
            <a:spLocks/>
          </p:cNvSpPr>
          <p:nvPr/>
        </p:nvSpPr>
        <p:spPr>
          <a:xfrm>
            <a:off x="251520" y="4425712"/>
            <a:ext cx="684076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dirty="0" smtClean="0"/>
              <a:t>součet druhé mocniny čísla zvětšeného o jedna a </a:t>
            </a:r>
            <a:r>
              <a:rPr lang="cs-CZ" sz="2000" b="1" dirty="0" smtClean="0"/>
              <a:t>odmocniny </a:t>
            </a:r>
            <a:r>
              <a:rPr lang="cs-CZ" sz="2000" dirty="0" smtClean="0">
                <a:sym typeface="Symbol"/>
              </a:rPr>
              <a:t></a:t>
            </a:r>
            <a:endParaRPr lang="cs-CZ" sz="2000" dirty="0" smtClean="0"/>
          </a:p>
        </p:txBody>
      </p:sp>
      <p:sp>
        <p:nvSpPr>
          <p:cNvPr id="27" name="内容占位符 2"/>
          <p:cNvSpPr txBox="1">
            <a:spLocks/>
          </p:cNvSpPr>
          <p:nvPr/>
        </p:nvSpPr>
        <p:spPr>
          <a:xfrm>
            <a:off x="251520" y="4925208"/>
            <a:ext cx="885698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000" dirty="0" smtClean="0"/>
              <a:t>součet druhé mocniny čísla zvětšeného o jedna a odmocniny </a:t>
            </a:r>
            <a:r>
              <a:rPr lang="cs-CZ" sz="2000" b="1" dirty="0" smtClean="0"/>
              <a:t>z</a:t>
            </a:r>
            <a:r>
              <a:rPr lang="cs-CZ" sz="2000" dirty="0" smtClean="0"/>
              <a:t> </a:t>
            </a:r>
            <a:r>
              <a:rPr lang="cs-CZ" sz="2000" b="1" dirty="0" smtClean="0"/>
              <a:t>jeho</a:t>
            </a:r>
            <a:r>
              <a:rPr lang="cs-CZ" sz="2000" dirty="0" smtClean="0"/>
              <a:t> </a:t>
            </a:r>
            <a:r>
              <a:rPr lang="cs-CZ" sz="2000" b="1" dirty="0" smtClean="0"/>
              <a:t>trojnásobku</a:t>
            </a:r>
            <a:r>
              <a:rPr lang="cs-CZ" sz="2000" dirty="0" smtClean="0"/>
              <a:t> </a:t>
            </a:r>
            <a:r>
              <a:rPr lang="cs-CZ" sz="2000" dirty="0" smtClean="0">
                <a:sym typeface="Symbol"/>
              </a:rPr>
              <a:t></a:t>
            </a:r>
            <a:r>
              <a:rPr lang="cs-CZ" sz="2000" dirty="0" smtClean="0"/>
              <a:t>	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9" grpId="0"/>
      <p:bldP spid="4" grpId="0"/>
      <p:bldP spid="22" grpId="0"/>
      <p:bldP spid="24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79512" y="980728"/>
            <a:ext cx="8856984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cs-CZ" sz="2400" u="sng" dirty="0" smtClean="0"/>
              <a:t>Pomocí zvolených proměnných zapiš výraz, který představuje: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23528" y="1628800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/>
            <a:r>
              <a:rPr lang="cs-CZ" sz="2400" dirty="0" smtClean="0"/>
              <a:t>a) podíl dvojnásobku druhé odmocniny čísla</a:t>
            </a:r>
            <a:br>
              <a:rPr lang="cs-CZ" sz="2400" dirty="0" smtClean="0"/>
            </a:br>
            <a:r>
              <a:rPr lang="cs-CZ" sz="2400" dirty="0" smtClean="0"/>
              <a:t>a třetiny druhé mocniny tohoto čísla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3894147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/>
            <a:r>
              <a:rPr lang="cs-CZ" sz="2400" dirty="0" smtClean="0"/>
              <a:t>b) rozdíl třetí mocniny dvojnásobku čísla</a:t>
            </a:r>
            <a:br>
              <a:rPr lang="cs-CZ" sz="2400" dirty="0" smtClean="0"/>
            </a:br>
            <a:r>
              <a:rPr lang="cs-CZ" sz="2400" dirty="0" smtClean="0"/>
              <a:t>a druhé odmocniny poloviny tohoto čísla zmenšeného o dva</a:t>
            </a:r>
            <a:endParaRPr lang="cs-CZ" sz="2400" dirty="0"/>
          </a:p>
        </p:txBody>
      </p:sp>
      <p:graphicFrame>
        <p:nvGraphicFramePr>
          <p:cNvPr id="21508" name="Object 3"/>
          <p:cNvGraphicFramePr>
            <a:graphicFrameLocks noChangeAspect="1"/>
          </p:cNvGraphicFramePr>
          <p:nvPr/>
        </p:nvGraphicFramePr>
        <p:xfrm>
          <a:off x="3925888" y="2493963"/>
          <a:ext cx="701675" cy="1195387"/>
        </p:xfrm>
        <a:graphic>
          <a:graphicData uri="http://schemas.openxmlformats.org/presentationml/2006/ole">
            <p:oleObj spid="_x0000_s21508" name="Rovnice" r:id="rId3" imgW="330120" imgH="609480" progId="Equation.3">
              <p:embed/>
            </p:oleObj>
          </a:graphicData>
        </a:graphic>
      </p:graphicFrame>
      <p:graphicFrame>
        <p:nvGraphicFramePr>
          <p:cNvPr id="21509" name="Object 3"/>
          <p:cNvGraphicFramePr>
            <a:graphicFrameLocks noChangeAspect="1"/>
          </p:cNvGraphicFramePr>
          <p:nvPr/>
        </p:nvGraphicFramePr>
        <p:xfrm>
          <a:off x="3273425" y="5095875"/>
          <a:ext cx="2266950" cy="849313"/>
        </p:xfrm>
        <a:graphic>
          <a:graphicData uri="http://schemas.openxmlformats.org/presentationml/2006/ole">
            <p:oleObj spid="_x0000_s21509" name="Rovnice" r:id="rId4" imgW="10666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2040" y="1003536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79512" y="1827724"/>
            <a:ext cx="8856984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Auto jede rychlostí </a:t>
            </a:r>
            <a:r>
              <a:rPr lang="cs-CZ" sz="2400" b="1" i="1" dirty="0" smtClean="0"/>
              <a:t>v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u="sng" dirty="0" smtClean="0"/>
              <a:t>Zapiš výrazem rychlost jiného auta, </a:t>
            </a:r>
            <a:r>
              <a:rPr lang="cs-CZ" sz="2400" u="sng" smtClean="0"/>
              <a:t>které jede: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23528" y="2619812"/>
            <a:ext cx="3816424" cy="2943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buFont typeface="+mj-lt"/>
              <a:buAutoNum type="alphaLcParenR"/>
            </a:pPr>
            <a:r>
              <a:rPr lang="cs-CZ" sz="2400" dirty="0" smtClean="0"/>
              <a:t>rychlostí o  10 m</a:t>
            </a:r>
            <a:r>
              <a:rPr lang="cs-CZ" sz="2400" dirty="0" smtClean="0">
                <a:sym typeface="Symbol"/>
              </a:rPr>
              <a:t>s</a:t>
            </a:r>
            <a:r>
              <a:rPr lang="cs-CZ" sz="2400" baseline="50000" dirty="0" smtClean="0">
                <a:sym typeface="Symbol"/>
              </a:rPr>
              <a:t>-1 </a:t>
            </a:r>
            <a:r>
              <a:rPr lang="cs-CZ" sz="2400" dirty="0" smtClean="0"/>
              <a:t>větší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lphaLcParenR"/>
            </a:pPr>
            <a:r>
              <a:rPr lang="cs-CZ" sz="2400" dirty="0" smtClean="0"/>
              <a:t>dvakrát menší rychlostí  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lphaLcParenR"/>
            </a:pPr>
            <a:r>
              <a:rPr lang="cs-CZ" sz="2400" dirty="0" smtClean="0"/>
              <a:t>o třetinu menší rychlostí  </a:t>
            </a:r>
          </a:p>
          <a:p>
            <a:pPr marL="457200" lvl="0" indent="-457200">
              <a:lnSpc>
                <a:spcPct val="200000"/>
              </a:lnSpc>
              <a:buFont typeface="+mj-lt"/>
              <a:buAutoNum type="alphaLcParenR"/>
            </a:pPr>
            <a:r>
              <a:rPr lang="cs-CZ" sz="2400" dirty="0" smtClean="0"/>
              <a:t>o 10% větší rychlostí  </a:t>
            </a:r>
            <a:endParaRPr lang="cs-CZ" sz="2400" dirty="0"/>
          </a:p>
        </p:txBody>
      </p:sp>
      <p:graphicFrame>
        <p:nvGraphicFramePr>
          <p:cNvPr id="22532" name="Object 3"/>
          <p:cNvGraphicFramePr>
            <a:graphicFrameLocks noChangeAspect="1"/>
          </p:cNvGraphicFramePr>
          <p:nvPr/>
        </p:nvGraphicFramePr>
        <p:xfrm>
          <a:off x="4668838" y="2932113"/>
          <a:ext cx="863600" cy="323850"/>
        </p:xfrm>
        <a:graphic>
          <a:graphicData uri="http://schemas.openxmlformats.org/presentationml/2006/ole">
            <p:oleObj spid="_x0000_s22532" name="Rovnice" r:id="rId3" imgW="406080" imgH="164880" progId="Equation.3">
              <p:embed/>
            </p:oleObj>
          </a:graphicData>
        </a:graphic>
      </p:graphicFrame>
      <p:graphicFrame>
        <p:nvGraphicFramePr>
          <p:cNvPr id="22533" name="Object 3"/>
          <p:cNvGraphicFramePr>
            <a:graphicFrameLocks noChangeAspect="1"/>
          </p:cNvGraphicFramePr>
          <p:nvPr/>
        </p:nvGraphicFramePr>
        <p:xfrm>
          <a:off x="4937125" y="3431446"/>
          <a:ext cx="323850" cy="773113"/>
        </p:xfrm>
        <a:graphic>
          <a:graphicData uri="http://schemas.openxmlformats.org/presentationml/2006/ole">
            <p:oleObj spid="_x0000_s22533" name="Rovnice" r:id="rId4" imgW="152280" imgH="393480" progId="Equation.3">
              <p:embed/>
            </p:oleObj>
          </a:graphicData>
        </a:graphic>
      </p:graphicFrame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4760913" y="4298950"/>
          <a:ext cx="674687" cy="773113"/>
        </p:xfrm>
        <a:graphic>
          <a:graphicData uri="http://schemas.openxmlformats.org/presentationml/2006/ole">
            <p:oleObj spid="_x0000_s22534" name="Rovnice" r:id="rId5" imgW="317160" imgH="393480" progId="Equation.3">
              <p:embed/>
            </p:oleObj>
          </a:graphicData>
        </a:graphic>
      </p:graphicFrame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4127500" y="5197475"/>
          <a:ext cx="1943100" cy="349250"/>
        </p:xfrm>
        <a:graphic>
          <a:graphicData uri="http://schemas.openxmlformats.org/presentationml/2006/ole">
            <p:oleObj spid="_x0000_s22535" name="Rovnice" r:id="rId6" imgW="914400" imgH="177480" progId="Equation.3">
              <p:embed/>
            </p:oleObj>
          </a:graphicData>
        </a:graphic>
      </p:graphicFrame>
      <p:pic>
        <p:nvPicPr>
          <p:cNvPr id="10" name="Obrázek 9" descr="image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3636" y="357166"/>
            <a:ext cx="2619375" cy="17430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4932040" y="2067118"/>
            <a:ext cx="122413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p    =  i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79512" y="1209862"/>
            <a:ext cx="61206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u="sng" dirty="0" smtClean="0"/>
              <a:t>Zapiš rovnicí: </a:t>
            </a:r>
            <a:r>
              <a:rPr lang="cs-CZ" sz="2400" i="1" u="sng" dirty="0" smtClean="0"/>
              <a:t>Pavel je o 3 roky mladší než Ivan</a:t>
            </a:r>
            <a:r>
              <a:rPr lang="cs-CZ" sz="2400" u="sng" dirty="0" smtClean="0"/>
              <a:t>.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79512" y="2050588"/>
            <a:ext cx="61206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Připravíme si neznámé do rovnosti: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179512" y="2698660"/>
            <a:ext cx="208823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Pavel je mladší: 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内容占位符 2"/>
          <p:cNvSpPr txBox="1">
            <a:spLocks/>
          </p:cNvSpPr>
          <p:nvPr/>
        </p:nvSpPr>
        <p:spPr>
          <a:xfrm>
            <a:off x="5137234" y="2714620"/>
            <a:ext cx="79208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p </a:t>
            </a:r>
            <a:r>
              <a:rPr lang="cs-CZ" sz="2400" dirty="0" smtClean="0">
                <a:sym typeface="Symbol"/>
              </a:rPr>
              <a:t> </a:t>
            </a:r>
            <a:r>
              <a:rPr lang="cs-CZ" sz="2400" dirty="0" smtClean="0"/>
              <a:t>i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1187624" y="3274724"/>
            <a:ext cx="676875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cs-CZ" sz="2400" dirty="0" smtClean="0"/>
              <a:t>k </a:t>
            </a:r>
            <a:r>
              <a:rPr lang="cs-CZ" sz="2400" b="1" i="1" dirty="0" smtClean="0"/>
              <a:t>p</a:t>
            </a:r>
            <a:r>
              <a:rPr lang="cs-CZ" sz="2400" dirty="0" smtClean="0"/>
              <a:t> musíme 3 roky připočítat nebo od </a:t>
            </a:r>
            <a:r>
              <a:rPr lang="cs-CZ" sz="2400" b="1" i="1" dirty="0" smtClean="0"/>
              <a:t>i</a:t>
            </a:r>
            <a:r>
              <a:rPr lang="cs-CZ" sz="2400" dirty="0" smtClean="0"/>
              <a:t> 3 roky odečíst</a:t>
            </a:r>
            <a:endParaRPr kumimoji="0" lang="zh-CN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771800" y="4138820"/>
            <a:ext cx="156360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800" b="1" dirty="0" smtClean="0"/>
              <a:t>p +3 = i</a:t>
            </a:r>
            <a:endParaRPr kumimoji="0" lang="zh-CN" altLang="en-US" sz="28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4139952" y="4138820"/>
            <a:ext cx="273630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nebo</a:t>
            </a:r>
            <a:r>
              <a:rPr lang="cs-CZ" sz="2800" dirty="0" smtClean="0"/>
              <a:t>	</a:t>
            </a:r>
            <a:r>
              <a:rPr lang="cs-CZ" sz="2800" b="1" dirty="0" smtClean="0"/>
              <a:t>p = i - 3</a:t>
            </a:r>
            <a:endParaRPr kumimoji="0" lang="zh-CN" altLang="en-US" sz="28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602" name="AutoShape 2" descr="http://tx.english-ch.com/teacher/mar/boyswillbeboys.png"/>
          <p:cNvSpPr>
            <a:spLocks noChangeAspect="1" noChangeArrowheads="1"/>
          </p:cNvSpPr>
          <p:nvPr/>
        </p:nvSpPr>
        <p:spPr bwMode="auto">
          <a:xfrm>
            <a:off x="155575" y="-1265238"/>
            <a:ext cx="3333750" cy="26479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8" name="Obrázek 17" descr="soccer_kids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86512" y="214290"/>
            <a:ext cx="2551357" cy="2500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 descr="_vyrn_4763Pokladnicka-Prasatko-Marie-Peppercorn-2004---Ritzenhof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572396" y="142852"/>
            <a:ext cx="1357322" cy="135732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1728192" cy="710952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b="1" dirty="0" smtClean="0"/>
              <a:t>Příklad</a:t>
            </a:r>
            <a:endParaRPr lang="zh-CN" altLang="en-US" sz="3600" b="1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179512" y="1344758"/>
            <a:ext cx="8856984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 smtClean="0"/>
              <a:t>Děti ve školce si přinesly z domova svá prasátka a začaly porovnávat, kolik mají peněz. Množství peněz, které má každé z dětí, označ pomocí začátečního písmena jeho jména. Zapiš následující údaje pomocí </a:t>
            </a:r>
            <a:r>
              <a:rPr lang="cs-CZ" sz="2400" u="sng" dirty="0" smtClean="0"/>
              <a:t>rovností mezi výrazy:</a:t>
            </a:r>
            <a:endParaRPr kumimoji="0" lang="zh-CN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7504" y="2862515"/>
            <a:ext cx="6696744" cy="4066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Andrea má o deset korun méně než Blažena.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Cecílie má třikrát více než Dan.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Eva má o patnáct korun více než</a:t>
            </a:r>
            <a:br>
              <a:rPr lang="cs-CZ" sz="2400" dirty="0" smtClean="0"/>
            </a:br>
            <a:r>
              <a:rPr lang="cs-CZ" sz="2400" dirty="0" smtClean="0"/>
              <a:t>Franta a Gábina dohromady.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Honza má pouze polovinu toho,</a:t>
            </a:r>
            <a:br>
              <a:rPr lang="cs-CZ" sz="2400" dirty="0" smtClean="0"/>
            </a:br>
            <a:r>
              <a:rPr lang="cs-CZ" sz="2400" dirty="0" smtClean="0"/>
              <a:t>co vlastní Irena a Jana dohromady.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Katka má tři čtvrtiny částky, kterou vlastní Leoš.</a:t>
            </a:r>
            <a:endParaRPr lang="cs-CZ" sz="2400" dirty="0"/>
          </a:p>
        </p:txBody>
      </p:sp>
      <p:graphicFrame>
        <p:nvGraphicFramePr>
          <p:cNvPr id="22532" name="Object 3"/>
          <p:cNvGraphicFramePr>
            <a:graphicFrameLocks noChangeAspect="1"/>
          </p:cNvGraphicFramePr>
          <p:nvPr/>
        </p:nvGraphicFramePr>
        <p:xfrm>
          <a:off x="6443663" y="2995613"/>
          <a:ext cx="1295400" cy="349250"/>
        </p:xfrm>
        <a:graphic>
          <a:graphicData uri="http://schemas.openxmlformats.org/presentationml/2006/ole">
            <p:oleObj spid="_x0000_s24578" name="Rovnice" r:id="rId4" imgW="609480" imgH="177480" progId="Equation.3">
              <p:embed/>
            </p:oleObj>
          </a:graphicData>
        </a:graphic>
      </p:graphicFrame>
      <p:graphicFrame>
        <p:nvGraphicFramePr>
          <p:cNvPr id="24582" name="Object 3"/>
          <p:cNvGraphicFramePr>
            <a:graphicFrameLocks noChangeAspect="1"/>
          </p:cNvGraphicFramePr>
          <p:nvPr/>
        </p:nvGraphicFramePr>
        <p:xfrm>
          <a:off x="6970713" y="3432175"/>
          <a:ext cx="755650" cy="773113"/>
        </p:xfrm>
        <a:graphic>
          <a:graphicData uri="http://schemas.openxmlformats.org/presentationml/2006/ole">
            <p:oleObj spid="_x0000_s24582" name="Rovnice" r:id="rId5" imgW="355320" imgH="393480" progId="Equation.3">
              <p:embed/>
            </p:oleObj>
          </a:graphicData>
        </a:graphic>
      </p:graphicFrame>
      <p:graphicFrame>
        <p:nvGraphicFramePr>
          <p:cNvPr id="24583" name="Object 3"/>
          <p:cNvGraphicFramePr>
            <a:graphicFrameLocks noChangeAspect="1"/>
          </p:cNvGraphicFramePr>
          <p:nvPr/>
        </p:nvGraphicFramePr>
        <p:xfrm>
          <a:off x="6456363" y="4425950"/>
          <a:ext cx="1700212" cy="400050"/>
        </p:xfrm>
        <a:graphic>
          <a:graphicData uri="http://schemas.openxmlformats.org/presentationml/2006/ole">
            <p:oleObj spid="_x0000_s24583" name="Rovnice" r:id="rId6" imgW="799920" imgH="203040" progId="Equation.3">
              <p:embed/>
            </p:oleObj>
          </a:graphicData>
        </a:graphic>
      </p:graphicFrame>
      <p:graphicFrame>
        <p:nvGraphicFramePr>
          <p:cNvPr id="24584" name="Object 3"/>
          <p:cNvGraphicFramePr>
            <a:graphicFrameLocks noChangeAspect="1"/>
          </p:cNvGraphicFramePr>
          <p:nvPr/>
        </p:nvGraphicFramePr>
        <p:xfrm>
          <a:off x="6913563" y="5434013"/>
          <a:ext cx="1133475" cy="400050"/>
        </p:xfrm>
        <a:graphic>
          <a:graphicData uri="http://schemas.openxmlformats.org/presentationml/2006/ole">
            <p:oleObj spid="_x0000_s24584" name="Rovnice" r:id="rId7" imgW="533160" imgH="203040" progId="Equation.3">
              <p:embed/>
            </p:oleObj>
          </a:graphicData>
        </a:graphic>
      </p:graphicFrame>
      <p:graphicFrame>
        <p:nvGraphicFramePr>
          <p:cNvPr id="24585" name="Object 3"/>
          <p:cNvGraphicFramePr>
            <a:graphicFrameLocks noChangeAspect="1"/>
          </p:cNvGraphicFramePr>
          <p:nvPr/>
        </p:nvGraphicFramePr>
        <p:xfrm>
          <a:off x="6850063" y="6000750"/>
          <a:ext cx="836612" cy="774700"/>
        </p:xfrm>
        <a:graphic>
          <a:graphicData uri="http://schemas.openxmlformats.org/presentationml/2006/ole">
            <p:oleObj spid="_x0000_s24585" name="Rovnice" r:id="rId8" imgW="393480" imgH="393480" progId="Equation.3">
              <p:embed/>
            </p:oleObj>
          </a:graphicData>
        </a:graphic>
      </p:graphicFrame>
      <p:sp>
        <p:nvSpPr>
          <p:cNvPr id="24587" name="AutoShape 11" descr="data:image/jpeg;base64,/9j/4AAQSkZJRgABAQAAAQABAAD/2wCEAAkGBhQSEBUUEhQVFBUVFxQVGBQVFhQXFhcUFRQVFBYUFxQXHCYeGB0kGhcVHy8gIycpLCwsFx4xNTAqNSYrLCkBCQoKDgwOGg8PGiwkHyQpLyksKjAsLiwpKS0pKiwsLCwsLCwsLywsLCktLCwsLCwsLCktLCksKSwsLCwpLCopLP/AABEIAOEA4QMBIgACEQEDEQH/xAAcAAABBQEBAQAAAAAAAAAAAAAAAwQFBgcCAQj/xABLEAACAQIDBAYFCAYHBwUAAAABAgMAEQQSIQUGMUETIlFhcYEHMpGhwRQjQlJicpKxJDOCorLRNENTc7PC8AgVY4PS4fEXJaPD0//EABoBAAIDAQEAAAAAAAAAAAAAAAAEAQMFAgb/xAAyEQACAgECAwYFBAIDAQAAAAAAAQIDEQQSITFBBRNRcZHwImGBscEyodHhFEIzcvEj/9oADAMBAAIRAxEAPwDcaKKKACiiigAooooAKK8JphiNsqNF6x/d9vPyric4wWZMlLJIUnLiFX1mA8TUHNj3bi1h2DQe3jUDjd4400UZzwvyJ7BYEsfAUjZr4x4Je/IuronY8RWS4vtaMcLnwB+NqSbbQ5IT5gfzqgvvdIFY5IlGlmLEAakG41B5cweOlNIMVipbl45CLm3UmUEdvXyqNb+6qrtRqIRUtvP3y4v9hmOjf+7S+ppH++Ps28a7TaDn6HwqH2dAuGgzylRzYjhe3AXJJNVnau/MrNaGyL2kAsfbcD/WtaNEbZR+P378iuvSzuk1XyXXoX07VI4p+98CBXa7XTmGHlf8qz7Z2+0g0nAkU8bABvHTQ/61q04dhIqtD84p7Wtl7jfWi2NkFmLz9P8Awi7Szp/WuHj0J+HGo3Bh4HQ+w60vVe+TS/Uj85G//Ou44ZRwAX7sjf8AQKrjbb/tAWwieoqKjx8q+shYdotf90/CneH2ijmwNm+q2h9hq5TT+XmRtY6orwm1M5sVfhoPef5V2QOWnApNsYBVL3g3yEd44LMw4vxVe5RzPfw8ap2I2g8pu7sx7yfy4V2oNmnR2bZYt0nhfubRHiAaVrH9jbxSYdxqWTmhPvW/A1q2zccssaupuCAb9xqJRwL6rSS0748V4jqiiiuRQKKKKACiiigAooooAKa7Q2kkKFpDYam3PSuNpbSEQsNXPAfE91ZnvHtZppStywU6n6zDj5LwA8TVe/dPZHn1+Q3pdM7546EjjN75MTiI0U5IjIBlHFgLscx8AdKnQaouwY82LjF75M7m3DRGjGvPWRavN6ztfhWJLwGNZCFc1CC4JENtzeERt0a5S5061yLn6KxjWRu4aePCorZ25IbrsXhIvlCNZrkaXUdRFGhCgX0+jqDaYcHGjFlRFZiSzKqhmJ1N2AufOnApCOVLdl/YqV22O2Cx4vr/AF74lJ2fu1M1hLGc4FmklkWRSeBKdYsQeIFl045auGysAsSpEnqxj43tbkLnQDQCw5UmkjTAsjFIRe8o9aS3KE8l5dJ+H647glEMDPwCjQanuAudTqRx1rQ0ulal3ks8fF5Obb534g/Irm+2180wjB6qlEA5GR2CXPmwHdrVbxEMsMxinQK1iyMrZkkQEAlSQCCCVBUgEZhxBvXm04zMGU5iXv6gZnvxDKFBNwbHhyp3iZZtoQx9KPk8uGZ0kLxselkMdnCx5kZEZCrakG5AA6uY6F97pnHlt6+Pma8pT08oVw4rHFdfMSnwUywfKAimK63u9nyMwXpFTLZl1B1IJGoB0vL7u7bbDydqGwZfiO8VFbT3okmVEmiMCBzHoG6KSaJyhCy2C5Qy9VDY3AOpAsKK700rLIN2Y58l0LdO3qK5d7hp9PA1+GUMoYG4IuD3Gu6qO5e1Tbomvbip/Nat9dNYZ57UUumbgzykpogRqAR30tavMtQUDZL2tc5RyJv7zrVR3m3lLXiiPV4M45/ZHd+dWPeDByvFkhy6+tc2JHYDwqg47Zcsf6xGXv5fiGldwijX7Pprk982s9F+SE2nMES5NlzRhiOSGRVdr8rKWN+Vqd7wbOSGUSYeJrKjrOkEbEDKoeNmCCwbRl7bOCdBel8FsZcTCZHkZY2LrZMgGVWZGzs6sNSG00sON+TLYe1IYoegeQI8BkGZn6rrnYrOr8HGXs5gjwo1d8qY7orI7ZYrLlteMe/3FMVslPk0UyyZpWaNwyO3RsjEZ0VL2KhC2pF7gHS9qvHo22gSHiJ9U5h4Nx94/erPnwMkAQtbopnlyJYhoS7STpGdSCpS50tlbTW96s+4k+XGAfWVh7LN8KZXxQyyucO80023l8/T+jVKKKKqPPhRRRQAUUUUAFMdqbTEKjmzXCr4cSe4fyHOnOKxKxozsbBRc1nW822mEbSE2eTqr9heOngPeRVF1jjiMf1Pl/JdTU7JJIcbQ26vRzSK4d0OQkcpTYAHwuD5VQ3nPAHT86aDHMpKD1JLN+1FmUe0S/uV2DV2mo7ndnjl8z0mko7lSXz/AAWbclfnpT2Io/E5P+QVcgap+4q9ac90I9nTH4ircDWNrXm+XvoY2sebpe+h3emsUXyliv8AUKSrkX+dcEhogf7NToxHrG68A108ZIzssMZKtICWccY4gQGcHkxuFXvJPBDU/hIVjRVQBVUBQBwAAsAPKrdJRu+OX0EpPoNdry5Ywo5kC3cOX5VC7zT5cKo+sw9gBP5gU72vPmkUVEb6S2EKdzH+EfzrWhxkM6KO6+K+voVzY22jhsS5aF5EkjRQyFLoyu5IKuy9VrrqD9AadjiWaYjF42Ho0j0XoZAz55UjSPOrKwClvm4ytiLoT4toxpUzunsSeZHjkKjDdKZFIDdIxZs5TsID63Hd2UtqdIpS3x5trPkamsoUH3qfXi/BDbZTTz4aTBvhhIrpInTqyhCZCx6SSNzdWztnOUtrwtoKtuy9y40A6Q527+FTuDwaxqFQBQOQpxVtdUas7OGTJlqHFy7rKT9RLDYJIxZFC+Ap1akxXQNdirbfFntq5K13RQQcGuHQHQ60qRXF/wDzQBVNq+j/AAzs0kcaRyEliQq2ZjzItoe8VS5IOiGOw8tlldFREJF3jeJlVl+sudpbkcLG9av8tjLZOkTNwy51zX7Mt73pptbZCTrZxqL5W+kp7j8K6UhyrUySUJv4c/UymLCZFCBmKIbojMWVNCOqDqNCRbgLm1qmt0x+mR/tfwNSG1NnNC5RvI8iORFPdyos2Oj7gx93/ernjHA9BbsWnk4cmn9jVqKKKXPJhRRRQAUUUlisQERnPBQT7BQBXd5sbncRg9VbFu9uIHlofOsz3yx2acIOCKPxN1j7stW98QWux4sb+Z1rPNvSXxUv3gPIKoH5VnaOffalyfRcPsa/Z0V3vkhLKCAeYvbz0NdBqQWTSug9bmDfwXfcdfmpD2yW/DGn8zVjklCqWY2VQWJPAKBck+ABNV3cv+jeMj+7KPhUjtAdI8UHKRsz/wBzFZnHgzmJD3SNXmLk7NRKK8Ty+pf/ANZP5skNgYc5DM4KyT2cqeKRgHooj2ZVNyPrvJ21KNJYV5mpOU6VtRSisISIPEy3mX/XOo3fN7zIOxB72anOJNph3H40ntrZzz4pFXmi68gAWuTXdfM0Oz2o3bpdExnu3sFsQ9zcRr6zdv2R3n3Vo+HiCqAosALADgBTbAYRYo1RB1VHmTzY95ppvNtR4IM0XRh2kiiDy36KPpHCdJJYjQX4XFyVHOplLJXq9U75fJch/iNrwxtkeRFYLnKki4S9s7D6K3B6xsNDrUZj9vzLimhhh6QRpCz8cxaeSRFVToqKqxOzO1+QAuaYbN2ZJLmlxCLIxcxSplaJJhhppBBiERmI1U3yMSraEEZReXnKiTphnR8uRs0UrKyBiwDFQRdSWIYHTO3G9ciYz2xtqVpjh8MQmQKZsQVDZCwzLFGjaGQqQxLXChl0YtYcR4e2peVj9ZpZCf4rDyAHdVMwe/0EWdWOeZ58SxSMSM5JxEgXq5PqBAO4DwpXGbf2hPLHh8NhvkzzKzhpyOkSJTYytHb5tb6AsCSdAL1lWrUWzajlL0LFhIuGK3iMJVbtJI/qQgZ5JD3DiB2sSAOdSGx5pjIxxLBHYdXDrYxqgIuwkteVrkBjoBcDKAQWid3Nmx4VjGJsNJi2F5MzH5Q542LNIzgdwQD7NSuKcYgNGD0OIjtIma10bUJKLaPGTdSRoQWU2NwH6a5QjiUsnDeSaqH2xgAAOjZojK6ozJwOckEsnqknhmFm14062NtLp4VkIysbq6c0kQlJEPgwYd+h517tnDM8DhPXtmT+9Qh4/wB9Vq4grG0bwLlxEaiG361VvAB/xFNzD+1dPtcqWTGyIgEbgp1Spc5gB9UvqejYfS4rob5fVmWLTiE2kSN0Mji7RsGITJG1iHHrPcC2qAHsNPl3SxMZz4LPh1LkPhJmjnhYMf1sZDlo9fWUHgSQGIysg9LKuW+l/Tozrd4k7tXCpio2UAiRNQGFirHip5EXBUkaXU9lRno8wZ+UyMRYouXXkSdR7qT2ftSSNuhxCGCeMsVLurJPFcHJHLlAcWFresMtyLk3t+wcMmaSRP6zKxPbpx8wAa0Iy+HA1DUOFMq+j5fLjx9SZoooqBIKKKKACoLfDE5YMnORgvkOsfyqdqn774kdJGCbBFZz56XPgFNL6mW2qT98TuHMg3fWqHvCtsVL3lW9qKfzvVn25tAxYd5EtmAAS+ozMVVSe0DNfyqkY3bHTsjOAsuXI6i9myklJEvyIZgRyKW7CUezIyVm/py/JqaHMbN3R8D0Gug1Ihq7Br0Rvl/3PP6Iv3pP8RhUrsgZ8TPJ9QRwL3WXppPaZIx/y6iNzjfCp96T/FapfdfXDK/OVpJvKWRnX9woPKsCiOdTOXg39zyep/XLzf3JsNXpNJg10DWkKkVtDCXYMKmcEosDbWwF+duykyt6cQ6CoJyOb0TRq6lXUMrAgqwBUg6EEHQjuNcBq7Brogrw3Awq36L5RADrlgxWJjTyRXyjwAFcN6NcCxvLHJOR/bz4iT3NJb3VZr0XoJIXd7ZEGDnmhhjSISWnTIoW6kLHIgI1IVwGty6dajYXdNo7UcC8i4bCmH7oimIA7ulX21PbWwTOqtGQssZzxsb5b2IZHtrkdSVNtRcMNVFREuOBdcYgKvArw4mFrdIsWkhBA4tGwEikaOjPlvnWgClbi7mYHGbKOJxDHpi0rSYnpGV4XVtDcnLwyuSwN8/hZ9uzjdo41EVCjDDyt0e1JBIvSRjqlREQDLmAs19DYXsyhqjNz90oMfisRNEZV2f01+hLFY55F6w6otZFLXF9QGUaa216OyqFQBVAACgAAAaAADQAdlQA12JsloOkLTNK0r9I5KxoucqqllRB1bhRpc9vEk1IvNakmltwpAtUgLmauekpHNXuagDueNZEKSKro3FWAZT4g6U52cgQkDRSAAOy3C3daoLau8mHw1unlVCdQOszEdoRAWt32tTvZW14sRGssEiyRtwdTcaaEdoI7DrQTxwWOikcLLcd4pag5CiiigArOt/p/nJe6NV8iL/5q0Wsk9JABxbBj1SVBFyAbol1PbpfTvNK6r9K8/tx/Axpo77EiA2jtNZsNOig/NdGCxGjWcBivaAVYX7tKqbwhip5qbg+ViPAirVsnZn6HJqCZkJFuCqFIjTXUkcT9pmqrI2lddnOOJwj0f4/lG12fhxlH5+/sLBq7VqQBrsNWoahdtg4vJs13+ouJbzUyMPyq37LhyQxp9RET8KhfhVA2bL/AO1zjs6ZfxAH/PWgK/51jULFln/ZnktT/wAkvN/cdg10Gpur0oGpsXFgaVRqbBqUVqkgdq1d5qbI9Q29GNOURAkZ7lyCQejFuqCNRmOngG7RQdRi5PCPcfv3BGxSNZcSykhvk6B1UjiplZljuOwMSOYprF6T8MDbEJiMLrbNPCRHc/8AEjLr7bVAYbasGcwo8eZNOjUrdQOQUcLdg4U3G82HeXoS1yxKC6N0bNrdA5GVuY7K72jX+OsczUIMUrqGRgysAVZSCpB4EEaEVmfpo2jkSGGEH5RiSYrqSC0FwDEwHrBnZbA8Ota1zd3u0/yLEiJDbDYgsBHyixFi4KdiuFYFeTBbcam9q7u4ebExYmRSZYbZGzNYWJIut7GxJPDjXD4C0ouLwx9uzs1cJhIoFt82gUkfSfi7ebFj51MRPcXqK6bSpOP1RQcjba+1Fw8LyvwQXsOJN7Ko7yxAHeayLa+1psS+aWR+5UkkRE7lCkfiOp7aufpOxZEUMY/rJSx+7GjN/GYz5VQbU1RBNZZ6jsTR1zrlbZFPjhZ4l69Gu8Ekolw8zmRocjI7G7tC+YWY8WKspGY6kMKs+8G1xhsO8pFyoAVfrOxCovmxF+69Z1uC1tprb6eHmU/syQuPj7asHpNxNo4I/rSM58I42H5yKfKqpQ+PaZd+kitd3C5OS9Hh/tko2InaR2d2LO5uzHmfgOQHAAADhVw9EzFTi0Hq54ZAPtSI6v7eiU1TDV99F2GtFPJ9eYKPCKNB/Ezjypi9JRN3tuMIaWMUuTWPRmhYGTreNSdQuHazDxFTVJnjQooooAKyv0kJ87Pe1iIz5ZVv+VapWeb/AOFBxGouHjW/fYkH8hSese2Cl4NMtqeJZKxslSsVmBBDOLHTg5F/A8R3EVTts4Top3XkTnX7rXPuNx5Ve71D7ybLMseZRd47kDmy/SXx0BHeLc6ztFqtl+6XKXMe01/d27nyfMqIaug1IK1dqa9SeiLFsiX9Axi/VDP/APCD/wDWa0RJKzbdgZxiYv7SK3ulQ/xirzsnFZ4Y2+siN+JQfjWTFYusXzT9UeY1ixdLzJZHpVXpmr0qrVeJjsPXYamoelFepIHStVY3jktiB3xgj9h3zfxp7RViDVE7ybJM8YMZAljOaMn1SbWZGtrlYaHsOU/RqUyyqWySZkGPwJjfopwQMx6GYaX1utnHquOznbnzldmYbPJGgFwpRj3LGQQfaoHn3GpV8dFITBOuR7WaCawbyvo47GUkc6UwUEOFjPWCjiXkbU9l3bsGg/8ANMKzhg9DXrMVOOE21jd1x4PxJKcXaIDj00BHisyMfcDVlxOIqH2HhS5EzAhR6gYEFiRbpLHUCxIF9TcnhYl3jpKXk+JhXyUpcB1FPcjy/OrGh0qkw4izCrlh3uoqEUMovpVQj5I/ISSRnxkiJX3x2qmXrXd5dgpjMM8LkrmsVccUdTmRx3ggeOo51l6bq49ZOifDFzewmjaPomH1iWYFPAi/dTVNiisM9H2N2hVTB1WvHHKZL+jvCFscz8ooWB+9LImX3RSeyn3pRXr4U8v0hfMiJvyU1aN193xhYcuhkY5pGHAtawAvrlUaDzOhJprvvuy2Mw4WJgksbiSMtfKWAZSjW1CsrMNO6q3P49xn2ayMtd/kdNy9FwMtdrC/HuHE9wHMnhWwbsbLOGwkUTesq3f+8cmST99m8rVXd1NxHjdZcUULKbrHGWZQw4OzkC5HEACwNjc2FrtXV1ik+Bd2vr4amUY1/pX7ti2DW8i+N/ZrU1UZsmK5Ldmg+PwqTqkxAooooAKp3pDw+kT24FkJ8QGH8Jq41Eb1YDpcLIALlRnHiuvvFx50vqYb6pR+R1HmZkHrrNSF66DV5gtKzvJsIoTNGOqdXUfRPNwPq8z2ceF7QaitEDVXdq7sal8PYHiYjop70P0T3cPu1uaHtFRSrt+j/k1NLrdi2WcvEabqz5MUv2ldfOwkH+GfbVv3ca0OTnE8kXkjsF/cyHzrPocUYZkzgoyOjFWFjlzAMR2jKW1FxV7wb5MTInKRVlH3lAik9wiP7VNWtLUZXKUft/RRr9rs3Recon0el1amKvS6SVaZw6DUor03DV2GqSByHrsNTdWrsGgBLH7LhnXLNGkg7HVWA8Mw0ppgt1MJC2aPDwqw4MI1zDwJFx5VJA10DQBxJURj1qYcUyxMF6ARXi9jVu2Fjg6DtGlVjF4UiucBjjE9xw5ioXA6ayaADRTDAbSWRbg09D12VndF65zV4XoA7JpvicRlHfyFcy4q2g1NN8JH0k6L9q58F63wt50EpFughCqFHL/RpSiipICiiigAoIoooAyPeDZ3QYh4+QN1+62q+7Tyqt4LbNonMxCtFfpLA20+kBqdezt8q0j0j4TWOQDkyk9wII/M+2sp3lwLZWkTmpDjtA1B9w9g76w5URVrrfXkMwSlwZP4XFrIoZDcHn8CDqD3Glw1VLYeLMcuQ3Ac2sdCHA00PC4FvZVmD0tfR3csHVtfdywd4rCJKuWRFdexgDr2jsPeK42k+UJKP6prt/dMMsnsFn/5ddh67vcWOoOhB4EcwaqhOVclJdCokUkpZHqB2RNlvCxN47BSeLRG/Rt32AKnvQnnUuj16SMlJJo5HySUsr0yR6VV66IHitSgamqPSoapIF81ehqRDV1egBa9cstcBq9aQAXJsBzNADefDXqMxGzana5MdRgMleihkQ3U2qVw+15B6y38DTnoBXSwigk6TaLngvtNKZ2PE+Q/nXI0qvbybcfMMLhTfEyjjygiOjTv2fZHM285IGWwsdiGlxkcRDRDEPlxDsSVLAF41Sx6TIdBqBw4jStC3PwejPqbARqWNybAFiTzJ6uvjVU2Zs1YIo8PCCbWUX4szHVie0sST41o+zcEIolQchqe1jqT7b1KJbHNFFFdHAUUUUAFFFFAEBvpBmw4+9b2q3xtWR7WwRkjZOfZ22PqnuNbHvV/R/2l+NZ3tbZ2brLx599I6qpvE480WQltaZQcXi0KqXOWaBo2IOmdVcaE9t/PxvpPYPHrILry4g8R40lj8EJAVICvya3MXtf3i3YaruDjkSXKtg44K5sCPpLmANxbUd3DhSuIWxfRr36fYbeyyLfJrp79ouIeu1emoeu0kpFxFT3GqRaRAS8d9BxZDbOneSACPtKvaaksLiAyhlNwQCCOYIuDTWM17gMIULAeoTmUc1LXLjwzdYfeI4AVpaPfFbJJ46ASiNSymkY1pUCnyBVWpVZKb16GqSB4r12GpmsldCWgB5euJ4wylWFwwKkdoIsR7KQE1dCagCDwO8nydxh8acjcIsQ36udR6pL8Fkt6wNrnUcRVmWYEXB40wxUCSqUkVXU8VYAg+INQY3MiT+jy4jDc8sMrZPwPmFSBbC9N8XtBIlLyOqKOLMQo9pqujd+Xg2PxRHd0Kn8XR3rqHdjDK4dlaaQcHndpmHhnJUeQFAYOZd45sX1cCuVDocXKpEYHbDGbGU9+i9tO9lbKjwqMEJZ3OaSVzeSRvrM35DgPbd00pOg1r2PBMxsagCw7nbPzsZm4L1U+9brN5A28zVvqN3dw+TDIPvH2sSPdapKu0cvmFFFFSQFFFFABRRRQBUvSfKy7PZ0uGWSIi3H1+yqBsnfBJQFlsj9v0G8+XnWlb/2/3fKx4LkbhfhIvADjXz2HvcgZQSxCniFLEqD5WqIvdNwa6ZyaekrjdBwkuXHJo+PwKvrz7RUBjsCLguoJU3Vuw+IqBwu2ZYtEc2+qdV9h4eVSKb4gi0kfmp+B/nVF2kUnlczizRzhy4i/TV701NW2lBJ6rhT2N1fz0pFpLcGBHiD+VJdxODzgUcWuaLJs2UMPcaloIqr2wc1sxU5XAZHscrAEglW4Hyqx4c11LWxhLbJMMD2PDUocJXUE1Po3Bq+GpqnyZDTIt8MaQZLVPmEGkJcDemOfI5yQZevOmp5icARUTiOrUHQ6M1efKKjGxNcHGjtoAlvlde9PUQmOBp3FJegB2cRSsMd+Nd4XCE8rVKQ4ZU46mhtJZZAlhsGTwFh76fdEEWuRiewWpOVrg0lbrYpYr4vxJUc8y44FbRIPsr+QpeuUWwA7AK6rSRWwooooAKKKKACiiigCG3wH6DP3Jfl9EhufhWBbdwqRsjIRllzWA5FQCbdxBv3WPdX0Pt3B9LhZo7XLRuB97KcvvtXzCIFDZsoDcCba1xGtuxTT/s09DFv4ovrx8jtzTWU04c00lNMyNCxjaY006IswVRcsQoHaSbAU5erL6M9i/KNq4ZSLqjdK3hEM4v8AtBR51WIzfU2DerYowuysMq6DCtCrW5qwMTk+b5vIVB4c1fN+cMZNm4pQLnoZGA7SgzgDv6tYzs7aMiyRv0jOsjIrKbZQJSFVkFrrZiunMXvrrWJ2hX8al4i9VUrYOa6Zz79S9RU7jplAaeR1moqHCX5UoJzzrO5yszNLi2HruqRu1o41VyqqEJCl9NWNyTe2gp5szbM7IOiKJCpYI0gaRpEucpHXXKluBJJItwFr60NJdCKlB8X0LXS2kXhpARWa717zBcQ8Sg9SwJ04kBrewirzDPniV7WzqrW7Myg299YljMeJcRM9/Wkc+RY291qY0lzubjJciKaoylxLtudgW2hiDErFLIXZyLgAEAC1+ZIq9j0Ti39JN+3oxb2Z6b+hPYuTCyYhhrM2Vf7uO4v5uX/CK0inXFZK7mozaifOpV4p5IZPWidkNr2uptcX5HiO4irRsw8NKa+k7BdFtUsOE0cb+YvGf4B7adbDNxWVqr51vEThcSakxYjjZ3NlUXNuPgBzPIDvphsXeZMQxQo8UgBYI+U5lBALKyEhrXFxxFxy1qM23vFA6SwETA6p0iRh1WRG0IUNmYB1101sfGuNkbmPiIIp+mMLkF06NQwAZChJL2JBV+HVIB7RpVsUq3K9tPp4DSrioNyyn04cGTb71QLKsV2ZmdY8yoxRXZgoDPw9YgaXtztU2BcqO1lHtYD41SN2N32MxMrR/o8hXLG1y0iHqkrxjXQMAddAOAub5gY800Y+0p/Cc3wriyuuNkY1vPLJzaq4tbHlFyooordEgooooAKKKKACiiigAr5l3u2f8lx08RuFWRit+SN1kPhlI9lfTVQW8u5OEx4HymEOyiyyAlJFHGwdSDbuOlSngZ097pb+Z8zy4nnbTt+NqbT4gctb1tuN/wBn/Ctfo8Tio+4tHIo9qA++mMX+zjh/pYuc+Cxj4Gpci+WsT6GItiCQeVr3/wC1bh6Atgno5caw/WfMx96KQ0jeBbKP2DT7Df7PWzlPWfFSdzSIAfwID760TZWy48NCkMKBI41CqovoB3nUnmSdSSTUZFp3OSwOZIwwIPAgg+B0NfO+yYDDiDHMepHK8cZA0EiSsgDnxAynQXsDrlv9FVh/pC2YYsdOgViuIu6WUkZ5FGdSR6vXzNc6at2UhrlmteZfo2m5QlLGUWPDmq/teaY4l16aSNFCZFjbJcFAS7MBdiWzjjYZOHGpvBMbC5udLntPM0pjtkRTgdIput7MrMjrfiA6EG3dwrJ01ka55mso4g0nlrJVdjbEV3mlm+ecSKq9KFbKrqGZgLZbk3JNrm/G9e4rBHpTDAUWIBHeOzWOcteNSpGRWym9uXC1zSEGyMk07QySxXcxjrmS6xEpmcS5sxLBj3DKBbW8psfYj9CZInDyNJKJGmLfOFZGRXzIDlsFAygW00ym5Ooo93YrZPEX+c4X0/gfdsFWk1jJMtjWlwxMaWkIdFjBH61SYwobQWLgWOmhHCqPsP0GbScqJuhw6aZmL9I4HOypcE+LAd9aZuxssLJDHfNkzSM1vWe5ctbld2vblwq+1OiikpSjyb4eRlym4v4RrsvZqYeGOGMWSNVRe2yi1z3nifGnVFFPlPMzH004HTCzgcGeIn7wDr/A3tqD2BLoKv8A6T9ndLsyawu0WWYf8tgW/cz1k+7u3IiQpdVbhlY5Wv3BrX8qytfBviiyLLBNubG8rSLJKmdszIpjKlyblhnQlSTqbG16jtkbbnQjC4Z0MTtKsLyoWeJRHI69YMAy9QWuLgEcbVaYHuOdRW7+6hw7hmk6XIMsdo8pAtluxzHM2XTQAanTsWrvThJWvOF8K+Y3GacWptvhw+RH7m7NkGLaR43iKo6SZgRmZmQgB7WlGhYML+V60jYUd5x3Kx+HxqI+UKpszKpPAMQCT3Xqa3WfNLLYHqBQSQQLtc2BPHQDh29t7dwsd98ZNe0VXWOxuTLLRRRW2KhRRRQAUUUUAFFFFABRRRQAUUUUAFFFFABVB9JUBV45QtwVZDa1yynMq62GoLcSPVq/Ux21sdMVC0MmYBvpIcrqw1DK3Ig+I5EEEiqbqu9g4kxeGZRhNpuOMEtu4wsfwiS/svU38tVUDEPY20COzai9iiAkeyvP/S7Fxn5rHBx2SwqCB4px91LJuVtEf1+FP7Ev/UKyXobV0XqW7kQ+Ow+FlYl48TdvWCR49A2lusEUA6AVJ4HEKI8scTxpGAFUpkFhyVSb+0DjS43Q2j/a4fyRx+bGnEe4OJf9biyo5iMKPYQit+9Vj0l0lh/uw3EhuOjP0kzoUBsiqxUvbRmLBSVH0dATw5cKtdNNlbMTDwrFHfKvNiSxJJJZmOpJJJvTutOqtVwUSpvLCiiirSDiaEOpVhdWBBB4EEWI9lY7P6I8bAzCF8PiofopMCklr6KdCh058+wVstFcThGaxJEp4Mf2dunjIGuNngG1rxYmMrbuRiqjyFO5N2ZXbM+y8zHizNhLnxOe/trVaKX/AMOvOePqzrczMMNutiQR0ezsPFrfM0kIIPb1EJ99XndvZckMR6ZkaRmzHICFAsAFGYkm3b2k6CpairYUQg8pcSHJ4wFFFFXHIUUUUAFFFFABRRRQAUUUUAFFFFABRRRQAUUUUAFFFFABRRRQAUUUUAFFFFABRRRQAUUUUAFFFFABRRRQAUUUUAFFFFAH/9k=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subSp spid="_x0000_s24578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32">
                                            <p:subSp spid="_x0000_s24578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subSp spid="_x0000_s2458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4582">
                                            <p:subSp spid="_x0000_s2458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subSp spid="_x0000_s2458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4583">
                                            <p:subSp spid="_x0000_s24583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>
                                            <p:subSp spid="_x0000_s2458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4584">
                                            <p:subSp spid="_x0000_s24584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subSp spid="_x0000_s24585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4585">
                                            <p:subSp spid="_x0000_s24585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574032"/>
            <a:ext cx="8229600" cy="1143000"/>
          </a:xfrm>
        </p:spPr>
        <p:txBody>
          <a:bodyPr/>
          <a:lstStyle/>
          <a:p>
            <a:r>
              <a:rPr lang="zh-CN" altLang="en-US" dirty="0" smtClean="0">
                <a:sym typeface="Symbol"/>
              </a:rPr>
              <a:t>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v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Curves</Template>
  <TotalTime>207</TotalTime>
  <Words>357</Words>
  <Application>Microsoft Office PowerPoint</Application>
  <PresentationFormat>Předvádění na obrazovce (4:3)</PresentationFormat>
  <Paragraphs>65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Curves</vt:lpstr>
      <vt:lpstr>Rovnice</vt:lpstr>
      <vt:lpstr>3. výrazy</vt:lpstr>
      <vt:lpstr>Výrazy obsahují:</vt:lpstr>
      <vt:lpstr>Definiční obor výrazu:</vt:lpstr>
      <vt:lpstr>Hodnota výrazu:</vt:lpstr>
      <vt:lpstr>Příklad</vt:lpstr>
      <vt:lpstr>3.1 Zápisy výrazů</vt:lpstr>
      <vt:lpstr>Příklad</vt:lpstr>
      <vt:lpstr>Příklad</vt:lpstr>
      <vt:lpstr>Příklad</vt:lpstr>
      <vt:lpstr>Příklad</vt:lpstr>
      <vt:lpstr>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49</cp:revision>
  <dcterms:created xsi:type="dcterms:W3CDTF">2012-10-25T07:28:55Z</dcterms:created>
  <dcterms:modified xsi:type="dcterms:W3CDTF">2012-11-12T15:41:59Z</dcterms:modified>
</cp:coreProperties>
</file>