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8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Relationship Id="rId9" Type="http://schemas.openxmlformats.org/officeDocument/2006/relationships/image" Target="../media/image27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image" Target="../media/image30.wmf"/><Relationship Id="rId7" Type="http://schemas.openxmlformats.org/officeDocument/2006/relationships/image" Target="../media/image34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image" Target="../media/image38.wmf"/><Relationship Id="rId7" Type="http://schemas.openxmlformats.org/officeDocument/2006/relationships/image" Target="../media/image42.wmf"/><Relationship Id="rId2" Type="http://schemas.openxmlformats.org/officeDocument/2006/relationships/image" Target="../media/image37.wmf"/><Relationship Id="rId1" Type="http://schemas.openxmlformats.org/officeDocument/2006/relationships/image" Target="../media/image36.wmf"/><Relationship Id="rId6" Type="http://schemas.openxmlformats.org/officeDocument/2006/relationships/image" Target="../media/image41.wmf"/><Relationship Id="rId5" Type="http://schemas.openxmlformats.org/officeDocument/2006/relationships/image" Target="../media/image40.wmf"/><Relationship Id="rId10" Type="http://schemas.openxmlformats.org/officeDocument/2006/relationships/image" Target="../media/image45.wmf"/><Relationship Id="rId4" Type="http://schemas.openxmlformats.org/officeDocument/2006/relationships/image" Target="../media/image39.wmf"/><Relationship Id="rId9" Type="http://schemas.openxmlformats.org/officeDocument/2006/relationships/image" Target="../media/image44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13" Type="http://schemas.openxmlformats.org/officeDocument/2006/relationships/image" Target="../media/image58.wmf"/><Relationship Id="rId18" Type="http://schemas.openxmlformats.org/officeDocument/2006/relationships/image" Target="../media/image63.wmf"/><Relationship Id="rId3" Type="http://schemas.openxmlformats.org/officeDocument/2006/relationships/image" Target="../media/image48.wmf"/><Relationship Id="rId7" Type="http://schemas.openxmlformats.org/officeDocument/2006/relationships/image" Target="../media/image52.wmf"/><Relationship Id="rId12" Type="http://schemas.openxmlformats.org/officeDocument/2006/relationships/image" Target="../media/image57.wmf"/><Relationship Id="rId17" Type="http://schemas.openxmlformats.org/officeDocument/2006/relationships/image" Target="../media/image62.wmf"/><Relationship Id="rId2" Type="http://schemas.openxmlformats.org/officeDocument/2006/relationships/image" Target="../media/image47.wmf"/><Relationship Id="rId16" Type="http://schemas.openxmlformats.org/officeDocument/2006/relationships/image" Target="../media/image61.wmf"/><Relationship Id="rId1" Type="http://schemas.openxmlformats.org/officeDocument/2006/relationships/image" Target="../media/image46.wmf"/><Relationship Id="rId6" Type="http://schemas.openxmlformats.org/officeDocument/2006/relationships/image" Target="../media/image51.wmf"/><Relationship Id="rId11" Type="http://schemas.openxmlformats.org/officeDocument/2006/relationships/image" Target="../media/image56.wmf"/><Relationship Id="rId5" Type="http://schemas.openxmlformats.org/officeDocument/2006/relationships/image" Target="../media/image50.wmf"/><Relationship Id="rId15" Type="http://schemas.openxmlformats.org/officeDocument/2006/relationships/image" Target="../media/image60.wmf"/><Relationship Id="rId10" Type="http://schemas.openxmlformats.org/officeDocument/2006/relationships/image" Target="../media/image55.wmf"/><Relationship Id="rId4" Type="http://schemas.openxmlformats.org/officeDocument/2006/relationships/image" Target="../media/image49.wmf"/><Relationship Id="rId9" Type="http://schemas.openxmlformats.org/officeDocument/2006/relationships/image" Target="../media/image54.wmf"/><Relationship Id="rId14" Type="http://schemas.openxmlformats.org/officeDocument/2006/relationships/image" Target="../media/image5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2012-11-23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2012-11-23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image" Target="../media/image11.jpe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image" Target="../media/image11.jpeg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image" Target="../media/image11.jpeg"/><Relationship Id="rId7" Type="http://schemas.openxmlformats.org/officeDocument/2006/relationships/oleObject" Target="../embeddings/oleObject19.bin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8.bin"/><Relationship Id="rId11" Type="http://schemas.openxmlformats.org/officeDocument/2006/relationships/oleObject" Target="../embeddings/oleObject23.bin"/><Relationship Id="rId5" Type="http://schemas.openxmlformats.org/officeDocument/2006/relationships/oleObject" Target="../embeddings/oleObject17.bin"/><Relationship Id="rId10" Type="http://schemas.openxmlformats.org/officeDocument/2006/relationships/oleObject" Target="../embeddings/oleObject22.bin"/><Relationship Id="rId4" Type="http://schemas.openxmlformats.org/officeDocument/2006/relationships/oleObject" Target="../embeddings/oleObject16.bin"/><Relationship Id="rId9" Type="http://schemas.openxmlformats.org/officeDocument/2006/relationships/oleObject" Target="../embeddings/oleObject21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3" Type="http://schemas.openxmlformats.org/officeDocument/2006/relationships/image" Target="../media/image11.jpeg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7.bin"/><Relationship Id="rId11" Type="http://schemas.openxmlformats.org/officeDocument/2006/relationships/oleObject" Target="../embeddings/oleObject32.bin"/><Relationship Id="rId5" Type="http://schemas.openxmlformats.org/officeDocument/2006/relationships/oleObject" Target="../embeddings/oleObject26.bin"/><Relationship Id="rId10" Type="http://schemas.openxmlformats.org/officeDocument/2006/relationships/oleObject" Target="../embeddings/oleObject31.bin"/><Relationship Id="rId4" Type="http://schemas.openxmlformats.org/officeDocument/2006/relationships/oleObject" Target="../embeddings/oleObject25.bin"/><Relationship Id="rId9" Type="http://schemas.openxmlformats.org/officeDocument/2006/relationships/oleObject" Target="../embeddings/oleObject30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7.bin"/><Relationship Id="rId13" Type="http://schemas.openxmlformats.org/officeDocument/2006/relationships/oleObject" Target="../embeddings/oleObject42.bin"/><Relationship Id="rId3" Type="http://schemas.openxmlformats.org/officeDocument/2006/relationships/image" Target="../media/image11.jpeg"/><Relationship Id="rId7" Type="http://schemas.openxmlformats.org/officeDocument/2006/relationships/oleObject" Target="../embeddings/oleObject36.bin"/><Relationship Id="rId12" Type="http://schemas.openxmlformats.org/officeDocument/2006/relationships/oleObject" Target="../embeddings/oleObject4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5.bin"/><Relationship Id="rId11" Type="http://schemas.openxmlformats.org/officeDocument/2006/relationships/oleObject" Target="../embeddings/oleObject40.bin"/><Relationship Id="rId5" Type="http://schemas.openxmlformats.org/officeDocument/2006/relationships/oleObject" Target="../embeddings/oleObject34.bin"/><Relationship Id="rId10" Type="http://schemas.openxmlformats.org/officeDocument/2006/relationships/oleObject" Target="../embeddings/oleObject39.bin"/><Relationship Id="rId4" Type="http://schemas.openxmlformats.org/officeDocument/2006/relationships/oleObject" Target="../embeddings/oleObject33.bin"/><Relationship Id="rId9" Type="http://schemas.openxmlformats.org/officeDocument/2006/relationships/oleObject" Target="../embeddings/oleObject38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13" Type="http://schemas.openxmlformats.org/officeDocument/2006/relationships/oleObject" Target="../embeddings/oleObject52.bin"/><Relationship Id="rId18" Type="http://schemas.openxmlformats.org/officeDocument/2006/relationships/oleObject" Target="../embeddings/oleObject57.bin"/><Relationship Id="rId3" Type="http://schemas.openxmlformats.org/officeDocument/2006/relationships/image" Target="../media/image11.jpeg"/><Relationship Id="rId21" Type="http://schemas.openxmlformats.org/officeDocument/2006/relationships/oleObject" Target="../embeddings/oleObject60.bin"/><Relationship Id="rId7" Type="http://schemas.openxmlformats.org/officeDocument/2006/relationships/oleObject" Target="../embeddings/oleObject46.bin"/><Relationship Id="rId12" Type="http://schemas.openxmlformats.org/officeDocument/2006/relationships/oleObject" Target="../embeddings/oleObject51.bin"/><Relationship Id="rId17" Type="http://schemas.openxmlformats.org/officeDocument/2006/relationships/oleObject" Target="../embeddings/oleObject56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55.bin"/><Relationship Id="rId20" Type="http://schemas.openxmlformats.org/officeDocument/2006/relationships/oleObject" Target="../embeddings/oleObject59.bin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45.bin"/><Relationship Id="rId11" Type="http://schemas.openxmlformats.org/officeDocument/2006/relationships/oleObject" Target="../embeddings/oleObject50.bin"/><Relationship Id="rId5" Type="http://schemas.openxmlformats.org/officeDocument/2006/relationships/oleObject" Target="../embeddings/oleObject44.bin"/><Relationship Id="rId15" Type="http://schemas.openxmlformats.org/officeDocument/2006/relationships/oleObject" Target="../embeddings/oleObject54.bin"/><Relationship Id="rId10" Type="http://schemas.openxmlformats.org/officeDocument/2006/relationships/oleObject" Target="../embeddings/oleObject49.bin"/><Relationship Id="rId19" Type="http://schemas.openxmlformats.org/officeDocument/2006/relationships/oleObject" Target="../embeddings/oleObject58.bin"/><Relationship Id="rId4" Type="http://schemas.openxmlformats.org/officeDocument/2006/relationships/oleObject" Target="../embeddings/oleObject43.bin"/><Relationship Id="rId9" Type="http://schemas.openxmlformats.org/officeDocument/2006/relationships/oleObject" Target="../embeddings/oleObject48.bin"/><Relationship Id="rId14" Type="http://schemas.openxmlformats.org/officeDocument/2006/relationships/oleObject" Target="../embeddings/oleObject53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268760"/>
            <a:ext cx="7772400" cy="1470025"/>
          </a:xfrm>
        </p:spPr>
        <p:txBody>
          <a:bodyPr>
            <a:normAutofit/>
          </a:bodyPr>
          <a:lstStyle/>
          <a:p>
            <a:r>
              <a:rPr lang="cs-CZ" altLang="zh-CN" sz="7200" smtClean="0"/>
              <a:t>3.2 </a:t>
            </a:r>
            <a:r>
              <a:rPr lang="cs-CZ" altLang="zh-CN" sz="7200" dirty="0" smtClean="0"/>
              <a:t>MNOHOČLENY</a:t>
            </a:r>
            <a:endParaRPr lang="zh-CN" altLang="en-US" sz="72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5326360"/>
            <a:ext cx="6400800" cy="550912"/>
          </a:xfrm>
        </p:spPr>
        <p:txBody>
          <a:bodyPr>
            <a:normAutofit lnSpcReduction="10000"/>
          </a:bodyPr>
          <a:lstStyle/>
          <a:p>
            <a:r>
              <a:rPr lang="cs-CZ" altLang="zh-CN" dirty="0" smtClean="0"/>
              <a:t>Mgr. Petra Toboříková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Mnohočleny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532656"/>
          </a:xfrm>
        </p:spPr>
        <p:txBody>
          <a:bodyPr>
            <a:normAutofit lnSpcReduction="10000"/>
          </a:bodyPr>
          <a:lstStyle/>
          <a:p>
            <a:r>
              <a:rPr lang="cs-CZ" altLang="zh-CN" dirty="0" smtClean="0"/>
              <a:t>zvláštní typ výrazů</a:t>
            </a:r>
            <a:endParaRPr lang="zh-CN" altLang="en-US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420889"/>
            <a:ext cx="7848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Mnohočlen (polynom) s jednou proměnou je výraz, který se dá zapsat jako:</a:t>
            </a:r>
            <a:endParaRPr lang="cs-CZ" sz="2800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722438" y="3429000"/>
          <a:ext cx="5676900" cy="663575"/>
        </p:xfrm>
        <a:graphic>
          <a:graphicData uri="http://schemas.openxmlformats.org/presentationml/2006/ole">
            <p:oleObj spid="_x0000_s1026" name="Rovnice" r:id="rId3" imgW="2070000" imgH="241200" progId="Equation.3">
              <p:embed/>
            </p:oleObj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467544" y="4399200"/>
            <a:ext cx="78488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kde</a:t>
            </a:r>
          </a:p>
          <a:p>
            <a:r>
              <a:rPr lang="cs-CZ" sz="2800" b="1" i="1" dirty="0" err="1" smtClean="0"/>
              <a:t>a</a:t>
            </a:r>
            <a:r>
              <a:rPr lang="cs-CZ" sz="2800" b="1" i="1" baseline="-25000" dirty="0" err="1" smtClean="0"/>
              <a:t>n</a:t>
            </a:r>
            <a:r>
              <a:rPr lang="cs-CZ" sz="2800" b="1" i="1" dirty="0" smtClean="0"/>
              <a:t>, </a:t>
            </a:r>
            <a:r>
              <a:rPr lang="cs-CZ" sz="2800" b="1" i="1" dirty="0" err="1" smtClean="0"/>
              <a:t>a</a:t>
            </a:r>
            <a:r>
              <a:rPr lang="cs-CZ" sz="2800" b="1" i="1" baseline="-25000" dirty="0" err="1" smtClean="0"/>
              <a:t>n</a:t>
            </a:r>
            <a:r>
              <a:rPr lang="cs-CZ" sz="2800" b="1" i="1" baseline="-25000" dirty="0" smtClean="0"/>
              <a:t>-1</a:t>
            </a:r>
            <a:r>
              <a:rPr lang="cs-CZ" sz="2800" b="1" i="1" dirty="0" smtClean="0"/>
              <a:t>,</a:t>
            </a:r>
            <a:r>
              <a:rPr lang="cs-CZ" sz="2800" b="1" i="1" dirty="0" smtClean="0">
                <a:sym typeface="Symbol"/>
              </a:rPr>
              <a:t>,a</a:t>
            </a:r>
            <a:r>
              <a:rPr lang="cs-CZ" sz="2800" b="1" i="1" baseline="-25000" dirty="0" smtClean="0">
                <a:sym typeface="Symbol"/>
              </a:rPr>
              <a:t>2</a:t>
            </a:r>
            <a:r>
              <a:rPr lang="cs-CZ" sz="2800" b="1" i="1" dirty="0" smtClean="0">
                <a:sym typeface="Symbol"/>
              </a:rPr>
              <a:t>,a</a:t>
            </a:r>
            <a:r>
              <a:rPr lang="cs-CZ" sz="2800" b="1" i="1" baseline="-25000" dirty="0" smtClean="0">
                <a:sym typeface="Symbol"/>
              </a:rPr>
              <a:t>1</a:t>
            </a:r>
            <a:r>
              <a:rPr lang="cs-CZ" sz="2800" b="1" i="1" dirty="0" smtClean="0">
                <a:sym typeface="Symbol"/>
              </a:rPr>
              <a:t>,a</a:t>
            </a:r>
            <a:r>
              <a:rPr lang="cs-CZ" sz="2800" b="1" i="1" baseline="-25000" dirty="0" smtClean="0">
                <a:sym typeface="Symbol"/>
              </a:rPr>
              <a:t>0</a:t>
            </a:r>
            <a:r>
              <a:rPr lang="cs-CZ" sz="2800" b="1" i="1" dirty="0" smtClean="0">
                <a:sym typeface="Symbol"/>
              </a:rPr>
              <a:t> </a:t>
            </a:r>
            <a:r>
              <a:rPr lang="cs-CZ" sz="2800" dirty="0" smtClean="0">
                <a:sym typeface="Symbol"/>
              </a:rPr>
              <a:t>jsou reálná čísla,</a:t>
            </a:r>
          </a:p>
          <a:p>
            <a:r>
              <a:rPr lang="cs-CZ" sz="2800" b="1" i="1" dirty="0" smtClean="0">
                <a:sym typeface="Symbol"/>
              </a:rPr>
              <a:t>n</a:t>
            </a:r>
            <a:r>
              <a:rPr lang="cs-CZ" sz="2800" dirty="0" smtClean="0">
                <a:sym typeface="Symbol"/>
              </a:rPr>
              <a:t> je číslo přirozené,</a:t>
            </a:r>
          </a:p>
          <a:p>
            <a:r>
              <a:rPr lang="cs-CZ" sz="2800" b="1" i="1" dirty="0" smtClean="0">
                <a:sym typeface="Symbol"/>
              </a:rPr>
              <a:t>x</a:t>
            </a:r>
            <a:r>
              <a:rPr lang="cs-CZ" sz="2800" dirty="0" smtClean="0">
                <a:sym typeface="Symbol"/>
              </a:rPr>
              <a:t> je proměnná.</a:t>
            </a:r>
            <a:endParaRPr lang="cs-CZ" sz="2800" dirty="0"/>
          </a:p>
        </p:txBody>
      </p:sp>
      <p:grpSp>
        <p:nvGrpSpPr>
          <p:cNvPr id="9" name="Skupina 8"/>
          <p:cNvGrpSpPr/>
          <p:nvPr/>
        </p:nvGrpSpPr>
        <p:grpSpPr>
          <a:xfrm>
            <a:off x="1571604" y="3501008"/>
            <a:ext cx="1296144" cy="1461227"/>
            <a:chOff x="1571604" y="3501008"/>
            <a:chExt cx="1296144" cy="3062612"/>
          </a:xfrm>
        </p:grpSpPr>
        <p:sp>
          <p:nvSpPr>
            <p:cNvPr id="7" name="Čárový popisek 1 6"/>
            <p:cNvSpPr/>
            <p:nvPr/>
          </p:nvSpPr>
          <p:spPr>
            <a:xfrm>
              <a:off x="2214546" y="3501008"/>
              <a:ext cx="285752" cy="447990"/>
            </a:xfrm>
            <a:prstGeom prst="borderCallout1">
              <a:avLst>
                <a:gd name="adj1" fmla="val 104551"/>
                <a:gd name="adj2" fmla="val 48868"/>
                <a:gd name="adj3" fmla="val 445664"/>
                <a:gd name="adj4" fmla="val 15145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1571604" y="5596008"/>
              <a:ext cx="1296144" cy="9676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</a:rPr>
                <a:t>stupeň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2771800" y="3573016"/>
            <a:ext cx="2592288" cy="1317781"/>
            <a:chOff x="2771800" y="3573016"/>
            <a:chExt cx="2592288" cy="1317781"/>
          </a:xfrm>
        </p:grpSpPr>
        <p:sp>
          <p:nvSpPr>
            <p:cNvPr id="11" name="Čárový popisek 1 10"/>
            <p:cNvSpPr/>
            <p:nvPr/>
          </p:nvSpPr>
          <p:spPr>
            <a:xfrm>
              <a:off x="2771800" y="3573016"/>
              <a:ext cx="648072" cy="432048"/>
            </a:xfrm>
            <a:prstGeom prst="borderCallout1">
              <a:avLst>
                <a:gd name="adj1" fmla="val 104551"/>
                <a:gd name="adj2" fmla="val 48868"/>
                <a:gd name="adj3" fmla="val 226750"/>
                <a:gd name="adj4" fmla="val 215604"/>
              </a:avLst>
            </a:prstGeom>
            <a:no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3357554" y="4429132"/>
              <a:ext cx="1656184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3">
                      <a:lumMod val="50000"/>
                    </a:schemeClr>
                  </a:solidFill>
                </a:rPr>
                <a:t>koeficienty</a:t>
              </a:r>
              <a:endParaRPr lang="cs-CZ" sz="2400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13" name="Čárový popisek 1 12"/>
            <p:cNvSpPr/>
            <p:nvPr/>
          </p:nvSpPr>
          <p:spPr>
            <a:xfrm>
              <a:off x="5004048" y="3573016"/>
              <a:ext cx="360040" cy="504056"/>
            </a:xfrm>
            <a:prstGeom prst="borderCallout1">
              <a:avLst>
                <a:gd name="adj1" fmla="val 104551"/>
                <a:gd name="adj2" fmla="val 48868"/>
                <a:gd name="adj3" fmla="val 195516"/>
                <a:gd name="adj4" fmla="val -227668"/>
              </a:avLst>
            </a:prstGeom>
            <a:noFill/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6067068" y="3501008"/>
            <a:ext cx="2465372" cy="1901825"/>
            <a:chOff x="6067068" y="3501008"/>
            <a:chExt cx="2465372" cy="1901825"/>
          </a:xfrm>
        </p:grpSpPr>
        <p:sp>
          <p:nvSpPr>
            <p:cNvPr id="14" name="TextovéPole 13"/>
            <p:cNvSpPr txBox="1"/>
            <p:nvPr/>
          </p:nvSpPr>
          <p:spPr>
            <a:xfrm>
              <a:off x="6372200" y="4941168"/>
              <a:ext cx="2160240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rgbClr val="C00000"/>
                  </a:solidFill>
                </a:rPr>
                <a:t>lineární člen</a:t>
              </a:r>
              <a:endParaRPr lang="cs-CZ" sz="2400" b="1" dirty="0">
                <a:solidFill>
                  <a:srgbClr val="C00000"/>
                </a:solidFill>
              </a:endParaRPr>
            </a:p>
          </p:txBody>
        </p:sp>
        <p:sp>
          <p:nvSpPr>
            <p:cNvPr id="15" name="Čárový popisek 1 14"/>
            <p:cNvSpPr/>
            <p:nvPr/>
          </p:nvSpPr>
          <p:spPr>
            <a:xfrm>
              <a:off x="6067068" y="3501008"/>
              <a:ext cx="648072" cy="504056"/>
            </a:xfrm>
            <a:prstGeom prst="borderCallout1">
              <a:avLst>
                <a:gd name="adj1" fmla="val 98014"/>
                <a:gd name="adj2" fmla="val 51410"/>
                <a:gd name="adj3" fmla="val 310056"/>
                <a:gd name="adj4" fmla="val 125464"/>
              </a:avLst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4932040" y="3501008"/>
            <a:ext cx="3456384" cy="2765921"/>
            <a:chOff x="4932040" y="3501008"/>
            <a:chExt cx="3456384" cy="2765921"/>
          </a:xfrm>
        </p:grpSpPr>
        <p:sp>
          <p:nvSpPr>
            <p:cNvPr id="19" name="TextovéPole 18"/>
            <p:cNvSpPr txBox="1"/>
            <p:nvPr/>
          </p:nvSpPr>
          <p:spPr>
            <a:xfrm>
              <a:off x="5724128" y="5805264"/>
              <a:ext cx="266429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6">
                      <a:lumMod val="75000"/>
                    </a:schemeClr>
                  </a:solidFill>
                </a:rPr>
                <a:t>kvadratický člen</a:t>
              </a:r>
              <a:endParaRPr lang="cs-CZ" sz="24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0" name="Čárový popisek 1 19"/>
            <p:cNvSpPr/>
            <p:nvPr/>
          </p:nvSpPr>
          <p:spPr>
            <a:xfrm>
              <a:off x="4932040" y="3501008"/>
              <a:ext cx="864096" cy="504056"/>
            </a:xfrm>
            <a:prstGeom prst="borderCallout1">
              <a:avLst>
                <a:gd name="adj1" fmla="val 98014"/>
                <a:gd name="adj2" fmla="val 51410"/>
                <a:gd name="adj3" fmla="val 478586"/>
                <a:gd name="adj4" fmla="val 185501"/>
              </a:avLst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Počítání s mnohočleny - sčítání</a:t>
            </a:r>
            <a:endParaRPr lang="zh-CN" altLang="en-US" dirty="0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609600" y="1933575"/>
          <a:ext cx="6059488" cy="628650"/>
        </p:xfrm>
        <a:graphic>
          <a:graphicData uri="http://schemas.openxmlformats.org/presentationml/2006/ole">
            <p:oleObj spid="_x0000_s3074" name="Rovnice" r:id="rId4" imgW="2209680" imgH="228600" progId="Equation.3">
              <p:embed/>
            </p:oleObj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23528" y="1340768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Příklad 1:</a:t>
            </a:r>
            <a:endParaRPr lang="cs-CZ" sz="2800" dirty="0"/>
          </a:p>
        </p:txBody>
      </p:sp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609600" y="2547938"/>
          <a:ext cx="5921375" cy="558800"/>
        </p:xfrm>
        <a:graphic>
          <a:graphicData uri="http://schemas.openxmlformats.org/presentationml/2006/ole">
            <p:oleObj spid="_x0000_s3075" name="Rovnice" r:id="rId5" imgW="2158920" imgH="203040" progId="Equation.3">
              <p:embed/>
            </p:oleObj>
          </a:graphicData>
        </a:graphic>
      </p:graphicFrame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609600" y="3883025"/>
          <a:ext cx="3067050" cy="698500"/>
        </p:xfrm>
        <a:graphic>
          <a:graphicData uri="http://schemas.openxmlformats.org/presentationml/2006/ole">
            <p:oleObj spid="_x0000_s3077" name="Rovnice" r:id="rId6" imgW="1117440" imgH="253800" progId="Equation.3">
              <p:embed/>
            </p:oleObj>
          </a:graphicData>
        </a:graphic>
      </p:graphicFrame>
      <p:cxnSp>
        <p:nvCxnSpPr>
          <p:cNvPr id="10" name="Přímá spojovací čára 9"/>
          <p:cNvCxnSpPr/>
          <p:nvPr/>
        </p:nvCxnSpPr>
        <p:spPr>
          <a:xfrm>
            <a:off x="1357290" y="3140968"/>
            <a:ext cx="720080" cy="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4357686" y="3140968"/>
            <a:ext cx="720080" cy="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609600" y="3284538"/>
          <a:ext cx="766763" cy="523875"/>
        </p:xfrm>
        <a:graphic>
          <a:graphicData uri="http://schemas.openxmlformats.org/presentationml/2006/ole">
            <p:oleObj spid="_x0000_s3079" name="Rovnice" r:id="rId7" imgW="279360" imgH="190440" progId="Equation.3">
              <p:embed/>
            </p:oleObj>
          </a:graphicData>
        </a:graphic>
      </p:graphicFrame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1357290" y="3375025"/>
          <a:ext cx="696913" cy="419100"/>
        </p:xfrm>
        <a:graphic>
          <a:graphicData uri="http://schemas.openxmlformats.org/presentationml/2006/ole">
            <p:oleObj spid="_x0000_s3080" name="Rovnice" r:id="rId8" imgW="253800" imgH="152280" progId="Equation.3">
              <p:embed/>
            </p:oleObj>
          </a:graphicData>
        </a:graphic>
      </p:graphicFrame>
      <p:graphicFrame>
        <p:nvGraphicFramePr>
          <p:cNvPr id="3081" name="Object 9"/>
          <p:cNvGraphicFramePr>
            <a:graphicFrameLocks noChangeAspect="1"/>
          </p:cNvGraphicFramePr>
          <p:nvPr/>
        </p:nvGraphicFramePr>
        <p:xfrm>
          <a:off x="2125640" y="3375025"/>
          <a:ext cx="627063" cy="419100"/>
        </p:xfrm>
        <a:graphic>
          <a:graphicData uri="http://schemas.openxmlformats.org/presentationml/2006/ole">
            <p:oleObj spid="_x0000_s3081" name="Rovnice" r:id="rId9" imgW="228600" imgH="152280" progId="Equation.3">
              <p:embed/>
            </p:oleObj>
          </a:graphicData>
        </a:graphic>
      </p:graphicFrame>
      <p:graphicFrame>
        <p:nvGraphicFramePr>
          <p:cNvPr id="3082" name="Object 10"/>
          <p:cNvGraphicFramePr>
            <a:graphicFrameLocks noChangeAspect="1"/>
          </p:cNvGraphicFramePr>
          <p:nvPr/>
        </p:nvGraphicFramePr>
        <p:xfrm>
          <a:off x="2762228" y="3302000"/>
          <a:ext cx="1325562" cy="558800"/>
        </p:xfrm>
        <a:graphic>
          <a:graphicData uri="http://schemas.openxmlformats.org/presentationml/2006/ole">
            <p:oleObj spid="_x0000_s3082" name="Rovnice" r:id="rId10" imgW="482400" imgH="203040" progId="Equation.3">
              <p:embed/>
            </p:oleObj>
          </a:graphicData>
        </a:graphic>
      </p:graphicFrame>
      <p:cxnSp>
        <p:nvCxnSpPr>
          <p:cNvPr id="18" name="Přímá spojovací čára 17"/>
          <p:cNvCxnSpPr/>
          <p:nvPr/>
        </p:nvCxnSpPr>
        <p:spPr>
          <a:xfrm>
            <a:off x="2197446" y="3140968"/>
            <a:ext cx="72008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5214942" y="3140968"/>
            <a:ext cx="504056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2989534" y="3140968"/>
            <a:ext cx="504056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5786446" y="3140968"/>
            <a:ext cx="360040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 flipV="1">
            <a:off x="857224" y="3140968"/>
            <a:ext cx="357190" cy="228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3709614" y="3140968"/>
            <a:ext cx="504056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395536" y="5066020"/>
            <a:ext cx="7704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buFont typeface="Arial" pitchFamily="34" charset="0"/>
              <a:buChar char="•"/>
            </a:pPr>
            <a:r>
              <a:rPr lang="cs-CZ" sz="2800" dirty="0" smtClean="0"/>
              <a:t>sčítáme a odčítáme jen členy se stejnou mocninou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Počítání s mnohočleny - sčítání</a:t>
            </a:r>
            <a:endParaRPr lang="zh-CN" altLang="en-US" dirty="0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738187" y="1989138"/>
          <a:ext cx="3762375" cy="628650"/>
        </p:xfrm>
        <a:graphic>
          <a:graphicData uri="http://schemas.openxmlformats.org/presentationml/2006/ole">
            <p:oleObj spid="_x0000_s4098" name="Rovnice" r:id="rId4" imgW="1371600" imgH="228600" progId="Equation.3">
              <p:embed/>
            </p:oleObj>
          </a:graphicData>
        </a:graphic>
      </p:graphicFrame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481013" y="2547938"/>
          <a:ext cx="3657600" cy="558800"/>
        </p:xfrm>
        <a:graphic>
          <a:graphicData uri="http://schemas.openxmlformats.org/presentationml/2006/ole">
            <p:oleObj spid="_x0000_s4099" name="Rovnice" r:id="rId5" imgW="1333440" imgH="203040" progId="Equation.3">
              <p:embed/>
            </p:oleObj>
          </a:graphicData>
        </a:graphic>
      </p:graphicFrame>
      <p:cxnSp>
        <p:nvCxnSpPr>
          <p:cNvPr id="10" name="Přímá spojovací čára 9"/>
          <p:cNvCxnSpPr/>
          <p:nvPr/>
        </p:nvCxnSpPr>
        <p:spPr>
          <a:xfrm>
            <a:off x="1357290" y="3140968"/>
            <a:ext cx="720080" cy="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V="1">
            <a:off x="2714612" y="3140968"/>
            <a:ext cx="561244" cy="2280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504825" y="3267075"/>
          <a:ext cx="976313" cy="558800"/>
        </p:xfrm>
        <a:graphic>
          <a:graphicData uri="http://schemas.openxmlformats.org/presentationml/2006/ole">
            <p:oleObj spid="_x0000_s4101" name="Rovnice" r:id="rId6" imgW="355320" imgH="203040" progId="Equation.3">
              <p:embed/>
            </p:oleObj>
          </a:graphicData>
        </a:graphic>
      </p:graphicFrame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1428728" y="3357563"/>
          <a:ext cx="696913" cy="454025"/>
        </p:xfrm>
        <a:graphic>
          <a:graphicData uri="http://schemas.openxmlformats.org/presentationml/2006/ole">
            <p:oleObj spid="_x0000_s4102" name="Rovnice" r:id="rId7" imgW="253800" imgH="164880" progId="Equation.3">
              <p:embed/>
            </p:oleObj>
          </a:graphicData>
        </a:graphic>
      </p:graphicFrame>
      <p:graphicFrame>
        <p:nvGraphicFramePr>
          <p:cNvPr id="3081" name="Object 9"/>
          <p:cNvGraphicFramePr>
            <a:graphicFrameLocks noChangeAspect="1"/>
          </p:cNvGraphicFramePr>
          <p:nvPr/>
        </p:nvGraphicFramePr>
        <p:xfrm>
          <a:off x="2197078" y="3357563"/>
          <a:ext cx="627063" cy="454025"/>
        </p:xfrm>
        <a:graphic>
          <a:graphicData uri="http://schemas.openxmlformats.org/presentationml/2006/ole">
            <p:oleObj spid="_x0000_s4103" name="Rovnice" r:id="rId8" imgW="228600" imgH="164880" progId="Equation.3">
              <p:embed/>
            </p:oleObj>
          </a:graphicData>
        </a:graphic>
      </p:graphicFrame>
      <p:cxnSp>
        <p:nvCxnSpPr>
          <p:cNvPr id="25" name="Přímá spojovací čára 24"/>
          <p:cNvCxnSpPr/>
          <p:nvPr/>
        </p:nvCxnSpPr>
        <p:spPr>
          <a:xfrm>
            <a:off x="3419872" y="3140968"/>
            <a:ext cx="360040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781796" y="3140968"/>
            <a:ext cx="504056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395536" y="4332281"/>
            <a:ext cx="7704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buFont typeface="Arial" pitchFamily="34" charset="0"/>
              <a:buChar char="•"/>
            </a:pPr>
            <a:r>
              <a:rPr lang="cs-CZ" sz="2800" dirty="0" smtClean="0"/>
              <a:t>mínus před závorkou mění znamínka v závorce (závorku násobíme číslem -1)</a:t>
            </a:r>
            <a:endParaRPr lang="cs-CZ" sz="2800" dirty="0"/>
          </a:p>
        </p:txBody>
      </p:sp>
      <p:cxnSp>
        <p:nvCxnSpPr>
          <p:cNvPr id="22" name="Přímá spojovací čára 21"/>
          <p:cNvCxnSpPr/>
          <p:nvPr/>
        </p:nvCxnSpPr>
        <p:spPr>
          <a:xfrm>
            <a:off x="2195736" y="3140968"/>
            <a:ext cx="432048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Skupina 30"/>
          <p:cNvGrpSpPr/>
          <p:nvPr/>
        </p:nvGrpSpPr>
        <p:grpSpPr>
          <a:xfrm>
            <a:off x="755576" y="3861048"/>
            <a:ext cx="2160240" cy="72008"/>
            <a:chOff x="755576" y="3861048"/>
            <a:chExt cx="2160240" cy="72008"/>
          </a:xfrm>
        </p:grpSpPr>
        <p:cxnSp>
          <p:nvCxnSpPr>
            <p:cNvPr id="26" name="Přímá spojovací čára 25"/>
            <p:cNvCxnSpPr/>
            <p:nvPr/>
          </p:nvCxnSpPr>
          <p:spPr>
            <a:xfrm>
              <a:off x="755576" y="3861048"/>
              <a:ext cx="21602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ovací čára 29"/>
            <p:cNvCxnSpPr/>
            <p:nvPr/>
          </p:nvCxnSpPr>
          <p:spPr>
            <a:xfrm>
              <a:off x="755576" y="3933056"/>
              <a:ext cx="21602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ovéPole 18"/>
          <p:cNvSpPr txBox="1"/>
          <p:nvPr/>
        </p:nvSpPr>
        <p:spPr>
          <a:xfrm>
            <a:off x="323528" y="139361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Příklad 2: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Počítání s mnohočleny - sčítání</a:t>
            </a:r>
            <a:endParaRPr lang="zh-CN" altLang="en-US" dirty="0"/>
          </a:p>
        </p:txBody>
      </p:sp>
      <p:graphicFrame>
        <p:nvGraphicFramePr>
          <p:cNvPr id="4104" name="Object 2"/>
          <p:cNvGraphicFramePr>
            <a:graphicFrameLocks noChangeAspect="1"/>
          </p:cNvGraphicFramePr>
          <p:nvPr/>
        </p:nvGraphicFramePr>
        <p:xfrm>
          <a:off x="398463" y="1974530"/>
          <a:ext cx="8083550" cy="628650"/>
        </p:xfrm>
        <a:graphic>
          <a:graphicData uri="http://schemas.openxmlformats.org/presentationml/2006/ole">
            <p:oleObj spid="_x0000_s21511" name="Rovnice" r:id="rId4" imgW="2946240" imgH="228600" progId="Equation.3">
              <p:embed/>
            </p:oleObj>
          </a:graphicData>
        </a:graphic>
      </p:graphicFrame>
      <p:sp>
        <p:nvSpPr>
          <p:cNvPr id="20" name="TextovéPole 19"/>
          <p:cNvSpPr txBox="1"/>
          <p:nvPr/>
        </p:nvSpPr>
        <p:spPr>
          <a:xfrm>
            <a:off x="323528" y="157161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Příklad 3:</a:t>
            </a:r>
            <a:endParaRPr lang="cs-CZ" sz="2800" dirty="0"/>
          </a:p>
        </p:txBody>
      </p:sp>
      <p:graphicFrame>
        <p:nvGraphicFramePr>
          <p:cNvPr id="4105" name="Object 2"/>
          <p:cNvGraphicFramePr>
            <a:graphicFrameLocks noChangeAspect="1"/>
          </p:cNvGraphicFramePr>
          <p:nvPr/>
        </p:nvGraphicFramePr>
        <p:xfrm>
          <a:off x="246509" y="2533650"/>
          <a:ext cx="4181475" cy="768350"/>
        </p:xfrm>
        <a:graphic>
          <a:graphicData uri="http://schemas.openxmlformats.org/presentationml/2006/ole">
            <p:oleObj spid="_x0000_s21512" name="Rovnice" r:id="rId5" imgW="1523880" imgH="279360" progId="Equation.3">
              <p:embed/>
            </p:oleObj>
          </a:graphicData>
        </a:graphic>
      </p:graphicFrame>
      <p:sp>
        <p:nvSpPr>
          <p:cNvPr id="21" name="TextovéPole 20"/>
          <p:cNvSpPr txBox="1"/>
          <p:nvPr/>
        </p:nvSpPr>
        <p:spPr>
          <a:xfrm>
            <a:off x="285720" y="4048788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b="1" dirty="0" smtClean="0"/>
              <a:t>Sbírka str</a:t>
            </a:r>
            <a:r>
              <a:rPr lang="cs-CZ" sz="2800" b="1" smtClean="0"/>
              <a:t>. 36/2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Počítání s mnohočleny - násobení</a:t>
            </a:r>
            <a:endParaRPr lang="zh-CN" altLang="en-US" dirty="0"/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940866" y="1933575"/>
          <a:ext cx="4567238" cy="628650"/>
        </p:xfrm>
        <a:graphic>
          <a:graphicData uri="http://schemas.openxmlformats.org/presentationml/2006/ole">
            <p:oleObj spid="_x0000_s17410" name="Rovnice" r:id="rId4" imgW="1663560" imgH="228600" progId="Equation.3">
              <p:embed/>
            </p:oleObj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23528" y="1340768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Příklad 4:</a:t>
            </a:r>
            <a:endParaRPr lang="cs-CZ" sz="2800" dirty="0"/>
          </a:p>
        </p:txBody>
      </p:sp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642910" y="2565400"/>
          <a:ext cx="971550" cy="555625"/>
        </p:xfrm>
        <a:graphic>
          <a:graphicData uri="http://schemas.openxmlformats.org/presentationml/2006/ole">
            <p:oleObj spid="_x0000_s17411" name="Rovnice" r:id="rId5" imgW="355320" imgH="203040" progId="Equation.3">
              <p:embed/>
            </p:oleObj>
          </a:graphicData>
        </a:graphic>
      </p:graphicFrame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712760" y="3357563"/>
          <a:ext cx="2963863" cy="698500"/>
        </p:xfrm>
        <a:graphic>
          <a:graphicData uri="http://schemas.openxmlformats.org/presentationml/2006/ole">
            <p:oleObj spid="_x0000_s17412" name="Rovnice" r:id="rId6" imgW="1079280" imgH="253800" progId="Equation.3">
              <p:embed/>
            </p:oleObj>
          </a:graphicData>
        </a:graphic>
      </p:graphicFrame>
      <p:sp>
        <p:nvSpPr>
          <p:cNvPr id="29" name="TextovéPole 28"/>
          <p:cNvSpPr txBox="1"/>
          <p:nvPr/>
        </p:nvSpPr>
        <p:spPr>
          <a:xfrm>
            <a:off x="107504" y="4077072"/>
            <a:ext cx="9036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buFont typeface="Arial" pitchFamily="34" charset="0"/>
              <a:buChar char="•"/>
            </a:pPr>
            <a:r>
              <a:rPr lang="cs-CZ" sz="2800" dirty="0" smtClean="0"/>
              <a:t>výrazem před závorkou vynásobíme </a:t>
            </a:r>
            <a:r>
              <a:rPr lang="cs-CZ" sz="2800" b="1" dirty="0" smtClean="0"/>
              <a:t>všechny</a:t>
            </a:r>
            <a:r>
              <a:rPr lang="cs-CZ" sz="2800" dirty="0" smtClean="0"/>
              <a:t> členy v závorce</a:t>
            </a:r>
            <a:endParaRPr lang="cs-CZ" sz="2800" dirty="0"/>
          </a:p>
        </p:txBody>
      </p:sp>
      <p:graphicFrame>
        <p:nvGraphicFramePr>
          <p:cNvPr id="17417" name="Object 3"/>
          <p:cNvGraphicFramePr>
            <a:graphicFrameLocks noChangeAspect="1"/>
          </p:cNvGraphicFramePr>
          <p:nvPr/>
        </p:nvGraphicFramePr>
        <p:xfrm>
          <a:off x="1560907" y="2632522"/>
          <a:ext cx="838200" cy="488950"/>
        </p:xfrm>
        <a:graphic>
          <a:graphicData uri="http://schemas.openxmlformats.org/presentationml/2006/ole">
            <p:oleObj spid="_x0000_s17417" name="Rovnice" r:id="rId7" imgW="304560" imgH="177480" progId="Equation.3">
              <p:embed/>
            </p:oleObj>
          </a:graphicData>
        </a:graphic>
      </p:graphicFrame>
      <p:graphicFrame>
        <p:nvGraphicFramePr>
          <p:cNvPr id="17418" name="Object 3"/>
          <p:cNvGraphicFramePr>
            <a:graphicFrameLocks noChangeAspect="1"/>
          </p:cNvGraphicFramePr>
          <p:nvPr/>
        </p:nvGraphicFramePr>
        <p:xfrm>
          <a:off x="2370110" y="2632075"/>
          <a:ext cx="628650" cy="419100"/>
        </p:xfrm>
        <a:graphic>
          <a:graphicData uri="http://schemas.openxmlformats.org/presentationml/2006/ole">
            <p:oleObj spid="_x0000_s17418" name="Rovnice" r:id="rId8" imgW="228600" imgH="152280" progId="Equation.3">
              <p:embed/>
            </p:oleObj>
          </a:graphicData>
        </a:graphic>
      </p:graphicFrame>
      <p:graphicFrame>
        <p:nvGraphicFramePr>
          <p:cNvPr id="17419" name="Object 3"/>
          <p:cNvGraphicFramePr>
            <a:graphicFrameLocks noChangeAspect="1"/>
          </p:cNvGraphicFramePr>
          <p:nvPr/>
        </p:nvGraphicFramePr>
        <p:xfrm>
          <a:off x="2982885" y="2565400"/>
          <a:ext cx="1187450" cy="558800"/>
        </p:xfrm>
        <a:graphic>
          <a:graphicData uri="http://schemas.openxmlformats.org/presentationml/2006/ole">
            <p:oleObj spid="_x0000_s17419" name="Rovnice" r:id="rId9" imgW="431640" imgH="203040" progId="Equation.3">
              <p:embed/>
            </p:oleObj>
          </a:graphicData>
        </a:graphic>
      </p:graphicFrame>
      <p:graphicFrame>
        <p:nvGraphicFramePr>
          <p:cNvPr id="17420" name="Object 3"/>
          <p:cNvGraphicFramePr>
            <a:graphicFrameLocks noChangeAspect="1"/>
          </p:cNvGraphicFramePr>
          <p:nvPr/>
        </p:nvGraphicFramePr>
        <p:xfrm>
          <a:off x="4124347" y="2632522"/>
          <a:ext cx="1397000" cy="488950"/>
        </p:xfrm>
        <a:graphic>
          <a:graphicData uri="http://schemas.openxmlformats.org/presentationml/2006/ole">
            <p:oleObj spid="_x0000_s17420" name="Rovnice" r:id="rId10" imgW="507960" imgH="177480" progId="Equation.3">
              <p:embed/>
            </p:oleObj>
          </a:graphicData>
        </a:graphic>
      </p:graphicFrame>
      <p:sp>
        <p:nvSpPr>
          <p:cNvPr id="31" name="Oblouk 30"/>
          <p:cNvSpPr/>
          <p:nvPr/>
        </p:nvSpPr>
        <p:spPr>
          <a:xfrm>
            <a:off x="1115616" y="1844824"/>
            <a:ext cx="360040" cy="432048"/>
          </a:xfrm>
          <a:prstGeom prst="arc">
            <a:avLst>
              <a:gd name="adj1" fmla="val 10865078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blouk 31"/>
          <p:cNvSpPr/>
          <p:nvPr/>
        </p:nvSpPr>
        <p:spPr>
          <a:xfrm>
            <a:off x="1115616" y="1844824"/>
            <a:ext cx="1152128" cy="432048"/>
          </a:xfrm>
          <a:prstGeom prst="arc">
            <a:avLst>
              <a:gd name="adj1" fmla="val 10865078"/>
              <a:gd name="adj2" fmla="val 0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blouk 32"/>
          <p:cNvSpPr/>
          <p:nvPr/>
        </p:nvSpPr>
        <p:spPr>
          <a:xfrm>
            <a:off x="1115616" y="1844824"/>
            <a:ext cx="1800200" cy="432048"/>
          </a:xfrm>
          <a:prstGeom prst="arc">
            <a:avLst>
              <a:gd name="adj1" fmla="val 10865078"/>
              <a:gd name="adj2" fmla="val 0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Elipsa 33"/>
          <p:cNvSpPr/>
          <p:nvPr/>
        </p:nvSpPr>
        <p:spPr>
          <a:xfrm>
            <a:off x="3203848" y="2060848"/>
            <a:ext cx="720080" cy="432048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blouk 34"/>
          <p:cNvSpPr/>
          <p:nvPr/>
        </p:nvSpPr>
        <p:spPr>
          <a:xfrm>
            <a:off x="3635896" y="1844824"/>
            <a:ext cx="576064" cy="432048"/>
          </a:xfrm>
          <a:prstGeom prst="arc">
            <a:avLst>
              <a:gd name="adj1" fmla="val 10865078"/>
              <a:gd name="adj2" fmla="val 0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blouk 35"/>
          <p:cNvSpPr/>
          <p:nvPr/>
        </p:nvSpPr>
        <p:spPr>
          <a:xfrm>
            <a:off x="3635896" y="1853374"/>
            <a:ext cx="1224136" cy="504056"/>
          </a:xfrm>
          <a:prstGeom prst="arc">
            <a:avLst>
              <a:gd name="adj1" fmla="val 10865078"/>
              <a:gd name="adj2" fmla="val 0"/>
            </a:avLst>
          </a:prstGeom>
          <a:ln w="285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7" name="Přímá spojovací čára 36"/>
          <p:cNvCxnSpPr/>
          <p:nvPr/>
        </p:nvCxnSpPr>
        <p:spPr>
          <a:xfrm>
            <a:off x="1000100" y="3068960"/>
            <a:ext cx="504056" cy="0"/>
          </a:xfrm>
          <a:prstGeom prst="line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/>
          <p:nvPr/>
        </p:nvCxnSpPr>
        <p:spPr>
          <a:xfrm>
            <a:off x="1648172" y="3068960"/>
            <a:ext cx="72008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>
            <a:off x="2512268" y="3068960"/>
            <a:ext cx="504056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3088332" y="3068960"/>
            <a:ext cx="1008112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>
            <a:off x="4240460" y="3068960"/>
            <a:ext cx="864096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7" name="Object 2"/>
          <p:cNvGraphicFramePr>
            <a:graphicFrameLocks noChangeAspect="1"/>
          </p:cNvGraphicFramePr>
          <p:nvPr/>
        </p:nvGraphicFramePr>
        <p:xfrm>
          <a:off x="628650" y="5318125"/>
          <a:ext cx="5961063" cy="628650"/>
        </p:xfrm>
        <a:graphic>
          <a:graphicData uri="http://schemas.openxmlformats.org/presentationml/2006/ole">
            <p:oleObj spid="_x0000_s17421" name="Rovnice" r:id="rId11" imgW="2171520" imgH="228600" progId="Equation.3">
              <p:embed/>
            </p:oleObj>
          </a:graphicData>
        </a:graphic>
      </p:graphicFrame>
      <p:sp>
        <p:nvSpPr>
          <p:cNvPr id="48" name="TextovéPole 47"/>
          <p:cNvSpPr txBox="1"/>
          <p:nvPr/>
        </p:nvSpPr>
        <p:spPr>
          <a:xfrm>
            <a:off x="323528" y="47251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Příklad 5:</a:t>
            </a:r>
            <a:endParaRPr lang="cs-CZ" sz="2800" dirty="0"/>
          </a:p>
        </p:txBody>
      </p:sp>
      <p:graphicFrame>
        <p:nvGraphicFramePr>
          <p:cNvPr id="49" name="Object 5"/>
          <p:cNvGraphicFramePr>
            <a:graphicFrameLocks noChangeAspect="1"/>
          </p:cNvGraphicFramePr>
          <p:nvPr/>
        </p:nvGraphicFramePr>
        <p:xfrm>
          <a:off x="285720" y="5876925"/>
          <a:ext cx="3870325" cy="698500"/>
        </p:xfrm>
        <a:graphic>
          <a:graphicData uri="http://schemas.openxmlformats.org/presentationml/2006/ole">
            <p:oleObj spid="_x0000_s17422" name="Rovnice" r:id="rId12" imgW="140940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9" grpId="0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Počítání s mnohočleny - násobení</a:t>
            </a:r>
            <a:endParaRPr lang="zh-CN" altLang="en-US" dirty="0"/>
          </a:p>
        </p:txBody>
      </p:sp>
      <p:graphicFrame>
        <p:nvGraphicFramePr>
          <p:cNvPr id="55" name="Object 2"/>
          <p:cNvGraphicFramePr>
            <a:graphicFrameLocks noChangeAspect="1"/>
          </p:cNvGraphicFramePr>
          <p:nvPr/>
        </p:nvGraphicFramePr>
        <p:xfrm>
          <a:off x="692150" y="2006600"/>
          <a:ext cx="2859088" cy="558800"/>
        </p:xfrm>
        <a:graphic>
          <a:graphicData uri="http://schemas.openxmlformats.org/presentationml/2006/ole">
            <p:oleObj spid="_x0000_s18448" name="Rovnice" r:id="rId4" imgW="1041120" imgH="203040" progId="Equation.3">
              <p:embed/>
            </p:oleObj>
          </a:graphicData>
        </a:graphic>
      </p:graphicFrame>
      <p:sp>
        <p:nvSpPr>
          <p:cNvPr id="56" name="TextovéPole 55"/>
          <p:cNvSpPr txBox="1"/>
          <p:nvPr/>
        </p:nvSpPr>
        <p:spPr>
          <a:xfrm>
            <a:off x="251520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Příklad 6:</a:t>
            </a:r>
            <a:endParaRPr lang="cs-CZ" sz="2800" dirty="0"/>
          </a:p>
        </p:txBody>
      </p:sp>
      <p:graphicFrame>
        <p:nvGraphicFramePr>
          <p:cNvPr id="57" name="Object 3"/>
          <p:cNvGraphicFramePr>
            <a:graphicFrameLocks noChangeAspect="1"/>
          </p:cNvGraphicFramePr>
          <p:nvPr/>
        </p:nvGraphicFramePr>
        <p:xfrm>
          <a:off x="479421" y="2565400"/>
          <a:ext cx="971550" cy="557213"/>
        </p:xfrm>
        <a:graphic>
          <a:graphicData uri="http://schemas.openxmlformats.org/presentationml/2006/ole">
            <p:oleObj spid="_x0000_s18449" name="Rovnice" r:id="rId5" imgW="355320" imgH="203040" progId="Equation.3">
              <p:embed/>
            </p:oleObj>
          </a:graphicData>
        </a:graphic>
      </p:graphicFrame>
      <p:graphicFrame>
        <p:nvGraphicFramePr>
          <p:cNvPr id="58" name="Object 5"/>
          <p:cNvGraphicFramePr>
            <a:graphicFrameLocks noChangeAspect="1"/>
          </p:cNvGraphicFramePr>
          <p:nvPr/>
        </p:nvGraphicFramePr>
        <p:xfrm>
          <a:off x="500034" y="3213100"/>
          <a:ext cx="2335213" cy="698500"/>
        </p:xfrm>
        <a:graphic>
          <a:graphicData uri="http://schemas.openxmlformats.org/presentationml/2006/ole">
            <p:oleObj spid="_x0000_s18450" name="Rovnice" r:id="rId6" imgW="850680" imgH="253800" progId="Equation.3">
              <p:embed/>
            </p:oleObj>
          </a:graphicData>
        </a:graphic>
      </p:graphicFrame>
      <p:graphicFrame>
        <p:nvGraphicFramePr>
          <p:cNvPr id="59" name="Object 3"/>
          <p:cNvGraphicFramePr>
            <a:graphicFrameLocks noChangeAspect="1"/>
          </p:cNvGraphicFramePr>
          <p:nvPr/>
        </p:nvGraphicFramePr>
        <p:xfrm>
          <a:off x="1396996" y="2668588"/>
          <a:ext cx="838200" cy="419100"/>
        </p:xfrm>
        <a:graphic>
          <a:graphicData uri="http://schemas.openxmlformats.org/presentationml/2006/ole">
            <p:oleObj spid="_x0000_s18451" name="Rovnice" r:id="rId7" imgW="304560" imgH="152280" progId="Equation.3">
              <p:embed/>
            </p:oleObj>
          </a:graphicData>
        </a:graphic>
      </p:graphicFrame>
      <p:graphicFrame>
        <p:nvGraphicFramePr>
          <p:cNvPr id="60" name="Object 3"/>
          <p:cNvGraphicFramePr>
            <a:graphicFrameLocks noChangeAspect="1"/>
          </p:cNvGraphicFramePr>
          <p:nvPr/>
        </p:nvGraphicFramePr>
        <p:xfrm>
          <a:off x="2154233" y="2668588"/>
          <a:ext cx="838200" cy="454025"/>
        </p:xfrm>
        <a:graphic>
          <a:graphicData uri="http://schemas.openxmlformats.org/presentationml/2006/ole">
            <p:oleObj spid="_x0000_s18452" name="Rovnice" r:id="rId8" imgW="304560" imgH="164880" progId="Equation.3">
              <p:embed/>
            </p:oleObj>
          </a:graphicData>
        </a:graphic>
      </p:graphicFrame>
      <p:graphicFrame>
        <p:nvGraphicFramePr>
          <p:cNvPr id="61" name="Object 3"/>
          <p:cNvGraphicFramePr>
            <a:graphicFrameLocks noChangeAspect="1"/>
          </p:cNvGraphicFramePr>
          <p:nvPr/>
        </p:nvGraphicFramePr>
        <p:xfrm>
          <a:off x="2986083" y="2668588"/>
          <a:ext cx="942975" cy="454025"/>
        </p:xfrm>
        <a:graphic>
          <a:graphicData uri="http://schemas.openxmlformats.org/presentationml/2006/ole">
            <p:oleObj spid="_x0000_s18453" name="Rovnice" r:id="rId9" imgW="342720" imgH="164880" progId="Equation.3">
              <p:embed/>
            </p:oleObj>
          </a:graphicData>
        </a:graphic>
      </p:graphicFrame>
      <p:sp>
        <p:nvSpPr>
          <p:cNvPr id="63" name="Oblouk 62"/>
          <p:cNvSpPr/>
          <p:nvPr/>
        </p:nvSpPr>
        <p:spPr>
          <a:xfrm>
            <a:off x="928241" y="1916832"/>
            <a:ext cx="1296144" cy="360040"/>
          </a:xfrm>
          <a:prstGeom prst="arc">
            <a:avLst>
              <a:gd name="adj1" fmla="val 10865078"/>
              <a:gd name="adj2" fmla="val 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blouk 63"/>
          <p:cNvSpPr/>
          <p:nvPr/>
        </p:nvSpPr>
        <p:spPr>
          <a:xfrm>
            <a:off x="928241" y="1772816"/>
            <a:ext cx="2016224" cy="648072"/>
          </a:xfrm>
          <a:prstGeom prst="arc">
            <a:avLst>
              <a:gd name="adj1" fmla="val 10865078"/>
              <a:gd name="adj2" fmla="val 0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blouk 64"/>
          <p:cNvSpPr/>
          <p:nvPr/>
        </p:nvSpPr>
        <p:spPr>
          <a:xfrm>
            <a:off x="1720329" y="1844824"/>
            <a:ext cx="576064" cy="432048"/>
          </a:xfrm>
          <a:prstGeom prst="arc">
            <a:avLst>
              <a:gd name="adj1" fmla="val 10865078"/>
              <a:gd name="adj2" fmla="val 0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blouk 66"/>
          <p:cNvSpPr/>
          <p:nvPr/>
        </p:nvSpPr>
        <p:spPr>
          <a:xfrm>
            <a:off x="1720329" y="1628800"/>
            <a:ext cx="1224136" cy="864096"/>
          </a:xfrm>
          <a:prstGeom prst="arc">
            <a:avLst>
              <a:gd name="adj1" fmla="val 10865078"/>
              <a:gd name="adj2" fmla="val 0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9" name="Přímá spojovací čára 68"/>
          <p:cNvCxnSpPr/>
          <p:nvPr/>
        </p:nvCxnSpPr>
        <p:spPr>
          <a:xfrm>
            <a:off x="820783" y="3068811"/>
            <a:ext cx="504056" cy="0"/>
          </a:xfrm>
          <a:prstGeom prst="line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ovací čára 69"/>
          <p:cNvCxnSpPr/>
          <p:nvPr/>
        </p:nvCxnSpPr>
        <p:spPr>
          <a:xfrm>
            <a:off x="1468855" y="3068811"/>
            <a:ext cx="72008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ovací čára 70"/>
          <p:cNvCxnSpPr/>
          <p:nvPr/>
        </p:nvCxnSpPr>
        <p:spPr>
          <a:xfrm flipV="1">
            <a:off x="2332951" y="3068687"/>
            <a:ext cx="604713" cy="12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ovací čára 71"/>
          <p:cNvCxnSpPr/>
          <p:nvPr/>
        </p:nvCxnSpPr>
        <p:spPr>
          <a:xfrm>
            <a:off x="3081680" y="3068687"/>
            <a:ext cx="432048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8" name="Object 2"/>
          <p:cNvGraphicFramePr>
            <a:graphicFrameLocks noChangeAspect="1"/>
          </p:cNvGraphicFramePr>
          <p:nvPr/>
        </p:nvGraphicFramePr>
        <p:xfrm>
          <a:off x="485775" y="4779963"/>
          <a:ext cx="2789238" cy="628650"/>
        </p:xfrm>
        <a:graphic>
          <a:graphicData uri="http://schemas.openxmlformats.org/presentationml/2006/ole">
            <p:oleObj spid="_x0000_s18455" name="Rovnice" r:id="rId10" imgW="1015920" imgH="228600" progId="Equation.3">
              <p:embed/>
            </p:oleObj>
          </a:graphicData>
        </a:graphic>
      </p:graphicFrame>
      <p:sp>
        <p:nvSpPr>
          <p:cNvPr id="79" name="TextovéPole 78"/>
          <p:cNvSpPr txBox="1"/>
          <p:nvPr/>
        </p:nvSpPr>
        <p:spPr>
          <a:xfrm>
            <a:off x="294879" y="414908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Příklad 7:</a:t>
            </a:r>
            <a:endParaRPr lang="cs-CZ" sz="2800" dirty="0"/>
          </a:p>
        </p:txBody>
      </p:sp>
      <p:graphicFrame>
        <p:nvGraphicFramePr>
          <p:cNvPr id="18457" name="Object 25"/>
          <p:cNvGraphicFramePr>
            <a:graphicFrameLocks noChangeAspect="1"/>
          </p:cNvGraphicFramePr>
          <p:nvPr/>
        </p:nvGraphicFramePr>
        <p:xfrm>
          <a:off x="3297238" y="4797425"/>
          <a:ext cx="2684462" cy="698500"/>
        </p:xfrm>
        <a:graphic>
          <a:graphicData uri="http://schemas.openxmlformats.org/presentationml/2006/ole">
            <p:oleObj spid="_x0000_s18457" name="Rovnice" r:id="rId11" imgW="977760" imgH="253800" progId="Equation.3">
              <p:embed/>
            </p:oleObj>
          </a:graphicData>
        </a:graphic>
      </p:graphicFrame>
      <p:sp>
        <p:nvSpPr>
          <p:cNvPr id="80" name="TextovéPole 79"/>
          <p:cNvSpPr txBox="1"/>
          <p:nvPr/>
        </p:nvSpPr>
        <p:spPr>
          <a:xfrm>
            <a:off x="4355976" y="1758295"/>
            <a:ext cx="45365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buFont typeface="Arial" pitchFamily="34" charset="0"/>
              <a:buChar char="•"/>
            </a:pPr>
            <a:r>
              <a:rPr lang="cs-CZ" sz="2800" dirty="0" smtClean="0"/>
              <a:t>násobíme </a:t>
            </a:r>
            <a:r>
              <a:rPr lang="cs-CZ" sz="2800" b="1" dirty="0" smtClean="0"/>
              <a:t>každý</a:t>
            </a:r>
            <a:r>
              <a:rPr lang="cs-CZ" sz="2800" dirty="0" smtClean="0"/>
              <a:t> </a:t>
            </a:r>
            <a:r>
              <a:rPr lang="cs-CZ" sz="2800" b="1" dirty="0" smtClean="0"/>
              <a:t>člen</a:t>
            </a:r>
            <a:r>
              <a:rPr lang="cs-CZ" sz="2800" dirty="0" smtClean="0"/>
              <a:t> prvního mnohočlenu </a:t>
            </a:r>
            <a:r>
              <a:rPr lang="cs-CZ" sz="2800" b="1" dirty="0" smtClean="0"/>
              <a:t>s každým členem </a:t>
            </a:r>
            <a:r>
              <a:rPr lang="cs-CZ" sz="2800" dirty="0" smtClean="0"/>
              <a:t>druhého mnohočlenu a výsledné členy sečteme</a:t>
            </a:r>
            <a:endParaRPr lang="cs-CZ" sz="2800" dirty="0"/>
          </a:p>
        </p:txBody>
      </p:sp>
      <p:sp>
        <p:nvSpPr>
          <p:cNvPr id="81" name="TextovéPole 80"/>
          <p:cNvSpPr txBox="1"/>
          <p:nvPr/>
        </p:nvSpPr>
        <p:spPr>
          <a:xfrm>
            <a:off x="251520" y="5858108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b="1" dirty="0" smtClean="0"/>
              <a:t>Učebnice str. 71/7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3" dur="500"/>
                                        <p:tgtEl>
                                          <p:spTgt spid="1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63" grpId="0" animBg="1"/>
      <p:bldP spid="64" grpId="0" animBg="1"/>
      <p:bldP spid="65" grpId="0" animBg="1"/>
      <p:bldP spid="67" grpId="0" animBg="1"/>
      <p:bldP spid="79" grpId="0"/>
      <p:bldP spid="80" grpId="0"/>
      <p:bldP spid="8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Počítání s mnohočleny - dělení</a:t>
            </a:r>
            <a:endParaRPr lang="zh-CN" altLang="en-US" dirty="0"/>
          </a:p>
        </p:txBody>
      </p:sp>
      <p:graphicFrame>
        <p:nvGraphicFramePr>
          <p:cNvPr id="55" name="Object 2"/>
          <p:cNvGraphicFramePr>
            <a:graphicFrameLocks noChangeAspect="1"/>
          </p:cNvGraphicFramePr>
          <p:nvPr/>
        </p:nvGraphicFramePr>
        <p:xfrm>
          <a:off x="257175" y="1971675"/>
          <a:ext cx="3730625" cy="628650"/>
        </p:xfrm>
        <a:graphic>
          <a:graphicData uri="http://schemas.openxmlformats.org/presentationml/2006/ole">
            <p:oleObj spid="_x0000_s19458" name="Rovnice" r:id="rId4" imgW="1358640" imgH="228600" progId="Equation.3">
              <p:embed/>
            </p:oleObj>
          </a:graphicData>
        </a:graphic>
      </p:graphicFrame>
      <p:sp>
        <p:nvSpPr>
          <p:cNvPr id="56" name="TextovéPole 55"/>
          <p:cNvSpPr txBox="1"/>
          <p:nvPr/>
        </p:nvSpPr>
        <p:spPr>
          <a:xfrm>
            <a:off x="251520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Příklad 8:</a:t>
            </a:r>
            <a:endParaRPr lang="cs-CZ" sz="2800" dirty="0"/>
          </a:p>
        </p:txBody>
      </p:sp>
      <p:graphicFrame>
        <p:nvGraphicFramePr>
          <p:cNvPr id="57" name="Object 3"/>
          <p:cNvGraphicFramePr>
            <a:graphicFrameLocks noChangeAspect="1"/>
          </p:cNvGraphicFramePr>
          <p:nvPr/>
        </p:nvGraphicFramePr>
        <p:xfrm>
          <a:off x="5043488" y="1774825"/>
          <a:ext cx="1250950" cy="1149350"/>
        </p:xfrm>
        <a:graphic>
          <a:graphicData uri="http://schemas.openxmlformats.org/presentationml/2006/ole">
            <p:oleObj spid="_x0000_s19459" name="Rovnice" r:id="rId5" imgW="457200" imgH="419040" progId="Equation.3">
              <p:embed/>
            </p:oleObj>
          </a:graphicData>
        </a:graphic>
      </p:graphicFrame>
      <p:graphicFrame>
        <p:nvGraphicFramePr>
          <p:cNvPr id="59" name="Object 3"/>
          <p:cNvGraphicFramePr>
            <a:graphicFrameLocks noChangeAspect="1"/>
          </p:cNvGraphicFramePr>
          <p:nvPr/>
        </p:nvGraphicFramePr>
        <p:xfrm>
          <a:off x="6284913" y="1819275"/>
          <a:ext cx="1222375" cy="1082675"/>
        </p:xfrm>
        <a:graphic>
          <a:graphicData uri="http://schemas.openxmlformats.org/presentationml/2006/ole">
            <p:oleObj spid="_x0000_s19461" name="Rovnice" r:id="rId6" imgW="444240" imgH="393480" progId="Equation.3">
              <p:embed/>
            </p:oleObj>
          </a:graphicData>
        </a:graphic>
      </p:graphicFrame>
      <p:graphicFrame>
        <p:nvGraphicFramePr>
          <p:cNvPr id="60" name="Object 3"/>
          <p:cNvGraphicFramePr>
            <a:graphicFrameLocks noChangeAspect="1"/>
          </p:cNvGraphicFramePr>
          <p:nvPr/>
        </p:nvGraphicFramePr>
        <p:xfrm>
          <a:off x="3643306" y="2924175"/>
          <a:ext cx="977900" cy="523875"/>
        </p:xfrm>
        <a:graphic>
          <a:graphicData uri="http://schemas.openxmlformats.org/presentationml/2006/ole">
            <p:oleObj spid="_x0000_s19462" name="Rovnice" r:id="rId7" imgW="355320" imgH="190440" progId="Equation.3">
              <p:embed/>
            </p:oleObj>
          </a:graphicData>
        </a:graphic>
      </p:graphicFrame>
      <p:graphicFrame>
        <p:nvGraphicFramePr>
          <p:cNvPr id="61" name="Object 3"/>
          <p:cNvGraphicFramePr>
            <a:graphicFrameLocks noChangeAspect="1"/>
          </p:cNvGraphicFramePr>
          <p:nvPr/>
        </p:nvGraphicFramePr>
        <p:xfrm>
          <a:off x="4773606" y="3030538"/>
          <a:ext cx="838200" cy="454025"/>
        </p:xfrm>
        <a:graphic>
          <a:graphicData uri="http://schemas.openxmlformats.org/presentationml/2006/ole">
            <p:oleObj spid="_x0000_s19463" name="Rovnice" r:id="rId8" imgW="304560" imgH="164880" progId="Equation.3">
              <p:embed/>
            </p:oleObj>
          </a:graphicData>
        </a:graphic>
      </p:graphicFrame>
      <p:sp>
        <p:nvSpPr>
          <p:cNvPr id="80" name="TextovéPole 79"/>
          <p:cNvSpPr txBox="1"/>
          <p:nvPr/>
        </p:nvSpPr>
        <p:spPr>
          <a:xfrm>
            <a:off x="251520" y="3717032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indent="-273050"/>
            <a:r>
              <a:rPr lang="cs-CZ" sz="2800" dirty="0" smtClean="0"/>
              <a:t>podmínky:</a:t>
            </a:r>
            <a:endParaRPr lang="cs-CZ" sz="2800" dirty="0"/>
          </a:p>
        </p:txBody>
      </p:sp>
      <p:graphicFrame>
        <p:nvGraphicFramePr>
          <p:cNvPr id="19466" name="Object 3"/>
          <p:cNvGraphicFramePr>
            <a:graphicFrameLocks noChangeAspect="1"/>
          </p:cNvGraphicFramePr>
          <p:nvPr/>
        </p:nvGraphicFramePr>
        <p:xfrm>
          <a:off x="4349750" y="1765300"/>
          <a:ext cx="763588" cy="1147763"/>
        </p:xfrm>
        <a:graphic>
          <a:graphicData uri="http://schemas.openxmlformats.org/presentationml/2006/ole">
            <p:oleObj spid="_x0000_s19466" name="Rovnice" r:id="rId9" imgW="279360" imgH="419040" progId="Equation.3">
              <p:embed/>
            </p:oleObj>
          </a:graphicData>
        </a:graphic>
      </p:graphicFrame>
      <p:graphicFrame>
        <p:nvGraphicFramePr>
          <p:cNvPr id="19467" name="Object 21"/>
          <p:cNvGraphicFramePr>
            <a:graphicFrameLocks noChangeAspect="1"/>
          </p:cNvGraphicFramePr>
          <p:nvPr/>
        </p:nvGraphicFramePr>
        <p:xfrm>
          <a:off x="5640381" y="3032125"/>
          <a:ext cx="628650" cy="454025"/>
        </p:xfrm>
        <a:graphic>
          <a:graphicData uri="http://schemas.openxmlformats.org/presentationml/2006/ole">
            <p:oleObj spid="_x0000_s19467" name="Rovnice" r:id="rId10" imgW="228600" imgH="164880" progId="Equation.3">
              <p:embed/>
            </p:oleObj>
          </a:graphicData>
        </a:graphic>
      </p:graphicFrame>
      <p:grpSp>
        <p:nvGrpSpPr>
          <p:cNvPr id="25" name="Skupina 24"/>
          <p:cNvGrpSpPr/>
          <p:nvPr/>
        </p:nvGrpSpPr>
        <p:grpSpPr>
          <a:xfrm>
            <a:off x="3929058" y="3518545"/>
            <a:ext cx="2376264" cy="72008"/>
            <a:chOff x="755576" y="3861048"/>
            <a:chExt cx="2160240" cy="72008"/>
          </a:xfrm>
        </p:grpSpPr>
        <p:cxnSp>
          <p:nvCxnSpPr>
            <p:cNvPr id="26" name="Přímá spojovací čára 25"/>
            <p:cNvCxnSpPr/>
            <p:nvPr/>
          </p:nvCxnSpPr>
          <p:spPr>
            <a:xfrm>
              <a:off x="755576" y="3861048"/>
              <a:ext cx="21602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>
              <a:off x="755576" y="3933056"/>
              <a:ext cx="21602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8" name="Object 2"/>
          <p:cNvGraphicFramePr>
            <a:graphicFrameLocks noChangeAspect="1"/>
          </p:cNvGraphicFramePr>
          <p:nvPr/>
        </p:nvGraphicFramePr>
        <p:xfrm>
          <a:off x="376238" y="5754688"/>
          <a:ext cx="3800475" cy="628650"/>
        </p:xfrm>
        <a:graphic>
          <a:graphicData uri="http://schemas.openxmlformats.org/presentationml/2006/ole">
            <p:oleObj spid="_x0000_s19468" name="Rovnice" r:id="rId11" imgW="1384200" imgH="228600" progId="Equation.3">
              <p:embed/>
            </p:oleObj>
          </a:graphicData>
        </a:graphic>
      </p:graphicFrame>
      <p:sp>
        <p:nvSpPr>
          <p:cNvPr id="29" name="TextovéPole 28"/>
          <p:cNvSpPr txBox="1"/>
          <p:nvPr/>
        </p:nvSpPr>
        <p:spPr>
          <a:xfrm>
            <a:off x="405185" y="5138028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Příklad 9:</a:t>
            </a:r>
            <a:endParaRPr lang="cs-CZ" sz="2800" dirty="0"/>
          </a:p>
        </p:txBody>
      </p:sp>
      <p:graphicFrame>
        <p:nvGraphicFramePr>
          <p:cNvPr id="19469" name="Object 13"/>
          <p:cNvGraphicFramePr>
            <a:graphicFrameLocks noChangeAspect="1"/>
          </p:cNvGraphicFramePr>
          <p:nvPr/>
        </p:nvGraphicFramePr>
        <p:xfrm>
          <a:off x="4198938" y="5754688"/>
          <a:ext cx="3273425" cy="698500"/>
        </p:xfrm>
        <a:graphic>
          <a:graphicData uri="http://schemas.openxmlformats.org/presentationml/2006/ole">
            <p:oleObj spid="_x0000_s19469" name="Rovnice" r:id="rId12" imgW="1193760" imgH="253800" progId="Equation.3">
              <p:embed/>
            </p:oleObj>
          </a:graphicData>
        </a:graphic>
      </p:graphicFrame>
      <p:sp>
        <p:nvSpPr>
          <p:cNvPr id="31" name="TextovéPole 30"/>
          <p:cNvSpPr txBox="1"/>
          <p:nvPr/>
        </p:nvSpPr>
        <p:spPr>
          <a:xfrm>
            <a:off x="251520" y="4345940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indent="-273050">
              <a:buFont typeface="Arial" pitchFamily="34" charset="0"/>
              <a:buChar char="•"/>
            </a:pPr>
            <a:r>
              <a:rPr lang="cs-CZ" sz="2800" dirty="0" smtClean="0"/>
              <a:t>vydělíme každý člen a určíme podmínky</a:t>
            </a:r>
            <a:endParaRPr lang="cs-CZ" sz="2800" dirty="0"/>
          </a:p>
        </p:txBody>
      </p:sp>
      <p:graphicFrame>
        <p:nvGraphicFramePr>
          <p:cNvPr id="19470" name="Object 21"/>
          <p:cNvGraphicFramePr>
            <a:graphicFrameLocks noChangeAspect="1"/>
          </p:cNvGraphicFramePr>
          <p:nvPr/>
        </p:nvGraphicFramePr>
        <p:xfrm>
          <a:off x="2054225" y="3730625"/>
          <a:ext cx="2143125" cy="484188"/>
        </p:xfrm>
        <a:graphic>
          <a:graphicData uri="http://schemas.openxmlformats.org/presentationml/2006/ole">
            <p:oleObj spid="_x0000_s19470" name="Rovnice" r:id="rId13" imgW="90144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80" grpId="0"/>
      <p:bldP spid="29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Počítání s mnohočleny - dělení</a:t>
            </a:r>
            <a:endParaRPr lang="zh-CN" altLang="en-US" dirty="0"/>
          </a:p>
        </p:txBody>
      </p:sp>
      <p:graphicFrame>
        <p:nvGraphicFramePr>
          <p:cNvPr id="55" name="Object 2"/>
          <p:cNvGraphicFramePr>
            <a:graphicFrameLocks noChangeAspect="1"/>
          </p:cNvGraphicFramePr>
          <p:nvPr/>
        </p:nvGraphicFramePr>
        <p:xfrm>
          <a:off x="296863" y="1700213"/>
          <a:ext cx="4881562" cy="628650"/>
        </p:xfrm>
        <a:graphic>
          <a:graphicData uri="http://schemas.openxmlformats.org/presentationml/2006/ole">
            <p:oleObj spid="_x0000_s20482" name="Rovnice" r:id="rId4" imgW="1777680" imgH="228600" progId="Equation.3">
              <p:embed/>
            </p:oleObj>
          </a:graphicData>
        </a:graphic>
      </p:graphicFrame>
      <p:sp>
        <p:nvSpPr>
          <p:cNvPr id="56" name="TextovéPole 55"/>
          <p:cNvSpPr txBox="1"/>
          <p:nvPr/>
        </p:nvSpPr>
        <p:spPr>
          <a:xfrm>
            <a:off x="251520" y="126876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Příklad 10:</a:t>
            </a:r>
            <a:endParaRPr lang="cs-CZ" sz="2800" dirty="0"/>
          </a:p>
        </p:txBody>
      </p:sp>
      <p:graphicFrame>
        <p:nvGraphicFramePr>
          <p:cNvPr id="57" name="Object 3"/>
          <p:cNvGraphicFramePr>
            <a:graphicFrameLocks noChangeAspect="1"/>
          </p:cNvGraphicFramePr>
          <p:nvPr/>
        </p:nvGraphicFramePr>
        <p:xfrm>
          <a:off x="296863" y="2276475"/>
          <a:ext cx="1630362" cy="627063"/>
        </p:xfrm>
        <a:graphic>
          <a:graphicData uri="http://schemas.openxmlformats.org/presentationml/2006/ole">
            <p:oleObj spid="_x0000_s20483" name="Rovnice" r:id="rId5" imgW="596880" imgH="228600" progId="Equation.3">
              <p:embed/>
            </p:oleObj>
          </a:graphicData>
        </a:graphic>
      </p:graphicFrame>
      <p:graphicFrame>
        <p:nvGraphicFramePr>
          <p:cNvPr id="78" name="Object 2"/>
          <p:cNvGraphicFramePr>
            <a:graphicFrameLocks noChangeAspect="1"/>
          </p:cNvGraphicFramePr>
          <p:nvPr/>
        </p:nvGraphicFramePr>
        <p:xfrm>
          <a:off x="5307013" y="1700213"/>
          <a:ext cx="454025" cy="523875"/>
        </p:xfrm>
        <a:graphic>
          <a:graphicData uri="http://schemas.openxmlformats.org/presentationml/2006/ole">
            <p:oleObj spid="_x0000_s20488" name="Rovnice" r:id="rId6" imgW="164880" imgH="190440" progId="Equation.3">
              <p:embed/>
            </p:oleObj>
          </a:graphicData>
        </a:graphic>
      </p:graphicFrame>
      <p:sp>
        <p:nvSpPr>
          <p:cNvPr id="80" name="TextovéPole 79"/>
          <p:cNvSpPr txBox="1"/>
          <p:nvPr/>
        </p:nvSpPr>
        <p:spPr>
          <a:xfrm>
            <a:off x="4499992" y="2471405"/>
            <a:ext cx="45365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smtClean="0"/>
              <a:t>Postup</a:t>
            </a:r>
            <a:r>
              <a:rPr lang="cs-CZ" sz="2200" b="1" smtClean="0"/>
              <a:t>: </a:t>
            </a:r>
          </a:p>
          <a:p>
            <a:r>
              <a:rPr lang="cs-CZ" sz="2200" smtClean="0"/>
              <a:t>- seřadíme oba mnohočleny sestupně</a:t>
            </a:r>
            <a:endParaRPr lang="cs-CZ" sz="2200" dirty="0" smtClean="0"/>
          </a:p>
          <a:p>
            <a:pPr marL="273050" lvl="0" indent="-273050"/>
            <a:r>
              <a:rPr lang="cs-CZ" sz="2200" dirty="0" smtClean="0"/>
              <a:t>1. Nejvyšší mocnina děleno nejvyšší mocnina </a:t>
            </a:r>
            <a:r>
              <a:rPr lang="cs-CZ" sz="2200" dirty="0" smtClean="0">
                <a:sym typeface="Symbol"/>
              </a:rPr>
              <a:t></a:t>
            </a:r>
            <a:r>
              <a:rPr lang="cs-CZ" sz="2200" dirty="0" smtClean="0"/>
              <a:t> výsledek za rovná se</a:t>
            </a:r>
          </a:p>
        </p:txBody>
      </p:sp>
      <p:graphicFrame>
        <p:nvGraphicFramePr>
          <p:cNvPr id="20490" name="Object 23"/>
          <p:cNvGraphicFramePr>
            <a:graphicFrameLocks noChangeAspect="1"/>
          </p:cNvGraphicFramePr>
          <p:nvPr/>
        </p:nvGraphicFramePr>
        <p:xfrm>
          <a:off x="5732463" y="1787525"/>
          <a:ext cx="838200" cy="454025"/>
        </p:xfrm>
        <a:graphic>
          <a:graphicData uri="http://schemas.openxmlformats.org/presentationml/2006/ole">
            <p:oleObj spid="_x0000_s20490" name="Rovnice" r:id="rId7" imgW="304560" imgH="164880" progId="Equation.3">
              <p:embed/>
            </p:oleObj>
          </a:graphicData>
        </a:graphic>
      </p:graphicFrame>
      <p:grpSp>
        <p:nvGrpSpPr>
          <p:cNvPr id="73" name="Skupina 72"/>
          <p:cNvGrpSpPr/>
          <p:nvPr/>
        </p:nvGrpSpPr>
        <p:grpSpPr>
          <a:xfrm>
            <a:off x="35496" y="2499370"/>
            <a:ext cx="1944216" cy="353566"/>
            <a:chOff x="35496" y="2499370"/>
            <a:chExt cx="1944216" cy="353566"/>
          </a:xfrm>
        </p:grpSpPr>
        <p:cxnSp>
          <p:nvCxnSpPr>
            <p:cNvPr id="72" name="Přímá spojovací čára 71"/>
            <p:cNvCxnSpPr/>
            <p:nvPr/>
          </p:nvCxnSpPr>
          <p:spPr>
            <a:xfrm>
              <a:off x="107504" y="2852936"/>
              <a:ext cx="1872208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0491" name="Object 23"/>
            <p:cNvGraphicFramePr>
              <a:graphicFrameLocks noChangeAspect="1"/>
            </p:cNvGraphicFramePr>
            <p:nvPr/>
          </p:nvGraphicFramePr>
          <p:xfrm>
            <a:off x="35496" y="2499370"/>
            <a:ext cx="244475" cy="209550"/>
          </p:xfrm>
          <a:graphic>
            <a:graphicData uri="http://schemas.openxmlformats.org/presentationml/2006/ole">
              <p:oleObj spid="_x0000_s20491" name="Rovnice" r:id="rId8" imgW="88560" imgH="75960" progId="Equation.3">
                <p:embed/>
              </p:oleObj>
            </a:graphicData>
          </a:graphic>
        </p:graphicFrame>
      </p:grpSp>
      <p:graphicFrame>
        <p:nvGraphicFramePr>
          <p:cNvPr id="20492" name="Object 23"/>
          <p:cNvGraphicFramePr>
            <a:graphicFrameLocks noChangeAspect="1"/>
          </p:cNvGraphicFramePr>
          <p:nvPr/>
        </p:nvGraphicFramePr>
        <p:xfrm>
          <a:off x="1370013" y="2798762"/>
          <a:ext cx="663575" cy="558800"/>
        </p:xfrm>
        <a:graphic>
          <a:graphicData uri="http://schemas.openxmlformats.org/presentationml/2006/ole">
            <p:oleObj spid="_x0000_s20492" name="Rovnice" r:id="rId9" imgW="241200" imgH="203040" progId="Equation.3">
              <p:embed/>
            </p:oleObj>
          </a:graphicData>
        </a:graphic>
      </p:graphicFrame>
      <p:graphicFrame>
        <p:nvGraphicFramePr>
          <p:cNvPr id="20493" name="Object 23"/>
          <p:cNvGraphicFramePr>
            <a:graphicFrameLocks noChangeAspect="1"/>
          </p:cNvGraphicFramePr>
          <p:nvPr/>
        </p:nvGraphicFramePr>
        <p:xfrm>
          <a:off x="2019300" y="2903537"/>
          <a:ext cx="1257300" cy="454025"/>
        </p:xfrm>
        <a:graphic>
          <a:graphicData uri="http://schemas.openxmlformats.org/presentationml/2006/ole">
            <p:oleObj spid="_x0000_s20493" name="Rovnice" r:id="rId10" imgW="457200" imgH="164880" progId="Equation.3">
              <p:embed/>
            </p:oleObj>
          </a:graphicData>
        </a:graphic>
      </p:graphicFrame>
      <p:graphicFrame>
        <p:nvGraphicFramePr>
          <p:cNvPr id="30" name="Object 3"/>
          <p:cNvGraphicFramePr>
            <a:graphicFrameLocks noChangeAspect="1"/>
          </p:cNvGraphicFramePr>
          <p:nvPr/>
        </p:nvGraphicFramePr>
        <p:xfrm>
          <a:off x="1289050" y="3306763"/>
          <a:ext cx="1458913" cy="627062"/>
        </p:xfrm>
        <a:graphic>
          <a:graphicData uri="http://schemas.openxmlformats.org/presentationml/2006/ole">
            <p:oleObj spid="_x0000_s20494" name="Rovnice" r:id="rId11" imgW="609480" imgH="228600" progId="Equation.3">
              <p:embed/>
            </p:oleObj>
          </a:graphicData>
        </a:graphic>
      </p:graphicFrame>
      <p:grpSp>
        <p:nvGrpSpPr>
          <p:cNvPr id="75" name="Skupina 74"/>
          <p:cNvGrpSpPr/>
          <p:nvPr/>
        </p:nvGrpSpPr>
        <p:grpSpPr>
          <a:xfrm>
            <a:off x="1087165" y="3507482"/>
            <a:ext cx="1684635" cy="353566"/>
            <a:chOff x="1087165" y="3507482"/>
            <a:chExt cx="1684635" cy="353566"/>
          </a:xfrm>
        </p:grpSpPr>
        <p:cxnSp>
          <p:nvCxnSpPr>
            <p:cNvPr id="31" name="Přímá spojovací čára 30"/>
            <p:cNvCxnSpPr/>
            <p:nvPr/>
          </p:nvCxnSpPr>
          <p:spPr>
            <a:xfrm>
              <a:off x="1115616" y="3861048"/>
              <a:ext cx="165618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32" name="Object 23"/>
            <p:cNvGraphicFramePr>
              <a:graphicFrameLocks noChangeAspect="1"/>
            </p:cNvGraphicFramePr>
            <p:nvPr/>
          </p:nvGraphicFramePr>
          <p:xfrm>
            <a:off x="1087165" y="3507482"/>
            <a:ext cx="244475" cy="209550"/>
          </p:xfrm>
          <a:graphic>
            <a:graphicData uri="http://schemas.openxmlformats.org/presentationml/2006/ole">
              <p:oleObj spid="_x0000_s20495" name="Rovnice" r:id="rId12" imgW="88560" imgH="75960" progId="Equation.3">
                <p:embed/>
              </p:oleObj>
            </a:graphicData>
          </a:graphic>
        </p:graphicFrame>
      </p:grpSp>
      <p:graphicFrame>
        <p:nvGraphicFramePr>
          <p:cNvPr id="20496" name="Object 23"/>
          <p:cNvGraphicFramePr>
            <a:graphicFrameLocks noChangeAspect="1"/>
          </p:cNvGraphicFramePr>
          <p:nvPr/>
        </p:nvGraphicFramePr>
        <p:xfrm>
          <a:off x="2159000" y="3913188"/>
          <a:ext cx="523875" cy="419100"/>
        </p:xfrm>
        <a:graphic>
          <a:graphicData uri="http://schemas.openxmlformats.org/presentationml/2006/ole">
            <p:oleObj spid="_x0000_s20496" name="Rovnice" r:id="rId13" imgW="190440" imgH="152280" progId="Equation.3">
              <p:embed/>
            </p:oleObj>
          </a:graphicData>
        </a:graphic>
      </p:graphicFrame>
      <p:graphicFrame>
        <p:nvGraphicFramePr>
          <p:cNvPr id="20497" name="Object 23"/>
          <p:cNvGraphicFramePr>
            <a:graphicFrameLocks noChangeAspect="1"/>
          </p:cNvGraphicFramePr>
          <p:nvPr/>
        </p:nvGraphicFramePr>
        <p:xfrm>
          <a:off x="2665413" y="3878263"/>
          <a:ext cx="628650" cy="419100"/>
        </p:xfrm>
        <a:graphic>
          <a:graphicData uri="http://schemas.openxmlformats.org/presentationml/2006/ole">
            <p:oleObj spid="_x0000_s20497" name="Rovnice" r:id="rId14" imgW="228600" imgH="152280" progId="Equation.3">
              <p:embed/>
            </p:oleObj>
          </a:graphicData>
        </a:graphic>
      </p:graphicFrame>
      <p:graphicFrame>
        <p:nvGraphicFramePr>
          <p:cNvPr id="20498" name="Object 23"/>
          <p:cNvGraphicFramePr>
            <a:graphicFrameLocks noChangeAspect="1"/>
          </p:cNvGraphicFramePr>
          <p:nvPr/>
        </p:nvGraphicFramePr>
        <p:xfrm>
          <a:off x="6553200" y="1804988"/>
          <a:ext cx="628650" cy="419100"/>
        </p:xfrm>
        <a:graphic>
          <a:graphicData uri="http://schemas.openxmlformats.org/presentationml/2006/ole">
            <p:oleObj spid="_x0000_s20498" name="Rovnice" r:id="rId15" imgW="228600" imgH="152280" progId="Equation.3">
              <p:embed/>
            </p:oleObj>
          </a:graphicData>
        </a:graphic>
      </p:graphicFrame>
      <p:graphicFrame>
        <p:nvGraphicFramePr>
          <p:cNvPr id="39" name="Object 3"/>
          <p:cNvGraphicFramePr>
            <a:graphicFrameLocks noChangeAspect="1"/>
          </p:cNvGraphicFramePr>
          <p:nvPr/>
        </p:nvGraphicFramePr>
        <p:xfrm>
          <a:off x="2070100" y="4310063"/>
          <a:ext cx="1328738" cy="557212"/>
        </p:xfrm>
        <a:graphic>
          <a:graphicData uri="http://schemas.openxmlformats.org/presentationml/2006/ole">
            <p:oleObj spid="_x0000_s20501" name="Rovnice" r:id="rId16" imgW="431640" imgH="203040" progId="Equation.3">
              <p:embed/>
            </p:oleObj>
          </a:graphicData>
        </a:graphic>
      </p:graphicFrame>
      <p:graphicFrame>
        <p:nvGraphicFramePr>
          <p:cNvPr id="20503" name="Object 23"/>
          <p:cNvGraphicFramePr>
            <a:graphicFrameLocks noChangeAspect="1"/>
          </p:cNvGraphicFramePr>
          <p:nvPr/>
        </p:nvGraphicFramePr>
        <p:xfrm>
          <a:off x="2916238" y="4814888"/>
          <a:ext cx="349250" cy="454025"/>
        </p:xfrm>
        <a:graphic>
          <a:graphicData uri="http://schemas.openxmlformats.org/presentationml/2006/ole">
            <p:oleObj spid="_x0000_s20503" name="Rovnice" r:id="rId17" imgW="126720" imgH="164880" progId="Equation.3">
              <p:embed/>
            </p:oleObj>
          </a:graphicData>
        </a:graphic>
      </p:graphicFrame>
      <p:sp>
        <p:nvSpPr>
          <p:cNvPr id="45" name="TextovéPole 44"/>
          <p:cNvSpPr txBox="1"/>
          <p:nvPr/>
        </p:nvSpPr>
        <p:spPr>
          <a:xfrm>
            <a:off x="323528" y="6021288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dirty="0" smtClean="0"/>
              <a:t>pod:</a:t>
            </a:r>
            <a:endParaRPr lang="cs-CZ" sz="2800" dirty="0"/>
          </a:p>
        </p:txBody>
      </p:sp>
      <p:graphicFrame>
        <p:nvGraphicFramePr>
          <p:cNvPr id="20505" name="Object 25"/>
          <p:cNvGraphicFramePr>
            <a:graphicFrameLocks noChangeAspect="1"/>
          </p:cNvGraphicFramePr>
          <p:nvPr/>
        </p:nvGraphicFramePr>
        <p:xfrm>
          <a:off x="1284288" y="6132513"/>
          <a:ext cx="1216025" cy="328612"/>
        </p:xfrm>
        <a:graphic>
          <a:graphicData uri="http://schemas.openxmlformats.org/presentationml/2006/ole">
            <p:oleObj spid="_x0000_s20505" name="Rovnice" r:id="rId18" imgW="609480" imgH="164880" progId="Equation.3">
              <p:embed/>
            </p:oleObj>
          </a:graphicData>
        </a:graphic>
      </p:graphicFrame>
      <p:graphicFrame>
        <p:nvGraphicFramePr>
          <p:cNvPr id="20506" name="Object 26"/>
          <p:cNvGraphicFramePr>
            <a:graphicFrameLocks noChangeAspect="1"/>
          </p:cNvGraphicFramePr>
          <p:nvPr/>
        </p:nvGraphicFramePr>
        <p:xfrm>
          <a:off x="2568575" y="6105525"/>
          <a:ext cx="1139825" cy="330200"/>
        </p:xfrm>
        <a:graphic>
          <a:graphicData uri="http://schemas.openxmlformats.org/presentationml/2006/ole">
            <p:oleObj spid="_x0000_s20506" name="Rovnice" r:id="rId19" imgW="571320" imgH="164880" progId="Equation.3">
              <p:embed/>
            </p:oleObj>
          </a:graphicData>
        </a:graphic>
      </p:graphicFrame>
      <p:graphicFrame>
        <p:nvGraphicFramePr>
          <p:cNvPr id="20507" name="Object 27"/>
          <p:cNvGraphicFramePr>
            <a:graphicFrameLocks noChangeAspect="1"/>
          </p:cNvGraphicFramePr>
          <p:nvPr/>
        </p:nvGraphicFramePr>
        <p:xfrm>
          <a:off x="3817938" y="5905500"/>
          <a:ext cx="1063625" cy="836613"/>
        </p:xfrm>
        <a:graphic>
          <a:graphicData uri="http://schemas.openxmlformats.org/presentationml/2006/ole">
            <p:oleObj spid="_x0000_s20507" name="Rovnice" r:id="rId20" imgW="533160" imgH="419040" progId="Equation.3">
              <p:embed/>
            </p:oleObj>
          </a:graphicData>
        </a:graphic>
      </p:graphicFrame>
      <p:grpSp>
        <p:nvGrpSpPr>
          <p:cNvPr id="76" name="Skupina 75"/>
          <p:cNvGrpSpPr/>
          <p:nvPr/>
        </p:nvGrpSpPr>
        <p:grpSpPr>
          <a:xfrm>
            <a:off x="1879253" y="4437112"/>
            <a:ext cx="1540619" cy="360040"/>
            <a:chOff x="1879253" y="4437112"/>
            <a:chExt cx="1540619" cy="360040"/>
          </a:xfrm>
        </p:grpSpPr>
        <p:cxnSp>
          <p:nvCxnSpPr>
            <p:cNvPr id="40" name="Přímá spojovací čára 39"/>
            <p:cNvCxnSpPr/>
            <p:nvPr/>
          </p:nvCxnSpPr>
          <p:spPr>
            <a:xfrm>
              <a:off x="1907704" y="4797152"/>
              <a:ext cx="1512168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0508" name="Object 28"/>
            <p:cNvGraphicFramePr>
              <a:graphicFrameLocks noChangeAspect="1"/>
            </p:cNvGraphicFramePr>
            <p:nvPr/>
          </p:nvGraphicFramePr>
          <p:xfrm>
            <a:off x="1879253" y="4437112"/>
            <a:ext cx="244475" cy="209550"/>
          </p:xfrm>
          <a:graphic>
            <a:graphicData uri="http://schemas.openxmlformats.org/presentationml/2006/ole">
              <p:oleObj spid="_x0000_s20508" name="Rovnice" r:id="rId21" imgW="88560" imgH="75960" progId="Equation.3">
                <p:embed/>
              </p:oleObj>
            </a:graphicData>
          </a:graphic>
        </p:graphicFrame>
      </p:grpSp>
      <p:sp>
        <p:nvSpPr>
          <p:cNvPr id="50" name="TextovéPole 49"/>
          <p:cNvSpPr txBox="1"/>
          <p:nvPr/>
        </p:nvSpPr>
        <p:spPr>
          <a:xfrm>
            <a:off x="4499992" y="3739504"/>
            <a:ext cx="45365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lvl="0" indent="-273050"/>
            <a:r>
              <a:rPr lang="cs-CZ" sz="2200" dirty="0" smtClean="0"/>
              <a:t>2. Zpětné násobení výsledku celým dělitelem </a:t>
            </a:r>
            <a:r>
              <a:rPr lang="cs-CZ" sz="2200" dirty="0" smtClean="0">
                <a:sym typeface="Symbol"/>
              </a:rPr>
              <a:t></a:t>
            </a:r>
            <a:r>
              <a:rPr lang="cs-CZ" sz="2200" dirty="0" smtClean="0"/>
              <a:t> výsledek pod první mnohočlen</a:t>
            </a:r>
            <a:endParaRPr lang="cs-CZ" sz="22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499992" y="4703484"/>
            <a:ext cx="45365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lvl="0" indent="-273050"/>
            <a:r>
              <a:rPr lang="cs-CZ" sz="2200" dirty="0" smtClean="0"/>
              <a:t>3. Odečtení součinu od prvního mnohočlenu (sníží se stupeň)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4499992" y="5374203"/>
            <a:ext cx="45365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lvl="0" indent="-273050"/>
            <a:r>
              <a:rPr lang="cs-CZ" sz="2200" dirty="0" smtClean="0"/>
              <a:t>4. Nejvyšší mocnina děleno nejvyšší </a:t>
            </a:r>
            <a:r>
              <a:rPr lang="cs-CZ" sz="2200" dirty="0" err="1" smtClean="0"/>
              <a:t>mocnina</a:t>
            </a:r>
            <a:r>
              <a:rPr lang="cs-CZ" sz="2200" smtClean="0">
                <a:sym typeface="Symbol"/>
              </a:rPr>
              <a:t></a:t>
            </a:r>
            <a:r>
              <a:rPr lang="cs-CZ" sz="2200" smtClean="0"/>
              <a:t>.(znovu od bodu 1)</a:t>
            </a:r>
            <a:endParaRPr lang="cs-CZ" sz="2200" dirty="0"/>
          </a:p>
        </p:txBody>
      </p:sp>
      <p:cxnSp>
        <p:nvCxnSpPr>
          <p:cNvPr id="53" name="Přímá spojovací čára 52"/>
          <p:cNvCxnSpPr/>
          <p:nvPr/>
        </p:nvCxnSpPr>
        <p:spPr>
          <a:xfrm>
            <a:off x="395536" y="2204864"/>
            <a:ext cx="504056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/>
          <p:nvPr/>
        </p:nvCxnSpPr>
        <p:spPr>
          <a:xfrm>
            <a:off x="3707904" y="2204864"/>
            <a:ext cx="504056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2" name="Skupina 81"/>
          <p:cNvGrpSpPr/>
          <p:nvPr/>
        </p:nvGrpSpPr>
        <p:grpSpPr>
          <a:xfrm>
            <a:off x="3635896" y="1340768"/>
            <a:ext cx="1872208" cy="936104"/>
            <a:chOff x="3635896" y="1340768"/>
            <a:chExt cx="1872208" cy="936104"/>
          </a:xfrm>
        </p:grpSpPr>
        <p:sp>
          <p:nvSpPr>
            <p:cNvPr id="67" name="Oblouk 66"/>
            <p:cNvSpPr/>
            <p:nvPr/>
          </p:nvSpPr>
          <p:spPr>
            <a:xfrm>
              <a:off x="4283968" y="1340768"/>
              <a:ext cx="1224136" cy="864096"/>
            </a:xfrm>
            <a:prstGeom prst="arc">
              <a:avLst>
                <a:gd name="adj1" fmla="val 11094408"/>
                <a:gd name="adj2" fmla="val 0"/>
              </a:avLst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Elipsa 76"/>
            <p:cNvSpPr/>
            <p:nvPr/>
          </p:nvSpPr>
          <p:spPr>
            <a:xfrm>
              <a:off x="3635896" y="1700808"/>
              <a:ext cx="1152128" cy="576064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9" name="Skupina 88"/>
          <p:cNvGrpSpPr/>
          <p:nvPr/>
        </p:nvGrpSpPr>
        <p:grpSpPr>
          <a:xfrm>
            <a:off x="3635896" y="1412776"/>
            <a:ext cx="2664296" cy="864096"/>
            <a:chOff x="3635896" y="1412776"/>
            <a:chExt cx="2664296" cy="864096"/>
          </a:xfrm>
        </p:grpSpPr>
        <p:sp>
          <p:nvSpPr>
            <p:cNvPr id="90" name="Oblouk 89"/>
            <p:cNvSpPr/>
            <p:nvPr/>
          </p:nvSpPr>
          <p:spPr>
            <a:xfrm>
              <a:off x="4283968" y="1412776"/>
              <a:ext cx="2016224" cy="792088"/>
            </a:xfrm>
            <a:prstGeom prst="arc">
              <a:avLst>
                <a:gd name="adj1" fmla="val 11094408"/>
                <a:gd name="adj2" fmla="val 0"/>
              </a:avLst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Elipsa 90"/>
            <p:cNvSpPr/>
            <p:nvPr/>
          </p:nvSpPr>
          <p:spPr>
            <a:xfrm>
              <a:off x="3635896" y="1700808"/>
              <a:ext cx="1152128" cy="576064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2" name="Skupina 91"/>
          <p:cNvGrpSpPr/>
          <p:nvPr/>
        </p:nvGrpSpPr>
        <p:grpSpPr>
          <a:xfrm>
            <a:off x="3635896" y="1412776"/>
            <a:ext cx="3384376" cy="864096"/>
            <a:chOff x="3635896" y="1412776"/>
            <a:chExt cx="3384376" cy="864096"/>
          </a:xfrm>
        </p:grpSpPr>
        <p:sp>
          <p:nvSpPr>
            <p:cNvPr id="93" name="Oblouk 92"/>
            <p:cNvSpPr/>
            <p:nvPr/>
          </p:nvSpPr>
          <p:spPr>
            <a:xfrm>
              <a:off x="4283968" y="1412776"/>
              <a:ext cx="2736304" cy="792088"/>
            </a:xfrm>
            <a:prstGeom prst="arc">
              <a:avLst>
                <a:gd name="adj1" fmla="val 11094408"/>
                <a:gd name="adj2" fmla="val 0"/>
              </a:avLst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Elipsa 93"/>
            <p:cNvSpPr/>
            <p:nvPr/>
          </p:nvSpPr>
          <p:spPr>
            <a:xfrm>
              <a:off x="3635896" y="1700808"/>
              <a:ext cx="1152128" cy="576064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5" name="Skupina 94"/>
          <p:cNvGrpSpPr/>
          <p:nvPr/>
        </p:nvGrpSpPr>
        <p:grpSpPr>
          <a:xfrm>
            <a:off x="5220072" y="2276872"/>
            <a:ext cx="1944216" cy="72008"/>
            <a:chOff x="755576" y="3861048"/>
            <a:chExt cx="2160240" cy="72008"/>
          </a:xfrm>
        </p:grpSpPr>
        <p:cxnSp>
          <p:nvCxnSpPr>
            <p:cNvPr id="96" name="Přímá spojovací čára 95"/>
            <p:cNvCxnSpPr/>
            <p:nvPr/>
          </p:nvCxnSpPr>
          <p:spPr>
            <a:xfrm>
              <a:off x="755576" y="3861048"/>
              <a:ext cx="21602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Přímá spojovací čára 96"/>
            <p:cNvCxnSpPr/>
            <p:nvPr/>
          </p:nvCxnSpPr>
          <p:spPr>
            <a:xfrm>
              <a:off x="755576" y="3933056"/>
              <a:ext cx="21602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Obdélník 46"/>
          <p:cNvSpPr/>
          <p:nvPr/>
        </p:nvSpPr>
        <p:spPr>
          <a:xfrm>
            <a:off x="4429124" y="3214686"/>
            <a:ext cx="4429156" cy="64294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4429124" y="3857628"/>
            <a:ext cx="4429156" cy="909314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4429124" y="4766942"/>
            <a:ext cx="4429156" cy="64294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42276E-7 L 0.10625 0.15726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" y="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625 0.15726 L 0.19289 0.30412 " pathEditMode="relative" rAng="0" ptsTypes="AA">
                                      <p:cBhvr>
                                        <p:cTn id="13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" y="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20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20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build="p"/>
      <p:bldP spid="45" grpId="0"/>
      <p:bldP spid="50" grpId="0"/>
      <p:bldP spid="51" grpId="0"/>
      <p:bldP spid="52" grpId="0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Počítání s mnohočleny - dělení</a:t>
            </a:r>
            <a:endParaRPr lang="zh-CN" altLang="en-US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714348" y="2214554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cs-CZ" sz="2800" b="1" dirty="0" smtClean="0"/>
              <a:t>Sbírka str. 38/5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</p:bldLst>
  </p:timing>
</p:sld>
</file>

<file path=ppt/theme/theme1.xml><?xml version="1.0" encoding="utf-8"?>
<a:theme xmlns:a="http://schemas.openxmlformats.org/drawingml/2006/main" name="rhyth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rhythm</Template>
  <TotalTime>365</TotalTime>
  <Words>229</Words>
  <Application>Microsoft Office PowerPoint</Application>
  <PresentationFormat>Předvádění na obrazovce (4:3)</PresentationFormat>
  <Paragraphs>47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rhythm</vt:lpstr>
      <vt:lpstr>Rovnice</vt:lpstr>
      <vt:lpstr>3.2 MNOHOČLENY</vt:lpstr>
      <vt:lpstr>Mnohočleny</vt:lpstr>
      <vt:lpstr>Počítání s mnohočleny - sčítání</vt:lpstr>
      <vt:lpstr>Počítání s mnohočleny - sčítání</vt:lpstr>
      <vt:lpstr>Počítání s mnohočleny - sčítání</vt:lpstr>
      <vt:lpstr>Počítání s mnohočleny - násobení</vt:lpstr>
      <vt:lpstr>Počítání s mnohočleny - násobení</vt:lpstr>
      <vt:lpstr>Počítání s mnohočleny - dělení</vt:lpstr>
      <vt:lpstr>Počítání s mnohočleny - dělení</vt:lpstr>
      <vt:lpstr>Počítání s mnohočleny - dělení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53</cp:revision>
  <dcterms:created xsi:type="dcterms:W3CDTF">2012-10-29T10:12:24Z</dcterms:created>
  <dcterms:modified xsi:type="dcterms:W3CDTF">2012-11-23T16:43:46Z</dcterms:modified>
</cp:coreProperties>
</file>