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bin" ContentType="application/vnd.openxmlformats-officedocument.oleObject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305" r:id="rId3"/>
    <p:sldId id="258" r:id="rId4"/>
    <p:sldId id="295" r:id="rId5"/>
    <p:sldId id="296" r:id="rId6"/>
    <p:sldId id="298" r:id="rId7"/>
    <p:sldId id="297" r:id="rId8"/>
    <p:sldId id="299" r:id="rId9"/>
    <p:sldId id="300" r:id="rId10"/>
    <p:sldId id="301" r:id="rId11"/>
    <p:sldId id="302" r:id="rId12"/>
    <p:sldId id="303" r:id="rId13"/>
    <p:sldId id="304" r:id="rId14"/>
  </p:sld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8000"/>
    <a:srgbClr val="0099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99" d="100"/>
          <a:sy n="99" d="100"/>
        </p:scale>
        <p:origin x="-240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rawings/_rels/vmlDrawing1.v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image" Target="../media/image2.wmf"/></Relationships>
</file>

<file path=ppt/drawings/_rels/vmlDrawing2.vml.rels><?xml version="1.0" encoding="UTF-8" standalone="yes"?>
<Relationships xmlns="http://schemas.openxmlformats.org/package/2006/relationships"><Relationship Id="rId3" Type="http://schemas.openxmlformats.org/officeDocument/2006/relationships/image" Target="../media/image6.wmf"/><Relationship Id="rId2" Type="http://schemas.openxmlformats.org/officeDocument/2006/relationships/image" Target="../media/image5.wmf"/><Relationship Id="rId1" Type="http://schemas.openxmlformats.org/officeDocument/2006/relationships/image" Target="../media/image4.wmf"/><Relationship Id="rId5" Type="http://schemas.openxmlformats.org/officeDocument/2006/relationships/image" Target="../media/image8.wmf"/><Relationship Id="rId4" Type="http://schemas.openxmlformats.org/officeDocument/2006/relationships/image" Target="../media/image7.wmf"/></Relationships>
</file>

<file path=ppt/drawings/_rels/vmlDrawing3.vml.rels><?xml version="1.0" encoding="UTF-8" standalone="yes"?>
<Relationships xmlns="http://schemas.openxmlformats.org/package/2006/relationships"><Relationship Id="rId2" Type="http://schemas.openxmlformats.org/officeDocument/2006/relationships/image" Target="../media/image9.wmf"/><Relationship Id="rId1" Type="http://schemas.openxmlformats.org/officeDocument/2006/relationships/image" Target="../media/image4.wmf"/></Relationships>
</file>

<file path=ppt/drawings/_rels/vmlDrawing4.vml.rels><?xml version="1.0" encoding="UTF-8" standalone="yes"?>
<Relationships xmlns="http://schemas.openxmlformats.org/package/2006/relationships"><Relationship Id="rId3" Type="http://schemas.openxmlformats.org/officeDocument/2006/relationships/image" Target="../media/image11.wmf"/><Relationship Id="rId2" Type="http://schemas.openxmlformats.org/officeDocument/2006/relationships/image" Target="../media/image10.wmf"/><Relationship Id="rId1" Type="http://schemas.openxmlformats.org/officeDocument/2006/relationships/image" Target="../media/image9.wmf"/><Relationship Id="rId5" Type="http://schemas.openxmlformats.org/officeDocument/2006/relationships/image" Target="../media/image13.wmf"/><Relationship Id="rId4" Type="http://schemas.openxmlformats.org/officeDocument/2006/relationships/image" Target="../media/image12.wmf"/></Relationships>
</file>

<file path=ppt/drawings/_rels/vmlDrawing5.vml.rels><?xml version="1.0" encoding="UTF-8" standalone="yes"?>
<Relationships xmlns="http://schemas.openxmlformats.org/package/2006/relationships"><Relationship Id="rId3" Type="http://schemas.openxmlformats.org/officeDocument/2006/relationships/image" Target="../media/image15.wmf"/><Relationship Id="rId2" Type="http://schemas.openxmlformats.org/officeDocument/2006/relationships/image" Target="../media/image14.wmf"/><Relationship Id="rId1" Type="http://schemas.openxmlformats.org/officeDocument/2006/relationships/image" Target="../media/image13.wmf"/><Relationship Id="rId5" Type="http://schemas.openxmlformats.org/officeDocument/2006/relationships/image" Target="../media/image17.wmf"/><Relationship Id="rId4" Type="http://schemas.openxmlformats.org/officeDocument/2006/relationships/image" Target="../media/image16.wmf"/></Relationships>
</file>

<file path=ppt/drawings/_rels/vmlDrawing6.vml.rels><?xml version="1.0" encoding="UTF-8" standalone="yes"?>
<Relationships xmlns="http://schemas.openxmlformats.org/package/2006/relationships"><Relationship Id="rId3" Type="http://schemas.openxmlformats.org/officeDocument/2006/relationships/image" Target="../media/image17.wmf"/><Relationship Id="rId2" Type="http://schemas.openxmlformats.org/officeDocument/2006/relationships/image" Target="../media/image19.wmf"/><Relationship Id="rId1" Type="http://schemas.openxmlformats.org/officeDocument/2006/relationships/image" Target="../media/image18.wmf"/><Relationship Id="rId4" Type="http://schemas.openxmlformats.org/officeDocument/2006/relationships/image" Target="../media/image20.wmf"/></Relationships>
</file>

<file path=ppt/drawings/_rels/vmlDrawing7.vml.rels><?xml version="1.0" encoding="UTF-8" standalone="yes"?>
<Relationships xmlns="http://schemas.openxmlformats.org/package/2006/relationships"><Relationship Id="rId8" Type="http://schemas.openxmlformats.org/officeDocument/2006/relationships/image" Target="../media/image22.wmf"/><Relationship Id="rId13" Type="http://schemas.openxmlformats.org/officeDocument/2006/relationships/image" Target="../media/image27.wmf"/><Relationship Id="rId3" Type="http://schemas.openxmlformats.org/officeDocument/2006/relationships/image" Target="../media/image13.wmf"/><Relationship Id="rId7" Type="http://schemas.openxmlformats.org/officeDocument/2006/relationships/image" Target="../media/image18.wmf"/><Relationship Id="rId12" Type="http://schemas.openxmlformats.org/officeDocument/2006/relationships/image" Target="../media/image26.wmf"/><Relationship Id="rId17" Type="http://schemas.openxmlformats.org/officeDocument/2006/relationships/image" Target="../media/image31.wmf"/><Relationship Id="rId2" Type="http://schemas.openxmlformats.org/officeDocument/2006/relationships/image" Target="../media/image10.wmf"/><Relationship Id="rId16" Type="http://schemas.openxmlformats.org/officeDocument/2006/relationships/image" Target="../media/image30.wmf"/><Relationship Id="rId1" Type="http://schemas.openxmlformats.org/officeDocument/2006/relationships/image" Target="../media/image21.wmf"/><Relationship Id="rId6" Type="http://schemas.openxmlformats.org/officeDocument/2006/relationships/image" Target="../media/image17.wmf"/><Relationship Id="rId11" Type="http://schemas.openxmlformats.org/officeDocument/2006/relationships/image" Target="../media/image25.wmf"/><Relationship Id="rId5" Type="http://schemas.openxmlformats.org/officeDocument/2006/relationships/image" Target="../media/image15.wmf"/><Relationship Id="rId15" Type="http://schemas.openxmlformats.org/officeDocument/2006/relationships/image" Target="../media/image29.wmf"/><Relationship Id="rId10" Type="http://schemas.openxmlformats.org/officeDocument/2006/relationships/image" Target="../media/image24.wmf"/><Relationship Id="rId4" Type="http://schemas.openxmlformats.org/officeDocument/2006/relationships/image" Target="../media/image14.wmf"/><Relationship Id="rId9" Type="http://schemas.openxmlformats.org/officeDocument/2006/relationships/image" Target="../media/image23.wmf"/><Relationship Id="rId14" Type="http://schemas.openxmlformats.org/officeDocument/2006/relationships/image" Target="../media/image28.wmf"/></Relationships>
</file>

<file path=ppt/drawings/_rels/vmlDrawing8.vml.rels><?xml version="1.0" encoding="UTF-8" standalone="yes"?>
<Relationships xmlns="http://schemas.openxmlformats.org/package/2006/relationships"><Relationship Id="rId8" Type="http://schemas.openxmlformats.org/officeDocument/2006/relationships/image" Target="../media/image39.wmf"/><Relationship Id="rId3" Type="http://schemas.openxmlformats.org/officeDocument/2006/relationships/image" Target="../media/image34.wmf"/><Relationship Id="rId7" Type="http://schemas.openxmlformats.org/officeDocument/2006/relationships/image" Target="../media/image38.wmf"/><Relationship Id="rId12" Type="http://schemas.openxmlformats.org/officeDocument/2006/relationships/image" Target="../media/image43.wmf"/><Relationship Id="rId2" Type="http://schemas.openxmlformats.org/officeDocument/2006/relationships/image" Target="../media/image33.wmf"/><Relationship Id="rId1" Type="http://schemas.openxmlformats.org/officeDocument/2006/relationships/image" Target="../media/image32.wmf"/><Relationship Id="rId6" Type="http://schemas.openxmlformats.org/officeDocument/2006/relationships/image" Target="../media/image37.wmf"/><Relationship Id="rId11" Type="http://schemas.openxmlformats.org/officeDocument/2006/relationships/image" Target="../media/image42.wmf"/><Relationship Id="rId5" Type="http://schemas.openxmlformats.org/officeDocument/2006/relationships/image" Target="../media/image36.wmf"/><Relationship Id="rId10" Type="http://schemas.openxmlformats.org/officeDocument/2006/relationships/image" Target="../media/image41.wmf"/><Relationship Id="rId4" Type="http://schemas.openxmlformats.org/officeDocument/2006/relationships/image" Target="../media/image35.wmf"/><Relationship Id="rId9" Type="http://schemas.openxmlformats.org/officeDocument/2006/relationships/image" Target="../media/image40.wmf"/></Relationships>
</file>

<file path=ppt/drawings/_rels/vmlDrawing9.vml.rels><?xml version="1.0" encoding="UTF-8" standalone="yes"?>
<Relationships xmlns="http://schemas.openxmlformats.org/package/2006/relationships"><Relationship Id="rId8" Type="http://schemas.openxmlformats.org/officeDocument/2006/relationships/image" Target="../media/image51.wmf"/><Relationship Id="rId3" Type="http://schemas.openxmlformats.org/officeDocument/2006/relationships/image" Target="../media/image46.wmf"/><Relationship Id="rId7" Type="http://schemas.openxmlformats.org/officeDocument/2006/relationships/image" Target="../media/image50.wmf"/><Relationship Id="rId2" Type="http://schemas.openxmlformats.org/officeDocument/2006/relationships/image" Target="../media/image45.wmf"/><Relationship Id="rId1" Type="http://schemas.openxmlformats.org/officeDocument/2006/relationships/image" Target="../media/image44.wmf"/><Relationship Id="rId6" Type="http://schemas.openxmlformats.org/officeDocument/2006/relationships/image" Target="../media/image49.wmf"/><Relationship Id="rId5" Type="http://schemas.openxmlformats.org/officeDocument/2006/relationships/image" Target="../media/image48.wmf"/><Relationship Id="rId4" Type="http://schemas.openxmlformats.org/officeDocument/2006/relationships/image" Target="../media/image47.w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altLang="zh-CN" smtClean="0"/>
              <a:t>Klepnutím lze upravit styl předlohy nadpisů.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altLang="zh-CN" smtClean="0"/>
              <a:t>Klepnutím lze upravit styl předlohy podnadpisů.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2012/12/11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p:transition>
    <p:wipe dir="d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altLang="zh-CN" smtClean="0"/>
              <a:t>Klepnutím lze upravit styl předlohy nadpisů.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altLang="zh-CN" smtClean="0"/>
              <a:t>Klepnutím lze upravit styly předlohy textu.</a:t>
            </a:r>
          </a:p>
          <a:p>
            <a:pPr lvl="1"/>
            <a:r>
              <a:rPr lang="cs-CZ" altLang="zh-CN" smtClean="0"/>
              <a:t>Druhá úroveň</a:t>
            </a:r>
          </a:p>
          <a:p>
            <a:pPr lvl="2"/>
            <a:r>
              <a:rPr lang="cs-CZ" altLang="zh-CN" smtClean="0"/>
              <a:t>Třetí úroveň</a:t>
            </a:r>
          </a:p>
          <a:p>
            <a:pPr lvl="3"/>
            <a:r>
              <a:rPr lang="cs-CZ" altLang="zh-CN" smtClean="0"/>
              <a:t>Čtvrtá úroveň</a:t>
            </a:r>
          </a:p>
          <a:p>
            <a:pPr lvl="4"/>
            <a:r>
              <a:rPr lang="cs-CZ" altLang="zh-CN" smtClean="0"/>
              <a:t>Pátá úroveň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2012/12/11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p:transition>
    <p:wipe dir="d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altLang="zh-CN" smtClean="0"/>
              <a:t>Klepnutím lze upravit styl předlohy nadpisů.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altLang="zh-CN" smtClean="0"/>
              <a:t>Klepnutím lze upravit styly předlohy textu.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2012/12/11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p:transition>
    <p:wipe dir="d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altLang="zh-CN" smtClean="0"/>
              <a:t>Klepnutím lze upravit styl předlohy nadpisů.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altLang="zh-CN" smtClean="0"/>
              <a:t>Klepnutím lze upravit styly předlohy textu.</a:t>
            </a:r>
          </a:p>
          <a:p>
            <a:pPr lvl="1"/>
            <a:r>
              <a:rPr lang="cs-CZ" altLang="zh-CN" smtClean="0"/>
              <a:t>Druhá úroveň</a:t>
            </a:r>
          </a:p>
          <a:p>
            <a:pPr lvl="2"/>
            <a:r>
              <a:rPr lang="cs-CZ" altLang="zh-CN" smtClean="0"/>
              <a:t>Třetí úroveň</a:t>
            </a:r>
          </a:p>
          <a:p>
            <a:pPr lvl="3"/>
            <a:r>
              <a:rPr lang="cs-CZ" altLang="zh-CN" smtClean="0"/>
              <a:t>Čtvrtá úroveň</a:t>
            </a:r>
          </a:p>
          <a:p>
            <a:pPr lvl="4"/>
            <a:r>
              <a:rPr lang="cs-CZ" altLang="zh-CN" smtClean="0"/>
              <a:t>Pátá úroveň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altLang="zh-CN" smtClean="0"/>
              <a:t>Klepnutím lze upravit styly předlohy textu.</a:t>
            </a:r>
          </a:p>
          <a:p>
            <a:pPr lvl="1"/>
            <a:r>
              <a:rPr lang="cs-CZ" altLang="zh-CN" smtClean="0"/>
              <a:t>Druhá úroveň</a:t>
            </a:r>
          </a:p>
          <a:p>
            <a:pPr lvl="2"/>
            <a:r>
              <a:rPr lang="cs-CZ" altLang="zh-CN" smtClean="0"/>
              <a:t>Třetí úroveň</a:t>
            </a:r>
          </a:p>
          <a:p>
            <a:pPr lvl="3"/>
            <a:r>
              <a:rPr lang="cs-CZ" altLang="zh-CN" smtClean="0"/>
              <a:t>Čtvrtá úroveň</a:t>
            </a:r>
          </a:p>
          <a:p>
            <a:pPr lvl="4"/>
            <a:r>
              <a:rPr lang="cs-CZ" altLang="zh-CN" smtClean="0"/>
              <a:t>Pátá úroveň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2012/12/11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p:transition>
    <p:wipe dir="d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altLang="zh-CN" smtClean="0"/>
              <a:t>Klepnutím lze upravit styl předlohy nadpisů.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altLang="zh-CN" smtClean="0"/>
              <a:t>Klepnutím lze upravit styly předlohy textu.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altLang="zh-CN" smtClean="0"/>
              <a:t>Klepnutím lze upravit styly předlohy textu.</a:t>
            </a:r>
          </a:p>
          <a:p>
            <a:pPr lvl="1"/>
            <a:r>
              <a:rPr lang="cs-CZ" altLang="zh-CN" smtClean="0"/>
              <a:t>Druhá úroveň</a:t>
            </a:r>
          </a:p>
          <a:p>
            <a:pPr lvl="2"/>
            <a:r>
              <a:rPr lang="cs-CZ" altLang="zh-CN" smtClean="0"/>
              <a:t>Třetí úroveň</a:t>
            </a:r>
          </a:p>
          <a:p>
            <a:pPr lvl="3"/>
            <a:r>
              <a:rPr lang="cs-CZ" altLang="zh-CN" smtClean="0"/>
              <a:t>Čtvrtá úroveň</a:t>
            </a:r>
          </a:p>
          <a:p>
            <a:pPr lvl="4"/>
            <a:r>
              <a:rPr lang="cs-CZ" altLang="zh-CN" smtClean="0"/>
              <a:t>Pátá úroveň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altLang="zh-CN" smtClean="0"/>
              <a:t>Klepnutím lze upravit styly předlohy textu.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altLang="zh-CN" smtClean="0"/>
              <a:t>Klepnutím lze upravit styly předlohy textu.</a:t>
            </a:r>
          </a:p>
          <a:p>
            <a:pPr lvl="1"/>
            <a:r>
              <a:rPr lang="cs-CZ" altLang="zh-CN" smtClean="0"/>
              <a:t>Druhá úroveň</a:t>
            </a:r>
          </a:p>
          <a:p>
            <a:pPr lvl="2"/>
            <a:r>
              <a:rPr lang="cs-CZ" altLang="zh-CN" smtClean="0"/>
              <a:t>Třetí úroveň</a:t>
            </a:r>
          </a:p>
          <a:p>
            <a:pPr lvl="3"/>
            <a:r>
              <a:rPr lang="cs-CZ" altLang="zh-CN" smtClean="0"/>
              <a:t>Čtvrtá úroveň</a:t>
            </a:r>
          </a:p>
          <a:p>
            <a:pPr lvl="4"/>
            <a:r>
              <a:rPr lang="cs-CZ" altLang="zh-CN" smtClean="0"/>
              <a:t>Pátá úroveň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2012/12/11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p:transition>
    <p:wipe dir="d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altLang="zh-CN" smtClean="0"/>
              <a:t>Klepnutím lze upravit styl předlohy nadpisů.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2012/12/11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p:transition>
    <p:wipe dir="d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2012/12/11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p:transition>
    <p:wipe dir="d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altLang="zh-CN" smtClean="0"/>
              <a:t>Klepnutím lze upravit styl předlohy nadpisů.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altLang="zh-CN" smtClean="0"/>
              <a:t>Klepnutím lze upravit styly předlohy textu.</a:t>
            </a:r>
          </a:p>
          <a:p>
            <a:pPr lvl="1"/>
            <a:r>
              <a:rPr lang="cs-CZ" altLang="zh-CN" smtClean="0"/>
              <a:t>Druhá úroveň</a:t>
            </a:r>
          </a:p>
          <a:p>
            <a:pPr lvl="2"/>
            <a:r>
              <a:rPr lang="cs-CZ" altLang="zh-CN" smtClean="0"/>
              <a:t>Třetí úroveň</a:t>
            </a:r>
          </a:p>
          <a:p>
            <a:pPr lvl="3"/>
            <a:r>
              <a:rPr lang="cs-CZ" altLang="zh-CN" smtClean="0"/>
              <a:t>Čtvrtá úroveň</a:t>
            </a:r>
          </a:p>
          <a:p>
            <a:pPr lvl="4"/>
            <a:r>
              <a:rPr lang="cs-CZ" altLang="zh-CN" smtClean="0"/>
              <a:t>Pátá úroveň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altLang="zh-CN" smtClean="0"/>
              <a:t>Klepnutím lze upravit styly předlohy textu.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2012/12/11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p:transition>
    <p:wipe dir="d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altLang="zh-CN" smtClean="0"/>
              <a:t>Klepnutím lze upravit styl předlohy nadpisů.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altLang="zh-CN" smtClean="0"/>
              <a:t>Klepnutím na ikonu přidáte obrázek.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altLang="zh-CN" smtClean="0"/>
              <a:t>Klepnutím lze upravit styly předlohy textu.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2012/12/11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p:transition>
    <p:wipe dir="d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altLang="zh-CN" smtClean="0"/>
              <a:t>Klepnutím lze upravit styl předlohy nadpisů.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altLang="zh-CN" smtClean="0"/>
              <a:t>Klepnutím lze upravit styly předlohy textu.</a:t>
            </a:r>
          </a:p>
          <a:p>
            <a:pPr lvl="1"/>
            <a:r>
              <a:rPr lang="cs-CZ" altLang="zh-CN" smtClean="0"/>
              <a:t>Druhá úroveň</a:t>
            </a:r>
          </a:p>
          <a:p>
            <a:pPr lvl="2"/>
            <a:r>
              <a:rPr lang="cs-CZ" altLang="zh-CN" smtClean="0"/>
              <a:t>Třetí úroveň</a:t>
            </a:r>
          </a:p>
          <a:p>
            <a:pPr lvl="3"/>
            <a:r>
              <a:rPr lang="cs-CZ" altLang="zh-CN" smtClean="0"/>
              <a:t>Čtvrtá úroveň</a:t>
            </a:r>
          </a:p>
          <a:p>
            <a:pPr lvl="4"/>
            <a:r>
              <a:rPr lang="cs-CZ" altLang="zh-CN" smtClean="0"/>
              <a:t>Pátá úroveň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2012/12/11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p:transition>
    <p:wipe dir="d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altLang="zh-CN" smtClean="0"/>
              <a:t>Klepnutím lze upravit styl předlohy nadpisů.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altLang="zh-CN" smtClean="0"/>
              <a:t>Klepnutím lze upravit styly předlohy textu.</a:t>
            </a:r>
          </a:p>
          <a:p>
            <a:pPr lvl="1"/>
            <a:r>
              <a:rPr lang="cs-CZ" altLang="zh-CN" smtClean="0"/>
              <a:t>Druhá úroveň</a:t>
            </a:r>
          </a:p>
          <a:p>
            <a:pPr lvl="2"/>
            <a:r>
              <a:rPr lang="cs-CZ" altLang="zh-CN" smtClean="0"/>
              <a:t>Třetí úroveň</a:t>
            </a:r>
          </a:p>
          <a:p>
            <a:pPr lvl="3"/>
            <a:r>
              <a:rPr lang="cs-CZ" altLang="zh-CN" smtClean="0"/>
              <a:t>Čtvrtá úroveň</a:t>
            </a:r>
          </a:p>
          <a:p>
            <a:pPr lvl="4"/>
            <a:r>
              <a:rPr lang="cs-CZ" altLang="zh-CN" smtClean="0"/>
              <a:t>Pátá úroveň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2012/12/11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p:transition>
    <p:wipe dir="d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tx2">
                <a:lumMod val="60000"/>
                <a:lumOff val="40000"/>
              </a:schemeClr>
            </a:gs>
            <a:gs pos="50000">
              <a:schemeClr val="tx2">
                <a:lumMod val="40000"/>
                <a:lumOff val="60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0820CF-B880-4189-942D-D702A7CBA730}" type="datetimeFigureOut">
              <a:rPr lang="zh-CN" altLang="en-US" smtClean="0"/>
              <a:pPr/>
              <a:t>2012/12/11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>
    <p:wipe dir="d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4" Type="http://schemas.openxmlformats.org/officeDocument/2006/relationships/oleObject" Target="../embeddings/oleObject2.bin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.bin"/><Relationship Id="rId7" Type="http://schemas.openxmlformats.org/officeDocument/2006/relationships/oleObject" Target="../embeddings/oleObject7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Relationship Id="rId6" Type="http://schemas.openxmlformats.org/officeDocument/2006/relationships/oleObject" Target="../embeddings/oleObject6.bin"/><Relationship Id="rId5" Type="http://schemas.openxmlformats.org/officeDocument/2006/relationships/oleObject" Target="../embeddings/oleObject5.bin"/><Relationship Id="rId4" Type="http://schemas.openxmlformats.org/officeDocument/2006/relationships/oleObject" Target="../embeddings/oleObject4.bin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8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3.vml"/><Relationship Id="rId4" Type="http://schemas.openxmlformats.org/officeDocument/2006/relationships/oleObject" Target="../embeddings/oleObject9.bin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0.bin"/><Relationship Id="rId7" Type="http://schemas.openxmlformats.org/officeDocument/2006/relationships/oleObject" Target="../embeddings/oleObject14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4.vml"/><Relationship Id="rId6" Type="http://schemas.openxmlformats.org/officeDocument/2006/relationships/oleObject" Target="../embeddings/oleObject13.bin"/><Relationship Id="rId5" Type="http://schemas.openxmlformats.org/officeDocument/2006/relationships/oleObject" Target="../embeddings/oleObject12.bin"/><Relationship Id="rId4" Type="http://schemas.openxmlformats.org/officeDocument/2006/relationships/oleObject" Target="../embeddings/oleObject11.bin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5.bin"/><Relationship Id="rId7" Type="http://schemas.openxmlformats.org/officeDocument/2006/relationships/oleObject" Target="../embeddings/oleObject19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5.vml"/><Relationship Id="rId6" Type="http://schemas.openxmlformats.org/officeDocument/2006/relationships/oleObject" Target="../embeddings/oleObject18.bin"/><Relationship Id="rId5" Type="http://schemas.openxmlformats.org/officeDocument/2006/relationships/oleObject" Target="../embeddings/oleObject17.bin"/><Relationship Id="rId4" Type="http://schemas.openxmlformats.org/officeDocument/2006/relationships/oleObject" Target="../embeddings/oleObject16.bin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0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6.vml"/><Relationship Id="rId6" Type="http://schemas.openxmlformats.org/officeDocument/2006/relationships/oleObject" Target="../embeddings/oleObject23.bin"/><Relationship Id="rId5" Type="http://schemas.openxmlformats.org/officeDocument/2006/relationships/oleObject" Target="../embeddings/oleObject22.bin"/><Relationship Id="rId4" Type="http://schemas.openxmlformats.org/officeDocument/2006/relationships/oleObject" Target="../embeddings/oleObject21.bin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29.bin"/><Relationship Id="rId13" Type="http://schemas.openxmlformats.org/officeDocument/2006/relationships/oleObject" Target="../embeddings/oleObject34.bin"/><Relationship Id="rId18" Type="http://schemas.openxmlformats.org/officeDocument/2006/relationships/oleObject" Target="../embeddings/oleObject39.bin"/><Relationship Id="rId3" Type="http://schemas.openxmlformats.org/officeDocument/2006/relationships/oleObject" Target="../embeddings/oleObject24.bin"/><Relationship Id="rId7" Type="http://schemas.openxmlformats.org/officeDocument/2006/relationships/oleObject" Target="../embeddings/oleObject28.bin"/><Relationship Id="rId12" Type="http://schemas.openxmlformats.org/officeDocument/2006/relationships/oleObject" Target="../embeddings/oleObject33.bin"/><Relationship Id="rId17" Type="http://schemas.openxmlformats.org/officeDocument/2006/relationships/oleObject" Target="../embeddings/oleObject38.bin"/><Relationship Id="rId2" Type="http://schemas.openxmlformats.org/officeDocument/2006/relationships/slideLayout" Target="../slideLayouts/slideLayout2.xml"/><Relationship Id="rId16" Type="http://schemas.openxmlformats.org/officeDocument/2006/relationships/oleObject" Target="../embeddings/oleObject37.bin"/><Relationship Id="rId1" Type="http://schemas.openxmlformats.org/officeDocument/2006/relationships/vmlDrawing" Target="../drawings/vmlDrawing7.vml"/><Relationship Id="rId6" Type="http://schemas.openxmlformats.org/officeDocument/2006/relationships/oleObject" Target="../embeddings/oleObject27.bin"/><Relationship Id="rId11" Type="http://schemas.openxmlformats.org/officeDocument/2006/relationships/oleObject" Target="../embeddings/oleObject32.bin"/><Relationship Id="rId5" Type="http://schemas.openxmlformats.org/officeDocument/2006/relationships/oleObject" Target="../embeddings/oleObject26.bin"/><Relationship Id="rId15" Type="http://schemas.openxmlformats.org/officeDocument/2006/relationships/oleObject" Target="../embeddings/oleObject36.bin"/><Relationship Id="rId10" Type="http://schemas.openxmlformats.org/officeDocument/2006/relationships/oleObject" Target="../embeddings/oleObject31.bin"/><Relationship Id="rId19" Type="http://schemas.openxmlformats.org/officeDocument/2006/relationships/oleObject" Target="../embeddings/oleObject40.bin"/><Relationship Id="rId4" Type="http://schemas.openxmlformats.org/officeDocument/2006/relationships/oleObject" Target="../embeddings/oleObject25.bin"/><Relationship Id="rId9" Type="http://schemas.openxmlformats.org/officeDocument/2006/relationships/oleObject" Target="../embeddings/oleObject30.bin"/><Relationship Id="rId14" Type="http://schemas.openxmlformats.org/officeDocument/2006/relationships/oleObject" Target="../embeddings/oleObject35.bin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46.bin"/><Relationship Id="rId13" Type="http://schemas.openxmlformats.org/officeDocument/2006/relationships/oleObject" Target="../embeddings/oleObject51.bin"/><Relationship Id="rId3" Type="http://schemas.openxmlformats.org/officeDocument/2006/relationships/oleObject" Target="../embeddings/oleObject41.bin"/><Relationship Id="rId7" Type="http://schemas.openxmlformats.org/officeDocument/2006/relationships/oleObject" Target="../embeddings/oleObject45.bin"/><Relationship Id="rId12" Type="http://schemas.openxmlformats.org/officeDocument/2006/relationships/oleObject" Target="../embeddings/oleObject50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8.vml"/><Relationship Id="rId6" Type="http://schemas.openxmlformats.org/officeDocument/2006/relationships/oleObject" Target="../embeddings/oleObject44.bin"/><Relationship Id="rId11" Type="http://schemas.openxmlformats.org/officeDocument/2006/relationships/oleObject" Target="../embeddings/oleObject49.bin"/><Relationship Id="rId5" Type="http://schemas.openxmlformats.org/officeDocument/2006/relationships/oleObject" Target="../embeddings/oleObject43.bin"/><Relationship Id="rId10" Type="http://schemas.openxmlformats.org/officeDocument/2006/relationships/oleObject" Target="../embeddings/oleObject48.bin"/><Relationship Id="rId4" Type="http://schemas.openxmlformats.org/officeDocument/2006/relationships/oleObject" Target="../embeddings/oleObject42.bin"/><Relationship Id="rId9" Type="http://schemas.openxmlformats.org/officeDocument/2006/relationships/oleObject" Target="../embeddings/oleObject47.bin"/><Relationship Id="rId14" Type="http://schemas.openxmlformats.org/officeDocument/2006/relationships/oleObject" Target="../embeddings/oleObject52.bin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58.bin"/><Relationship Id="rId3" Type="http://schemas.openxmlformats.org/officeDocument/2006/relationships/oleObject" Target="../embeddings/oleObject53.bin"/><Relationship Id="rId7" Type="http://schemas.openxmlformats.org/officeDocument/2006/relationships/oleObject" Target="../embeddings/oleObject57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9.vml"/><Relationship Id="rId6" Type="http://schemas.openxmlformats.org/officeDocument/2006/relationships/oleObject" Target="../embeddings/oleObject56.bin"/><Relationship Id="rId5" Type="http://schemas.openxmlformats.org/officeDocument/2006/relationships/oleObject" Target="../embeddings/oleObject55.bin"/><Relationship Id="rId10" Type="http://schemas.openxmlformats.org/officeDocument/2006/relationships/oleObject" Target="../embeddings/oleObject60.bin"/><Relationship Id="rId4" Type="http://schemas.openxmlformats.org/officeDocument/2006/relationships/oleObject" Target="../embeddings/oleObject54.bin"/><Relationship Id="rId9" Type="http://schemas.openxmlformats.org/officeDocument/2006/relationships/oleObject" Target="../embeddings/oleObject59.bin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483768" y="5805264"/>
            <a:ext cx="4176464" cy="1020405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  <p:graphicFrame>
        <p:nvGraphicFramePr>
          <p:cNvPr id="7" name="Tabulka 6"/>
          <p:cNvGraphicFramePr>
            <a:graphicFrameLocks noGrp="1"/>
          </p:cNvGraphicFramePr>
          <p:nvPr/>
        </p:nvGraphicFramePr>
        <p:xfrm>
          <a:off x="755576" y="188640"/>
          <a:ext cx="7776864" cy="5441240"/>
        </p:xfrm>
        <a:graphic>
          <a:graphicData uri="http://schemas.openxmlformats.org/drawingml/2006/table">
            <a:tbl>
              <a:tblPr/>
              <a:tblGrid>
                <a:gridCol w="2880320"/>
                <a:gridCol w="4896544"/>
              </a:tblGrid>
              <a:tr h="24210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latin typeface="+mn-lt"/>
                          <a:ea typeface="Calibri"/>
                          <a:cs typeface="Times New Roman"/>
                        </a:rPr>
                        <a:t>Číslo projektu</a:t>
                      </a:r>
                      <a:endParaRPr lang="cs-CZ" sz="1400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latin typeface="+mn-lt"/>
                          <a:ea typeface="Calibri"/>
                          <a:cs typeface="Times New Roman,Bold"/>
                        </a:rPr>
                        <a:t>CZ.1.07/1.5.00/34.0779</a:t>
                      </a:r>
                      <a:endParaRPr lang="cs-CZ" sz="1400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210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latin typeface="+mn-lt"/>
                          <a:ea typeface="Calibri"/>
                          <a:cs typeface="Times New Roman"/>
                        </a:rPr>
                        <a:t>Název projektu</a:t>
                      </a:r>
                      <a:endParaRPr lang="cs-CZ" sz="1400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latin typeface="+mn-lt"/>
                          <a:ea typeface="Calibri"/>
                          <a:cs typeface="Times New Roman,Bold"/>
                        </a:rPr>
                        <a:t>Škola pro 21. století</a:t>
                      </a:r>
                      <a:endParaRPr lang="cs-CZ" sz="1400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4019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latin typeface="+mn-lt"/>
                          <a:ea typeface="Calibri"/>
                          <a:cs typeface="Times New Roman"/>
                        </a:rPr>
                        <a:t>Číslo a název šablony klíčové aktivity</a:t>
                      </a:r>
                      <a:endParaRPr lang="cs-CZ" sz="1400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latin typeface="+mn-lt"/>
                          <a:ea typeface="Calibri"/>
                          <a:cs typeface="Times New Roman"/>
                        </a:rPr>
                        <a:t>III/2 Inovace a zkvalitnění výuky prostřednictvím ICT</a:t>
                      </a:r>
                      <a:endParaRPr lang="cs-CZ" sz="1400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8421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latin typeface="+mn-lt"/>
                          <a:ea typeface="Calibri"/>
                          <a:cs typeface="Times New Roman"/>
                        </a:rPr>
                        <a:t>Název školy</a:t>
                      </a:r>
                      <a:endParaRPr lang="cs-CZ" sz="1400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latin typeface="+mn-lt"/>
                          <a:ea typeface="Calibri"/>
                          <a:cs typeface="Times New Roman"/>
                        </a:rPr>
                        <a:t>Vyšší odborná škola zdravotnická a Střední zdravotnická škola,</a:t>
                      </a:r>
                      <a:endParaRPr lang="cs-CZ" sz="1400" dirty="0">
                        <a:latin typeface="+mn-lt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latin typeface="+mn-lt"/>
                          <a:ea typeface="Calibri"/>
                          <a:cs typeface="Times New Roman"/>
                        </a:rPr>
                        <a:t>Hradec Králové, Komenského 234</a:t>
                      </a:r>
                      <a:endParaRPr lang="cs-CZ" sz="1400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4019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latin typeface="+mn-lt"/>
                          <a:ea typeface="Calibri"/>
                          <a:cs typeface="Times New Roman"/>
                        </a:rPr>
                        <a:t>Číslo vzdělávacího materiálu</a:t>
                      </a:r>
                      <a:endParaRPr lang="cs-CZ" sz="1400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latin typeface="+mn-lt"/>
                          <a:ea typeface="Calibri"/>
                          <a:cs typeface="Times New Roman"/>
                        </a:rPr>
                        <a:t>VY_32_INOVACE_MAT_1_TO_01</a:t>
                      </a:r>
                      <a:endParaRPr lang="cs-CZ" sz="1400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4019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latin typeface="+mn-lt"/>
                          <a:ea typeface="Calibri"/>
                          <a:cs typeface="Times New Roman"/>
                        </a:rPr>
                        <a:t>Tematická oblast (název sady)</a:t>
                      </a:r>
                      <a:endParaRPr lang="cs-CZ" sz="1400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latin typeface="+mn-lt"/>
                          <a:ea typeface="Calibri"/>
                          <a:cs typeface="Times New Roman"/>
                        </a:rPr>
                        <a:t>Lineární rovnice a nerovnice</a:t>
                      </a:r>
                      <a:endParaRPr lang="cs-CZ" sz="1400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4019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latin typeface="+mn-lt"/>
                          <a:ea typeface="Calibri"/>
                          <a:cs typeface="Times New Roman"/>
                        </a:rPr>
                        <a:t>Název vzdělávacího materiálu</a:t>
                      </a:r>
                      <a:endParaRPr lang="cs-CZ" sz="1400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 smtClean="0">
                          <a:latin typeface="+mn-lt"/>
                          <a:ea typeface="Calibri"/>
                          <a:cs typeface="Times New Roman"/>
                        </a:rPr>
                        <a:t>Rovnice</a:t>
                      </a:r>
                      <a:r>
                        <a:rPr lang="cs-CZ" sz="1400" b="1" baseline="0" dirty="0" smtClean="0">
                          <a:latin typeface="+mn-lt"/>
                          <a:ea typeface="Calibri"/>
                          <a:cs typeface="Times New Roman"/>
                        </a:rPr>
                        <a:t> – ekvivalentní úpravy</a:t>
                      </a:r>
                      <a:endParaRPr lang="cs-CZ" sz="1400" b="1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210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latin typeface="+mn-lt"/>
                          <a:ea typeface="Calibri"/>
                          <a:cs typeface="Times New Roman"/>
                        </a:rPr>
                        <a:t>Autor</a:t>
                      </a:r>
                      <a:endParaRPr lang="cs-CZ" sz="1400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latin typeface="+mn-lt"/>
                          <a:ea typeface="Calibri"/>
                          <a:cs typeface="Times New Roman"/>
                        </a:rPr>
                        <a:t>Mgr. Petra Toboříková</a:t>
                      </a:r>
                      <a:endParaRPr lang="cs-CZ" sz="1400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210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latin typeface="+mn-lt"/>
                          <a:ea typeface="Calibri"/>
                          <a:cs typeface="Times New Roman"/>
                        </a:rPr>
                        <a:t>Předmět</a:t>
                      </a:r>
                      <a:endParaRPr lang="cs-CZ" sz="1400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 smtClean="0">
                          <a:latin typeface="+mn-lt"/>
                          <a:ea typeface="Calibri"/>
                          <a:cs typeface="Times New Roman"/>
                        </a:rPr>
                        <a:t>Matematika</a:t>
                      </a:r>
                      <a:endParaRPr lang="cs-CZ" sz="1400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210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latin typeface="+mn-lt"/>
                          <a:ea typeface="Calibri"/>
                          <a:cs typeface="Times New Roman"/>
                        </a:rPr>
                        <a:t>Ročník</a:t>
                      </a:r>
                      <a:endParaRPr lang="cs-CZ" sz="1400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 smtClean="0">
                          <a:latin typeface="+mn-lt"/>
                          <a:ea typeface="Calibri"/>
                          <a:cs typeface="Times New Roman"/>
                        </a:rPr>
                        <a:t>1. </a:t>
                      </a:r>
                      <a:r>
                        <a:rPr lang="cs-CZ" sz="1400" b="1" dirty="0">
                          <a:latin typeface="+mn-lt"/>
                          <a:ea typeface="Calibri"/>
                          <a:cs typeface="Times New Roman"/>
                        </a:rPr>
                        <a:t>ročník</a:t>
                      </a:r>
                      <a:endParaRPr lang="cs-CZ" sz="1400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210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latin typeface="+mn-lt"/>
                          <a:ea typeface="Calibri"/>
                          <a:cs typeface="Times New Roman"/>
                        </a:rPr>
                        <a:t>Obor vzdělávání</a:t>
                      </a:r>
                      <a:endParaRPr lang="cs-CZ" sz="1400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 smtClean="0">
                          <a:latin typeface="+mn-lt"/>
                          <a:ea typeface="Calibri"/>
                          <a:cs typeface="Times New Roman"/>
                        </a:rPr>
                        <a:t>Zdravotnický asistent</a:t>
                      </a:r>
                      <a:endParaRPr lang="cs-CZ" sz="1400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210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latin typeface="+mn-lt"/>
                          <a:ea typeface="Calibri"/>
                          <a:cs typeface="Times New Roman"/>
                        </a:rPr>
                        <a:t>vytvořeno</a:t>
                      </a:r>
                      <a:endParaRPr lang="cs-CZ" sz="1400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 smtClean="0">
                          <a:latin typeface="+mn-lt"/>
                          <a:ea typeface="Calibri"/>
                          <a:cs typeface="Times New Roman"/>
                        </a:rPr>
                        <a:t>Prosinec </a:t>
                      </a:r>
                      <a:r>
                        <a:rPr lang="cs-CZ" sz="1400" b="1" dirty="0">
                          <a:latin typeface="+mn-lt"/>
                          <a:ea typeface="Calibri"/>
                          <a:cs typeface="Times New Roman"/>
                        </a:rPr>
                        <a:t>2012</a:t>
                      </a:r>
                      <a:endParaRPr lang="cs-CZ" sz="1400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210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latin typeface="+mn-lt"/>
                          <a:ea typeface="Calibri"/>
                          <a:cs typeface="Times New Roman"/>
                        </a:rPr>
                        <a:t>Anotace včetně cílů</a:t>
                      </a:r>
                      <a:endParaRPr lang="cs-CZ" sz="1400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/>
                        <a:t>Prezentace uvádějící učivo o rovnicích se zaměřuje na lineární rovnice a ekvivalentní úpravy při jejich řešení.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/>
                        <a:t>Je vhodná k podpoře přímé výuky či jako opora samostudia uvedeného učiva.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latin typeface="+mn-lt"/>
                          <a:ea typeface="Calibri"/>
                          <a:cs typeface="Times New Roman"/>
                        </a:rPr>
                        <a:t>Žák</a:t>
                      </a:r>
                      <a:r>
                        <a:rPr lang="cs-CZ" sz="1400" baseline="0" dirty="0" smtClean="0">
                          <a:latin typeface="+mn-lt"/>
                          <a:ea typeface="Calibri"/>
                          <a:cs typeface="Times New Roman"/>
                        </a:rPr>
                        <a:t> po absolvování výuky vyjmenuje druhy ekvivalentních úprav rovnic a bude jich užívat při řešení lineárních rovnic.</a:t>
                      </a:r>
                      <a:endParaRPr lang="cs-CZ" sz="1400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214282" y="1196752"/>
            <a:ext cx="8712968" cy="1470025"/>
          </a:xfrm>
        </p:spPr>
        <p:txBody>
          <a:bodyPr>
            <a:normAutofit fontScale="90000"/>
          </a:bodyPr>
          <a:lstStyle/>
          <a:p>
            <a:r>
              <a:rPr lang="cs-CZ" altLang="zh-CN" sz="5400" dirty="0" smtClean="0"/>
              <a:t>4. LINEÁRNÍ ROVNICE</a:t>
            </a:r>
            <a:br>
              <a:rPr lang="cs-CZ" altLang="zh-CN" sz="5400" dirty="0" smtClean="0"/>
            </a:br>
            <a:r>
              <a:rPr lang="cs-CZ" altLang="zh-CN" sz="5400" dirty="0" smtClean="0"/>
              <a:t>A NEROVNICE</a:t>
            </a:r>
            <a:endParaRPr lang="zh-CN" altLang="en-US" sz="5400" cap="all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2483768" y="3197016"/>
            <a:ext cx="4176464" cy="622920"/>
          </a:xfrm>
        </p:spPr>
        <p:txBody>
          <a:bodyPr/>
          <a:lstStyle/>
          <a:p>
            <a:r>
              <a:rPr lang="cs-CZ" altLang="zh-CN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Mgr. Petra Toboříková</a:t>
            </a:r>
            <a:endParaRPr lang="zh-CN" altLang="en-US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619672" y="5157192"/>
            <a:ext cx="6081712" cy="1485900"/>
          </a:xfrm>
          <a:prstGeom prst="rect">
            <a:avLst/>
          </a:prstGeom>
          <a:solidFill>
            <a:srgbClr val="FFFFFF"/>
          </a:solidFill>
          <a:ln w="3175">
            <a:noFill/>
            <a:miter lim="800000"/>
            <a:headEnd/>
            <a:tailEnd/>
          </a:ln>
        </p:spPr>
      </p:pic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3336137" y="274638"/>
            <a:ext cx="2471726" cy="796908"/>
          </a:xfrm>
        </p:spPr>
        <p:txBody>
          <a:bodyPr>
            <a:normAutofit fontScale="90000"/>
          </a:bodyPr>
          <a:lstStyle/>
          <a:p>
            <a:r>
              <a:rPr lang="cs-CZ" altLang="zh-CN" sz="5400" smtClean="0"/>
              <a:t>Rovnice</a:t>
            </a:r>
            <a:endParaRPr lang="zh-CN" altLang="en-US" sz="5400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1657344" y="1142984"/>
            <a:ext cx="5829312" cy="604663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cs-CZ" altLang="zh-CN" sz="2800" smtClean="0"/>
              <a:t>= zápis </a:t>
            </a:r>
            <a:r>
              <a:rPr lang="cs-CZ" altLang="zh-CN" sz="2800" b="1" smtClean="0"/>
              <a:t>rovnosti</a:t>
            </a:r>
            <a:r>
              <a:rPr lang="cs-CZ" altLang="zh-CN" sz="2800" smtClean="0"/>
              <a:t> </a:t>
            </a:r>
            <a:r>
              <a:rPr lang="cs-CZ" altLang="zh-CN" sz="2800" b="1" smtClean="0"/>
              <a:t>hodnot</a:t>
            </a:r>
            <a:r>
              <a:rPr lang="cs-CZ" altLang="zh-CN" sz="2800" smtClean="0"/>
              <a:t> dvou výrazů</a:t>
            </a:r>
            <a:endParaRPr lang="zh-CN" altLang="en-US" sz="2800" b="1" dirty="0"/>
          </a:p>
        </p:txBody>
      </p:sp>
      <p:grpSp>
        <p:nvGrpSpPr>
          <p:cNvPr id="19" name="Skupina 18"/>
          <p:cNvGrpSpPr/>
          <p:nvPr/>
        </p:nvGrpSpPr>
        <p:grpSpPr>
          <a:xfrm>
            <a:off x="214282" y="1917697"/>
            <a:ext cx="5715040" cy="1082675"/>
            <a:chOff x="214282" y="1917697"/>
            <a:chExt cx="5715040" cy="1082675"/>
          </a:xfrm>
        </p:grpSpPr>
        <p:graphicFrame>
          <p:nvGraphicFramePr>
            <p:cNvPr id="8" name="Object 2"/>
            <p:cNvGraphicFramePr>
              <a:graphicFrameLocks noChangeAspect="1"/>
            </p:cNvGraphicFramePr>
            <p:nvPr/>
          </p:nvGraphicFramePr>
          <p:xfrm>
            <a:off x="3144847" y="1917697"/>
            <a:ext cx="2784475" cy="1082675"/>
          </p:xfrm>
          <a:graphic>
            <a:graphicData uri="http://schemas.openxmlformats.org/presentationml/2006/ole">
              <p:oleObj spid="_x0000_s64513" name="Rovnice" r:id="rId3" imgW="1015920" imgH="393480" progId="Equation.3">
                <p:embed/>
              </p:oleObj>
            </a:graphicData>
          </a:graphic>
        </p:graphicFrame>
        <p:sp>
          <p:nvSpPr>
            <p:cNvPr id="4" name="TextovéPole 3"/>
            <p:cNvSpPr txBox="1"/>
            <p:nvPr/>
          </p:nvSpPr>
          <p:spPr>
            <a:xfrm>
              <a:off x="214282" y="2000240"/>
              <a:ext cx="2961448" cy="73866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361950" indent="-361950">
                <a:lnSpc>
                  <a:spcPct val="150000"/>
                </a:lnSpc>
              </a:pPr>
              <a:r>
                <a:rPr lang="cs-CZ" sz="2800" smtClean="0"/>
                <a:t>Co znamená zápis:</a:t>
              </a:r>
              <a:endParaRPr lang="cs-CZ" sz="2800" dirty="0" smtClean="0"/>
            </a:p>
          </p:txBody>
        </p:sp>
      </p:grpSp>
      <p:sp>
        <p:nvSpPr>
          <p:cNvPr id="7" name="TextovéPole 6"/>
          <p:cNvSpPr txBox="1"/>
          <p:nvPr/>
        </p:nvSpPr>
        <p:spPr>
          <a:xfrm>
            <a:off x="7000892" y="6516052"/>
            <a:ext cx="21796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Lin. rovnice - úpravy</a:t>
            </a:r>
            <a:endParaRPr lang="cs-CZ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928662" y="3286124"/>
            <a:ext cx="807249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cs-CZ" sz="2400" smtClean="0"/>
              <a:t>Rovnost </a:t>
            </a:r>
            <a:r>
              <a:rPr lang="cs-CZ" sz="2400" b="1" smtClean="0"/>
              <a:t>dvou čísel </a:t>
            </a:r>
            <a:r>
              <a:rPr lang="cs-CZ" sz="2400" smtClean="0"/>
              <a:t>zapsaných pomocí proměnné x (neznámé)</a:t>
            </a:r>
            <a:endParaRPr lang="cs-CZ" sz="2400" dirty="0" smtClean="0"/>
          </a:p>
        </p:txBody>
      </p:sp>
      <p:cxnSp>
        <p:nvCxnSpPr>
          <p:cNvPr id="11" name="Přímá spojovací šipka 10"/>
          <p:cNvCxnSpPr>
            <a:endCxn id="15" idx="3"/>
          </p:cNvCxnSpPr>
          <p:nvPr/>
        </p:nvCxnSpPr>
        <p:spPr>
          <a:xfrm rot="5400000" flipH="1" flipV="1">
            <a:off x="2786051" y="2965397"/>
            <a:ext cx="606479" cy="463604"/>
          </a:xfrm>
          <a:prstGeom prst="straightConnector1">
            <a:avLst/>
          </a:prstGeom>
          <a:ln w="285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Přímá spojovací šipka 12"/>
          <p:cNvCxnSpPr>
            <a:endCxn id="16" idx="3"/>
          </p:cNvCxnSpPr>
          <p:nvPr/>
        </p:nvCxnSpPr>
        <p:spPr>
          <a:xfrm flipV="1">
            <a:off x="2857488" y="2836370"/>
            <a:ext cx="1881903" cy="664068"/>
          </a:xfrm>
          <a:prstGeom prst="straightConnector1">
            <a:avLst/>
          </a:prstGeom>
          <a:ln w="285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Elipsa 14"/>
          <p:cNvSpPr/>
          <p:nvPr/>
        </p:nvSpPr>
        <p:spPr>
          <a:xfrm>
            <a:off x="3143240" y="1857364"/>
            <a:ext cx="1214446" cy="1214446"/>
          </a:xfrm>
          <a:prstGeom prst="ellipse">
            <a:avLst/>
          </a:prstGeom>
          <a:noFill/>
          <a:ln w="28575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6" name="Elipsa 15"/>
          <p:cNvSpPr/>
          <p:nvPr/>
        </p:nvSpPr>
        <p:spPr>
          <a:xfrm>
            <a:off x="4572001" y="1857364"/>
            <a:ext cx="1143008" cy="1146977"/>
          </a:xfrm>
          <a:prstGeom prst="ellipse">
            <a:avLst/>
          </a:prstGeom>
          <a:noFill/>
          <a:ln w="28575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graphicFrame>
        <p:nvGraphicFramePr>
          <p:cNvPr id="64514" name="Object 2"/>
          <p:cNvGraphicFramePr>
            <a:graphicFrameLocks noChangeAspect="1"/>
          </p:cNvGraphicFramePr>
          <p:nvPr/>
        </p:nvGraphicFramePr>
        <p:xfrm>
          <a:off x="3571868" y="3857628"/>
          <a:ext cx="1774825" cy="558800"/>
        </p:xfrm>
        <a:graphic>
          <a:graphicData uri="http://schemas.openxmlformats.org/presentationml/2006/ole">
            <p:oleObj spid="_x0000_s64514" name="Rovnice" r:id="rId4" imgW="647640" imgH="203040" progId="Equation.3">
              <p:embed/>
            </p:oleObj>
          </a:graphicData>
        </a:graphic>
      </p:graphicFrame>
      <p:sp>
        <p:nvSpPr>
          <p:cNvPr id="22" name="TextovéPole 21"/>
          <p:cNvSpPr txBox="1"/>
          <p:nvPr/>
        </p:nvSpPr>
        <p:spPr>
          <a:xfrm>
            <a:off x="357158" y="3857629"/>
            <a:ext cx="264320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smtClean="0"/>
              <a:t>Levá</a:t>
            </a:r>
            <a:r>
              <a:rPr lang="cs-CZ" sz="2400" smtClean="0"/>
              <a:t> strana rovnice</a:t>
            </a:r>
            <a:endParaRPr lang="cs-CZ" sz="2400" dirty="0" smtClean="0"/>
          </a:p>
        </p:txBody>
      </p:sp>
      <p:sp>
        <p:nvSpPr>
          <p:cNvPr id="23" name="TextovéPole 22"/>
          <p:cNvSpPr txBox="1"/>
          <p:nvPr/>
        </p:nvSpPr>
        <p:spPr>
          <a:xfrm>
            <a:off x="5929322" y="3857628"/>
            <a:ext cx="300039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smtClean="0"/>
              <a:t>Pravá</a:t>
            </a:r>
            <a:r>
              <a:rPr lang="cs-CZ" sz="2400" smtClean="0"/>
              <a:t> strana rovnice</a:t>
            </a:r>
            <a:endParaRPr lang="cs-CZ" sz="2400" dirty="0" smtClean="0"/>
          </a:p>
        </p:txBody>
      </p:sp>
      <p:cxnSp>
        <p:nvCxnSpPr>
          <p:cNvPr id="24" name="Přímá spojovací šipka 23"/>
          <p:cNvCxnSpPr/>
          <p:nvPr/>
        </p:nvCxnSpPr>
        <p:spPr>
          <a:xfrm>
            <a:off x="2928926" y="4071942"/>
            <a:ext cx="571504" cy="1588"/>
          </a:xfrm>
          <a:prstGeom prst="straightConnector1">
            <a:avLst/>
          </a:prstGeom>
          <a:ln w="28575">
            <a:solidFill>
              <a:srgbClr val="FFC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Přímá spojovací šipka 25"/>
          <p:cNvCxnSpPr/>
          <p:nvPr/>
        </p:nvCxnSpPr>
        <p:spPr>
          <a:xfrm rot="10800000">
            <a:off x="5357819" y="4071942"/>
            <a:ext cx="571504" cy="1588"/>
          </a:xfrm>
          <a:prstGeom prst="straightConnector1">
            <a:avLst/>
          </a:prstGeom>
          <a:ln w="28575"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4516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64518" name="Rectangle 6"/>
          <p:cNvSpPr>
            <a:spLocks noChangeArrowheads="1"/>
          </p:cNvSpPr>
          <p:nvPr/>
        </p:nvSpPr>
        <p:spPr bwMode="auto">
          <a:xfrm>
            <a:off x="214282" y="4786322"/>
            <a:ext cx="2389565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49263" algn="l"/>
                <a:tab pos="990600" algn="l"/>
                <a:tab pos="1349375" algn="l"/>
              </a:tabLst>
            </a:pPr>
            <a:r>
              <a:rPr kumimoji="0" lang="cs-CZ" sz="2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ea typeface="Calibri" pitchFamily="34" charset="0"/>
                <a:cs typeface="Times New Roman" pitchFamily="18" charset="0"/>
              </a:rPr>
              <a:t>Řešení rovnice:</a:t>
            </a:r>
            <a:endParaRPr kumimoji="0" lang="cs-CZ" sz="2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</a:endParaRPr>
          </a:p>
        </p:txBody>
      </p:sp>
      <p:sp>
        <p:nvSpPr>
          <p:cNvPr id="28" name="Rectangle 6"/>
          <p:cNvSpPr>
            <a:spLocks noChangeArrowheads="1"/>
          </p:cNvSpPr>
          <p:nvPr/>
        </p:nvSpPr>
        <p:spPr bwMode="auto">
          <a:xfrm>
            <a:off x="2571736" y="4786322"/>
            <a:ext cx="5896935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cs-CZ" sz="2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ea typeface="Calibri" pitchFamily="34" charset="0"/>
                <a:cs typeface="Times New Roman" pitchFamily="18" charset="0"/>
              </a:rPr>
              <a:t>hledání</a:t>
            </a:r>
            <a:r>
              <a:rPr kumimoji="0" lang="cs-CZ" sz="2800" b="0" i="0" u="none" strike="noStrike" cap="none" normalizeH="0" smtClean="0">
                <a:ln>
                  <a:noFill/>
                </a:ln>
                <a:solidFill>
                  <a:schemeClr val="tx1"/>
                </a:solidFill>
                <a:effectLst/>
                <a:ea typeface="Calibri" pitchFamily="34" charset="0"/>
                <a:cs typeface="Times New Roman" pitchFamily="18" charset="0"/>
              </a:rPr>
              <a:t> takových </a:t>
            </a:r>
            <a:r>
              <a:rPr kumimoji="0" lang="cs-CZ" sz="2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ea typeface="Calibri" pitchFamily="34" charset="0"/>
                <a:cs typeface="Times New Roman" pitchFamily="18" charset="0"/>
              </a:rPr>
              <a:t>hodnot </a:t>
            </a:r>
            <a:r>
              <a:rPr kumimoji="0" lang="cs-CZ" sz="28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ea typeface="Calibri" pitchFamily="34" charset="0"/>
                <a:cs typeface="Times New Roman" pitchFamily="18" charset="0"/>
              </a:rPr>
              <a:t>x</a:t>
            </a:r>
            <a:r>
              <a:rPr kumimoji="0" lang="cs-CZ" sz="2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ea typeface="Calibri" pitchFamily="34" charset="0"/>
                <a:cs typeface="Times New Roman" pitchFamily="18" charset="0"/>
              </a:rPr>
              <a:t>,</a:t>
            </a:r>
          </a:p>
          <a:p>
            <a:pPr marL="2239963" marR="0" lvl="0" indent="-2239963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cs-CZ" sz="2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ea typeface="Calibri" pitchFamily="34" charset="0"/>
                <a:cs typeface="Times New Roman" pitchFamily="18" charset="0"/>
              </a:rPr>
              <a:t>pro které rovnost platí - </a:t>
            </a:r>
            <a:r>
              <a:rPr kumimoji="0" lang="cs-CZ" sz="28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ea typeface="Calibri" pitchFamily="34" charset="0"/>
                <a:cs typeface="Times New Roman" pitchFamily="18" charset="0"/>
              </a:rPr>
              <a:t>kořeny rovnice</a:t>
            </a:r>
            <a:endParaRPr kumimoji="0" lang="cs-CZ" sz="2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</a:endParaRPr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645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645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645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645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645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645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9" grpId="0"/>
      <p:bldP spid="15" grpId="0" animBg="1"/>
      <p:bldP spid="16" grpId="0" animBg="1"/>
      <p:bldP spid="22" grpId="0"/>
      <p:bldP spid="23" grpId="0"/>
      <p:bldP spid="64518" grpId="0"/>
      <p:bldP spid="28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42844" y="274638"/>
            <a:ext cx="8072493" cy="796908"/>
          </a:xfrm>
        </p:spPr>
        <p:txBody>
          <a:bodyPr>
            <a:normAutofit fontScale="90000"/>
          </a:bodyPr>
          <a:lstStyle/>
          <a:p>
            <a:r>
              <a:rPr lang="cs-CZ" altLang="zh-CN" sz="5400" smtClean="0"/>
              <a:t>Druhy rovnic</a:t>
            </a:r>
            <a:endParaRPr lang="zh-CN" altLang="en-US" sz="5400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1643042" y="1571612"/>
            <a:ext cx="5857916" cy="4786346"/>
          </a:xfrm>
        </p:spPr>
        <p:txBody>
          <a:bodyPr>
            <a:noAutofit/>
          </a:bodyPr>
          <a:lstStyle/>
          <a:p>
            <a:r>
              <a:rPr lang="cs-CZ" altLang="zh-CN" sz="2800" b="1" dirty="0" smtClean="0"/>
              <a:t>lineární </a:t>
            </a:r>
            <a:r>
              <a:rPr lang="cs-CZ" altLang="zh-CN" sz="2800" dirty="0" smtClean="0"/>
              <a:t>rovnice a nerovnice</a:t>
            </a:r>
          </a:p>
          <a:p>
            <a:pPr lvl="1"/>
            <a:r>
              <a:rPr lang="cs-CZ" altLang="zh-CN" dirty="0" smtClean="0"/>
              <a:t>s neznámou ve jmenovateli</a:t>
            </a:r>
          </a:p>
          <a:p>
            <a:pPr lvl="1"/>
            <a:r>
              <a:rPr lang="cs-CZ" altLang="zh-CN" dirty="0" smtClean="0"/>
              <a:t>s absolutní hodnotou</a:t>
            </a:r>
          </a:p>
          <a:p>
            <a:pPr lvl="1"/>
            <a:r>
              <a:rPr lang="cs-CZ" altLang="zh-CN" dirty="0" smtClean="0"/>
              <a:t>v součinovém a podílovém tvaru</a:t>
            </a:r>
          </a:p>
          <a:p>
            <a:pPr lvl="1"/>
            <a:r>
              <a:rPr lang="cs-CZ" altLang="zh-CN" dirty="0" smtClean="0"/>
              <a:t>soustavy rovnic a nerovnic</a:t>
            </a:r>
          </a:p>
          <a:p>
            <a:r>
              <a:rPr lang="cs-CZ" altLang="zh-CN" sz="2800" b="1" dirty="0" smtClean="0"/>
              <a:t>kvadratické </a:t>
            </a:r>
            <a:r>
              <a:rPr lang="cs-CZ" altLang="zh-CN" sz="2800" dirty="0" smtClean="0"/>
              <a:t>rovnice a nerovnice</a:t>
            </a:r>
          </a:p>
          <a:p>
            <a:r>
              <a:rPr lang="cs-CZ" altLang="zh-CN" sz="2800" b="1" dirty="0" smtClean="0"/>
              <a:t>exponenciální </a:t>
            </a:r>
            <a:r>
              <a:rPr lang="cs-CZ" altLang="zh-CN" sz="2800" dirty="0" smtClean="0"/>
              <a:t>rovnice a nerovnice</a:t>
            </a:r>
          </a:p>
          <a:p>
            <a:r>
              <a:rPr lang="cs-CZ" altLang="zh-CN" sz="2800" b="1" dirty="0" smtClean="0"/>
              <a:t>logaritmické </a:t>
            </a:r>
            <a:r>
              <a:rPr lang="cs-CZ" altLang="zh-CN" sz="2800" dirty="0" smtClean="0"/>
              <a:t>rovnice a nerovnice</a:t>
            </a:r>
          </a:p>
          <a:p>
            <a:r>
              <a:rPr lang="cs-CZ" altLang="zh-CN" sz="2800" b="1" dirty="0" smtClean="0"/>
              <a:t>goniometrické </a:t>
            </a:r>
            <a:r>
              <a:rPr lang="cs-CZ" altLang="zh-CN" sz="2800" dirty="0" smtClean="0"/>
              <a:t>rovnice a nerovnice</a:t>
            </a:r>
            <a:endParaRPr lang="zh-CN" altLang="en-US" sz="28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7000892" y="6516052"/>
            <a:ext cx="21796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Lin. rovnice - úpravy</a:t>
            </a:r>
            <a:endParaRPr lang="cs-CZ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64516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bldLvl="3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Object 2"/>
          <p:cNvGraphicFramePr>
            <a:graphicFrameLocks noChangeAspect="1"/>
          </p:cNvGraphicFramePr>
          <p:nvPr/>
        </p:nvGraphicFramePr>
        <p:xfrm>
          <a:off x="3233738" y="857250"/>
          <a:ext cx="2282825" cy="947738"/>
        </p:xfrm>
        <a:graphic>
          <a:graphicData uri="http://schemas.openxmlformats.org/presentationml/2006/ole">
            <p:oleObj spid="_x0000_s96258" name="Rovnice" r:id="rId3" imgW="952200" imgH="393480" progId="Equation.3">
              <p:embed/>
            </p:oleObj>
          </a:graphicData>
        </a:graphic>
      </p:graphicFrame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357158" y="-24"/>
            <a:ext cx="8429684" cy="796908"/>
          </a:xfrm>
        </p:spPr>
        <p:txBody>
          <a:bodyPr>
            <a:normAutofit fontScale="90000"/>
          </a:bodyPr>
          <a:lstStyle/>
          <a:p>
            <a:r>
              <a:rPr lang="cs-CZ" altLang="zh-CN" sz="5400" smtClean="0"/>
              <a:t>Kořeny rovnice</a:t>
            </a:r>
            <a:endParaRPr lang="zh-CN" altLang="en-US" sz="5400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214282" y="1643050"/>
            <a:ext cx="5829312" cy="1071570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cs-CZ" altLang="zh-CN" sz="2800" smtClean="0"/>
              <a:t>Jak je zjistit?</a:t>
            </a:r>
          </a:p>
          <a:p>
            <a:r>
              <a:rPr lang="cs-CZ" altLang="zh-CN" sz="2800" smtClean="0"/>
              <a:t>zkusíme dosadit např. </a:t>
            </a:r>
            <a:r>
              <a:rPr lang="cs-CZ" altLang="zh-CN" sz="2800" b="1" smtClean="0"/>
              <a:t>x=1</a:t>
            </a:r>
            <a:endParaRPr lang="zh-CN" altLang="en-US" sz="2800" b="1" dirty="0"/>
          </a:p>
        </p:txBody>
      </p:sp>
      <p:sp>
        <p:nvSpPr>
          <p:cNvPr id="7" name="TextovéPole 6"/>
          <p:cNvSpPr txBox="1"/>
          <p:nvPr/>
        </p:nvSpPr>
        <p:spPr>
          <a:xfrm>
            <a:off x="7000892" y="6516052"/>
            <a:ext cx="21796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Lin. rovnice - úpravy</a:t>
            </a:r>
            <a:endParaRPr lang="cs-CZ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64516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graphicFrame>
        <p:nvGraphicFramePr>
          <p:cNvPr id="96260" name="Object 1"/>
          <p:cNvGraphicFramePr>
            <a:graphicFrameLocks noChangeAspect="1"/>
          </p:cNvGraphicFramePr>
          <p:nvPr/>
        </p:nvGraphicFramePr>
        <p:xfrm>
          <a:off x="4786314" y="1928802"/>
          <a:ext cx="2641600" cy="966787"/>
        </p:xfrm>
        <a:graphic>
          <a:graphicData uri="http://schemas.openxmlformats.org/presentationml/2006/ole">
            <p:oleObj spid="_x0000_s96260" name="Rovnice" r:id="rId4" imgW="1079280" imgH="393480" progId="Equation.3">
              <p:embed/>
            </p:oleObj>
          </a:graphicData>
        </a:graphic>
      </p:graphicFrame>
      <p:graphicFrame>
        <p:nvGraphicFramePr>
          <p:cNvPr id="96261" name="Object 1"/>
          <p:cNvGraphicFramePr>
            <a:graphicFrameLocks noChangeAspect="1"/>
          </p:cNvGraphicFramePr>
          <p:nvPr/>
        </p:nvGraphicFramePr>
        <p:xfrm>
          <a:off x="5127625" y="2786063"/>
          <a:ext cx="1462088" cy="966787"/>
        </p:xfrm>
        <a:graphic>
          <a:graphicData uri="http://schemas.openxmlformats.org/presentationml/2006/ole">
            <p:oleObj spid="_x0000_s96261" name="Rovnice" r:id="rId5" imgW="596880" imgH="393480" progId="Equation.3">
              <p:embed/>
            </p:oleObj>
          </a:graphicData>
        </a:graphic>
      </p:graphicFrame>
      <p:graphicFrame>
        <p:nvGraphicFramePr>
          <p:cNvPr id="96263" name="Object 1"/>
          <p:cNvGraphicFramePr>
            <a:graphicFrameLocks noChangeAspect="1"/>
          </p:cNvGraphicFramePr>
          <p:nvPr/>
        </p:nvGraphicFramePr>
        <p:xfrm>
          <a:off x="5000628" y="3857628"/>
          <a:ext cx="1616075" cy="966788"/>
        </p:xfrm>
        <a:graphic>
          <a:graphicData uri="http://schemas.openxmlformats.org/presentationml/2006/ole">
            <p:oleObj spid="_x0000_s96263" name="Rovnice" r:id="rId6" imgW="660240" imgH="393480" progId="Equation.3">
              <p:embed/>
            </p:oleObj>
          </a:graphicData>
        </a:graphic>
      </p:graphicFrame>
      <p:graphicFrame>
        <p:nvGraphicFramePr>
          <p:cNvPr id="96264" name="Object 1"/>
          <p:cNvGraphicFramePr>
            <a:graphicFrameLocks noChangeAspect="1"/>
          </p:cNvGraphicFramePr>
          <p:nvPr/>
        </p:nvGraphicFramePr>
        <p:xfrm>
          <a:off x="5730875" y="4857750"/>
          <a:ext cx="931863" cy="966788"/>
        </p:xfrm>
        <a:graphic>
          <a:graphicData uri="http://schemas.openxmlformats.org/presentationml/2006/ole">
            <p:oleObj spid="_x0000_s96264" name="Rovnice" r:id="rId7" imgW="380880" imgH="393480" progId="Equation.3">
              <p:embed/>
            </p:oleObj>
          </a:graphicData>
        </a:graphic>
      </p:graphicFrame>
      <p:sp>
        <p:nvSpPr>
          <p:cNvPr id="25" name="内容占位符 2"/>
          <p:cNvSpPr txBox="1">
            <a:spLocks/>
          </p:cNvSpPr>
          <p:nvPr/>
        </p:nvSpPr>
        <p:spPr>
          <a:xfrm>
            <a:off x="964381" y="5929330"/>
            <a:ext cx="7215238" cy="57150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cs-CZ" altLang="zh-CN" sz="28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Rovnost neplatí </a:t>
            </a:r>
            <a:r>
              <a:rPr kumimoji="0" lang="cs-CZ" altLang="zh-CN" sz="28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/>
              </a:rPr>
              <a:t>→ </a:t>
            </a:r>
            <a:r>
              <a:rPr kumimoji="0" lang="cs-CZ" altLang="zh-CN" sz="2800" b="1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/>
              </a:rPr>
              <a:t>číslo</a:t>
            </a:r>
            <a:r>
              <a:rPr kumimoji="0" lang="cs-CZ" altLang="zh-CN" sz="2800" b="1" i="0" u="none" strike="noStrike" kern="1200" cap="none" spc="0" normalizeH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/>
              </a:rPr>
              <a:t> 1 není kořenem rovnice</a:t>
            </a:r>
            <a:endParaRPr kumimoji="0" lang="zh-CN" altLang="en-US" sz="28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cxnSp>
        <p:nvCxnSpPr>
          <p:cNvPr id="28" name="Přímá spojovací čára 27"/>
          <p:cNvCxnSpPr/>
          <p:nvPr/>
        </p:nvCxnSpPr>
        <p:spPr>
          <a:xfrm rot="5400000" flipH="1" flipV="1">
            <a:off x="6036479" y="5322107"/>
            <a:ext cx="285752" cy="71438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962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962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962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962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962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962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962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962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962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962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962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962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9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2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357158" y="203200"/>
            <a:ext cx="8429684" cy="796908"/>
          </a:xfrm>
        </p:spPr>
        <p:txBody>
          <a:bodyPr>
            <a:noAutofit/>
          </a:bodyPr>
          <a:lstStyle/>
          <a:p>
            <a:r>
              <a:rPr lang="cs-CZ" altLang="zh-CN" sz="4800" smtClean="0"/>
              <a:t>4.1 Ekvivalentní úpravy</a:t>
            </a:r>
            <a:endParaRPr lang="zh-CN" altLang="en-US" sz="4800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214282" y="1285860"/>
            <a:ext cx="8643998" cy="1071570"/>
          </a:xfrm>
        </p:spPr>
        <p:txBody>
          <a:bodyPr>
            <a:noAutofit/>
          </a:bodyPr>
          <a:lstStyle/>
          <a:p>
            <a:pPr marL="273050" indent="-273050" algn="ctr">
              <a:buNone/>
            </a:pPr>
            <a:r>
              <a:rPr lang="cs-CZ" sz="2800" b="1" smtClean="0"/>
              <a:t>= úpravy, při kterých žádný kořen neztratíme</a:t>
            </a:r>
            <a:br>
              <a:rPr lang="cs-CZ" sz="2800" b="1" smtClean="0"/>
            </a:br>
            <a:r>
              <a:rPr lang="cs-CZ" sz="2800" b="1" smtClean="0"/>
              <a:t>a také nedostaneme žádný kořen navíc.</a:t>
            </a:r>
            <a:endParaRPr lang="cs-CZ" sz="2800" b="1"/>
          </a:p>
        </p:txBody>
      </p:sp>
      <p:sp>
        <p:nvSpPr>
          <p:cNvPr id="7" name="TextovéPole 6"/>
          <p:cNvSpPr txBox="1"/>
          <p:nvPr/>
        </p:nvSpPr>
        <p:spPr>
          <a:xfrm>
            <a:off x="7000892" y="6516052"/>
            <a:ext cx="21796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Lin. rovnice - úpravy</a:t>
            </a:r>
            <a:endParaRPr lang="cs-CZ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25" name="内容占位符 2"/>
          <p:cNvSpPr txBox="1">
            <a:spLocks/>
          </p:cNvSpPr>
          <p:nvPr/>
        </p:nvSpPr>
        <p:spPr>
          <a:xfrm>
            <a:off x="1839497" y="3857628"/>
            <a:ext cx="5465007" cy="57150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cs-CZ" altLang="zh-CN" sz="3200" b="1" i="0" u="none" strike="noStrike" kern="1200" cap="none" spc="0" normalizeH="0" baseline="0" noProof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1. Záměna obou stran rovnice</a:t>
            </a:r>
            <a:endParaRPr kumimoji="0" lang="zh-CN" altLang="en-US" sz="3200" b="1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graphicFrame>
        <p:nvGraphicFramePr>
          <p:cNvPr id="97287" name="Object 1"/>
          <p:cNvGraphicFramePr>
            <a:graphicFrameLocks noChangeAspect="1"/>
          </p:cNvGraphicFramePr>
          <p:nvPr/>
        </p:nvGraphicFramePr>
        <p:xfrm>
          <a:off x="3214678" y="2500306"/>
          <a:ext cx="2282825" cy="947738"/>
        </p:xfrm>
        <a:graphic>
          <a:graphicData uri="http://schemas.openxmlformats.org/presentationml/2006/ole">
            <p:oleObj spid="_x0000_s98306" name="Rovnice" r:id="rId3" imgW="952200" imgH="393480" progId="Equation.3">
              <p:embed/>
            </p:oleObj>
          </a:graphicData>
        </a:graphic>
      </p:graphicFrame>
      <p:graphicFrame>
        <p:nvGraphicFramePr>
          <p:cNvPr id="97288" name="Object 1"/>
          <p:cNvGraphicFramePr>
            <a:graphicFrameLocks noChangeAspect="1"/>
          </p:cNvGraphicFramePr>
          <p:nvPr/>
        </p:nvGraphicFramePr>
        <p:xfrm>
          <a:off x="3289307" y="4857760"/>
          <a:ext cx="2282825" cy="947738"/>
        </p:xfrm>
        <a:graphic>
          <a:graphicData uri="http://schemas.openxmlformats.org/presentationml/2006/ole">
            <p:oleObj spid="_x0000_s98307" name="Rovnice" r:id="rId4" imgW="952200" imgH="393480" progId="Equation.3">
              <p:embed/>
            </p:oleObj>
          </a:graphicData>
        </a:graphic>
      </p:graphicFrame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2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9728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9728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972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2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9728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9728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972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2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357158" y="-24"/>
            <a:ext cx="8429684" cy="796908"/>
          </a:xfrm>
        </p:spPr>
        <p:txBody>
          <a:bodyPr>
            <a:noAutofit/>
          </a:bodyPr>
          <a:lstStyle/>
          <a:p>
            <a:r>
              <a:rPr lang="cs-CZ" altLang="zh-CN" sz="4800" smtClean="0"/>
              <a:t>4.1 Ekvivalentní úpravy</a:t>
            </a:r>
            <a:endParaRPr lang="zh-CN" altLang="en-US" sz="48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7000892" y="6516052"/>
            <a:ext cx="21796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Lin. rovnice - úpravy</a:t>
            </a:r>
            <a:endParaRPr lang="cs-CZ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graphicFrame>
        <p:nvGraphicFramePr>
          <p:cNvPr id="97288" name="Object 1"/>
          <p:cNvGraphicFramePr>
            <a:graphicFrameLocks noChangeAspect="1"/>
          </p:cNvGraphicFramePr>
          <p:nvPr/>
        </p:nvGraphicFramePr>
        <p:xfrm>
          <a:off x="3357554" y="1000108"/>
          <a:ext cx="2282825" cy="947738"/>
        </p:xfrm>
        <a:graphic>
          <a:graphicData uri="http://schemas.openxmlformats.org/presentationml/2006/ole">
            <p:oleObj spid="_x0000_s97288" name="Rovnice" r:id="rId3" imgW="952200" imgH="393480" progId="Equation.3">
              <p:embed/>
            </p:oleObj>
          </a:graphicData>
        </a:graphic>
      </p:graphicFrame>
      <p:sp>
        <p:nvSpPr>
          <p:cNvPr id="14" name="内容占位符 2"/>
          <p:cNvSpPr txBox="1">
            <a:spLocks/>
          </p:cNvSpPr>
          <p:nvPr/>
        </p:nvSpPr>
        <p:spPr>
          <a:xfrm>
            <a:off x="285720" y="2143116"/>
            <a:ext cx="8501122" cy="107157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342900" lvl="0" indent="-342900" algn="ctr">
              <a:spcBef>
                <a:spcPct val="20000"/>
              </a:spcBef>
            </a:pPr>
            <a:r>
              <a:rPr lang="cs-CZ" sz="3200" b="1" smtClean="0">
                <a:solidFill>
                  <a:srgbClr val="C00000"/>
                </a:solidFill>
              </a:rPr>
              <a:t>2.Vynásobení obou stran rovnice reálným číslem (nebo výrazem) různým od nuly</a:t>
            </a:r>
            <a:endParaRPr kumimoji="0" lang="zh-CN" altLang="en-US" sz="3200" b="1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graphicFrame>
        <p:nvGraphicFramePr>
          <p:cNvPr id="97289" name="Object 1"/>
          <p:cNvGraphicFramePr>
            <a:graphicFrameLocks noChangeAspect="1"/>
          </p:cNvGraphicFramePr>
          <p:nvPr/>
        </p:nvGraphicFramePr>
        <p:xfrm>
          <a:off x="6072198" y="1214422"/>
          <a:ext cx="577850" cy="458788"/>
        </p:xfrm>
        <a:graphic>
          <a:graphicData uri="http://schemas.openxmlformats.org/presentationml/2006/ole">
            <p:oleObj spid="_x0000_s97289" name="Rovnice" r:id="rId4" imgW="241200" imgH="190440" progId="Equation.3">
              <p:embed/>
            </p:oleObj>
          </a:graphicData>
        </a:graphic>
      </p:graphicFrame>
      <p:graphicFrame>
        <p:nvGraphicFramePr>
          <p:cNvPr id="97290" name="Object 1"/>
          <p:cNvGraphicFramePr>
            <a:graphicFrameLocks noChangeAspect="1"/>
          </p:cNvGraphicFramePr>
          <p:nvPr/>
        </p:nvGraphicFramePr>
        <p:xfrm>
          <a:off x="2855913" y="4000504"/>
          <a:ext cx="3286125" cy="1039812"/>
        </p:xfrm>
        <a:graphic>
          <a:graphicData uri="http://schemas.openxmlformats.org/presentationml/2006/ole">
            <p:oleObj spid="_x0000_s97290" name="Rovnice" r:id="rId5" imgW="1371600" imgH="431640" progId="Equation.3">
              <p:embed/>
            </p:oleObj>
          </a:graphicData>
        </a:graphic>
      </p:graphicFrame>
      <p:sp>
        <p:nvSpPr>
          <p:cNvPr id="18" name="内容占位符 2"/>
          <p:cNvSpPr txBox="1">
            <a:spLocks/>
          </p:cNvSpPr>
          <p:nvPr/>
        </p:nvSpPr>
        <p:spPr>
          <a:xfrm>
            <a:off x="2214546" y="3286124"/>
            <a:ext cx="4714908" cy="57150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342900" lvl="0" indent="-342900" algn="ctr">
              <a:spcBef>
                <a:spcPct val="20000"/>
              </a:spcBef>
              <a:buFont typeface="Arial" pitchFamily="34" charset="0"/>
              <a:buChar char="•"/>
            </a:pPr>
            <a:r>
              <a:rPr lang="cs-CZ" sz="2800" smtClean="0"/>
              <a:t>násobíme celé strany rovnice</a:t>
            </a:r>
            <a:endParaRPr kumimoji="0" lang="zh-CN" altLang="en-US" sz="280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graphicFrame>
        <p:nvGraphicFramePr>
          <p:cNvPr id="97291" name="Object 1"/>
          <p:cNvGraphicFramePr>
            <a:graphicFrameLocks noChangeAspect="1"/>
          </p:cNvGraphicFramePr>
          <p:nvPr/>
        </p:nvGraphicFramePr>
        <p:xfrm>
          <a:off x="3286116" y="4867275"/>
          <a:ext cx="2708275" cy="950913"/>
        </p:xfrm>
        <a:graphic>
          <a:graphicData uri="http://schemas.openxmlformats.org/presentationml/2006/ole">
            <p:oleObj spid="_x0000_s97291" name="Rovnice" r:id="rId6" imgW="1130040" imgH="393480" progId="Equation.3">
              <p:embed/>
            </p:oleObj>
          </a:graphicData>
        </a:graphic>
      </p:graphicFrame>
      <p:cxnSp>
        <p:nvCxnSpPr>
          <p:cNvPr id="21" name="Přímá spojovací čára 20"/>
          <p:cNvCxnSpPr/>
          <p:nvPr/>
        </p:nvCxnSpPr>
        <p:spPr>
          <a:xfrm rot="5400000" flipH="1" flipV="1">
            <a:off x="2786050" y="4351343"/>
            <a:ext cx="357190" cy="357190"/>
          </a:xfrm>
          <a:prstGeom prst="line">
            <a:avLst/>
          </a:prstGeom>
          <a:ln w="28575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Přímá spojovací čára 22"/>
          <p:cNvCxnSpPr/>
          <p:nvPr/>
        </p:nvCxnSpPr>
        <p:spPr>
          <a:xfrm rot="5400000" flipH="1" flipV="1">
            <a:off x="3500430" y="4637095"/>
            <a:ext cx="357190" cy="357190"/>
          </a:xfrm>
          <a:prstGeom prst="line">
            <a:avLst/>
          </a:prstGeom>
          <a:ln w="28575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Přímá spojovací čára 23"/>
          <p:cNvCxnSpPr/>
          <p:nvPr/>
        </p:nvCxnSpPr>
        <p:spPr>
          <a:xfrm rot="5400000" flipH="1" flipV="1">
            <a:off x="5283194" y="5143512"/>
            <a:ext cx="357190" cy="357190"/>
          </a:xfrm>
          <a:prstGeom prst="line">
            <a:avLst/>
          </a:prstGeom>
          <a:ln w="28575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Přímá spojovací čára 25"/>
          <p:cNvCxnSpPr/>
          <p:nvPr/>
        </p:nvCxnSpPr>
        <p:spPr>
          <a:xfrm rot="5400000" flipH="1" flipV="1">
            <a:off x="5711822" y="5429264"/>
            <a:ext cx="357190" cy="357190"/>
          </a:xfrm>
          <a:prstGeom prst="line">
            <a:avLst/>
          </a:prstGeom>
          <a:ln w="28575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97292" name="Object 1"/>
          <p:cNvGraphicFramePr>
            <a:graphicFrameLocks noChangeAspect="1"/>
          </p:cNvGraphicFramePr>
          <p:nvPr/>
        </p:nvGraphicFramePr>
        <p:xfrm>
          <a:off x="3330583" y="5969000"/>
          <a:ext cx="2312987" cy="398463"/>
        </p:xfrm>
        <a:graphic>
          <a:graphicData uri="http://schemas.openxmlformats.org/presentationml/2006/ole">
            <p:oleObj spid="_x0000_s97292" name="Rovnice" r:id="rId7" imgW="965160" imgH="164880" progId="Equation.3">
              <p:embed/>
            </p:oleObj>
          </a:graphicData>
        </a:graphic>
      </p:graphicFrame>
      <p:sp>
        <p:nvSpPr>
          <p:cNvPr id="27" name="Elipsa 26"/>
          <p:cNvSpPr/>
          <p:nvPr/>
        </p:nvSpPr>
        <p:spPr>
          <a:xfrm>
            <a:off x="6000760" y="1214422"/>
            <a:ext cx="714380" cy="500066"/>
          </a:xfrm>
          <a:prstGeom prst="ellipse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2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972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972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972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972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972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972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972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972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972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972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972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972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8" grpId="0"/>
      <p:bldP spid="27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357158" y="-24"/>
            <a:ext cx="8429684" cy="796908"/>
          </a:xfrm>
        </p:spPr>
        <p:txBody>
          <a:bodyPr>
            <a:noAutofit/>
          </a:bodyPr>
          <a:lstStyle/>
          <a:p>
            <a:r>
              <a:rPr lang="cs-CZ" altLang="zh-CN" sz="4800" smtClean="0"/>
              <a:t>4.1 Ekvivalentní úpravy</a:t>
            </a:r>
            <a:endParaRPr lang="zh-CN" altLang="en-US" sz="48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7000892" y="6516052"/>
            <a:ext cx="21796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Lin. rovnice - úpravy</a:t>
            </a:r>
            <a:endParaRPr lang="cs-CZ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14" name="内容占位符 2"/>
          <p:cNvSpPr txBox="1">
            <a:spLocks/>
          </p:cNvSpPr>
          <p:nvPr/>
        </p:nvSpPr>
        <p:spPr>
          <a:xfrm>
            <a:off x="285720" y="1714488"/>
            <a:ext cx="8501122" cy="107157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342900" lvl="0" indent="-342900" algn="ctr">
              <a:spcBef>
                <a:spcPct val="20000"/>
              </a:spcBef>
            </a:pPr>
            <a:r>
              <a:rPr lang="cs-CZ" sz="3200" b="1" smtClean="0">
                <a:solidFill>
                  <a:srgbClr val="C00000"/>
                </a:solidFill>
              </a:rPr>
              <a:t>3. Přičítání nebo odečítání reálného čísla nebo výrazu k oběma stranám rovnice</a:t>
            </a:r>
            <a:endParaRPr kumimoji="0" lang="zh-CN" altLang="en-US" sz="3200" b="1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graphicFrame>
        <p:nvGraphicFramePr>
          <p:cNvPr id="97292" name="Object 1"/>
          <p:cNvGraphicFramePr>
            <a:graphicFrameLocks noChangeAspect="1"/>
          </p:cNvGraphicFramePr>
          <p:nvPr/>
        </p:nvGraphicFramePr>
        <p:xfrm>
          <a:off x="3286116" y="1071546"/>
          <a:ext cx="2312987" cy="398463"/>
        </p:xfrm>
        <a:graphic>
          <a:graphicData uri="http://schemas.openxmlformats.org/presentationml/2006/ole">
            <p:oleObj spid="_x0000_s99334" name="Rovnice" r:id="rId3" imgW="965160" imgH="164880" progId="Equation.3">
              <p:embed/>
            </p:oleObj>
          </a:graphicData>
        </a:graphic>
      </p:graphicFrame>
      <p:grpSp>
        <p:nvGrpSpPr>
          <p:cNvPr id="20" name="Skupina 19"/>
          <p:cNvGrpSpPr/>
          <p:nvPr/>
        </p:nvGrpSpPr>
        <p:grpSpPr>
          <a:xfrm>
            <a:off x="5786446" y="1000108"/>
            <a:ext cx="1857388" cy="571504"/>
            <a:chOff x="5786446" y="1000108"/>
            <a:chExt cx="1857388" cy="571504"/>
          </a:xfrm>
        </p:grpSpPr>
        <p:graphicFrame>
          <p:nvGraphicFramePr>
            <p:cNvPr id="99335" name="Object 1"/>
            <p:cNvGraphicFramePr>
              <a:graphicFrameLocks noChangeAspect="1"/>
            </p:cNvGraphicFramePr>
            <p:nvPr/>
          </p:nvGraphicFramePr>
          <p:xfrm>
            <a:off x="5857884" y="1041400"/>
            <a:ext cx="700088" cy="458788"/>
          </p:xfrm>
          <a:graphic>
            <a:graphicData uri="http://schemas.openxmlformats.org/presentationml/2006/ole">
              <p:oleObj spid="_x0000_s99335" name="Rovnice" r:id="rId4" imgW="291960" imgH="190440" progId="Equation.3">
                <p:embed/>
              </p:oleObj>
            </a:graphicData>
          </a:graphic>
        </p:graphicFrame>
        <p:graphicFrame>
          <p:nvGraphicFramePr>
            <p:cNvPr id="99336" name="Object 1"/>
            <p:cNvGraphicFramePr>
              <a:graphicFrameLocks noChangeAspect="1"/>
            </p:cNvGraphicFramePr>
            <p:nvPr/>
          </p:nvGraphicFramePr>
          <p:xfrm>
            <a:off x="6546870" y="1071546"/>
            <a:ext cx="882650" cy="366712"/>
          </p:xfrm>
          <a:graphic>
            <a:graphicData uri="http://schemas.openxmlformats.org/presentationml/2006/ole">
              <p:oleObj spid="_x0000_s99336" name="Rovnice" r:id="rId5" imgW="368280" imgH="152280" progId="Equation.3">
                <p:embed/>
              </p:oleObj>
            </a:graphicData>
          </a:graphic>
        </p:graphicFrame>
        <p:sp>
          <p:nvSpPr>
            <p:cNvPr id="17" name="Elipsa 16"/>
            <p:cNvSpPr/>
            <p:nvPr/>
          </p:nvSpPr>
          <p:spPr>
            <a:xfrm>
              <a:off x="5786446" y="1000108"/>
              <a:ext cx="1857388" cy="571504"/>
            </a:xfrm>
            <a:prstGeom prst="ellipse">
              <a:avLst/>
            </a:prstGeom>
            <a:noFill/>
            <a:ln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aphicFrame>
        <p:nvGraphicFramePr>
          <p:cNvPr id="99337" name="Object 1"/>
          <p:cNvGraphicFramePr>
            <a:graphicFrameLocks noChangeAspect="1"/>
          </p:cNvGraphicFramePr>
          <p:nvPr/>
        </p:nvGraphicFramePr>
        <p:xfrm>
          <a:off x="1935163" y="3173418"/>
          <a:ext cx="4960937" cy="398463"/>
        </p:xfrm>
        <a:graphic>
          <a:graphicData uri="http://schemas.openxmlformats.org/presentationml/2006/ole">
            <p:oleObj spid="_x0000_s99337" name="Rovnice" r:id="rId6" imgW="2070000" imgH="164880" progId="Equation.3">
              <p:embed/>
            </p:oleObj>
          </a:graphicData>
        </a:graphic>
      </p:graphicFrame>
      <p:graphicFrame>
        <p:nvGraphicFramePr>
          <p:cNvPr id="99338" name="Object 1"/>
          <p:cNvGraphicFramePr>
            <a:graphicFrameLocks noChangeAspect="1"/>
          </p:cNvGraphicFramePr>
          <p:nvPr/>
        </p:nvGraphicFramePr>
        <p:xfrm>
          <a:off x="3500441" y="3816356"/>
          <a:ext cx="1643063" cy="398462"/>
        </p:xfrm>
        <a:graphic>
          <a:graphicData uri="http://schemas.openxmlformats.org/presentationml/2006/ole">
            <p:oleObj spid="_x0000_s99338" name="Rovnice" r:id="rId7" imgW="685800" imgH="164880" progId="Equation.3">
              <p:embed/>
            </p:oleObj>
          </a:graphicData>
        </a:graphic>
      </p:graphicFrame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3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993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993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993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993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993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993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357158" y="-24"/>
            <a:ext cx="8429684" cy="796908"/>
          </a:xfrm>
        </p:spPr>
        <p:txBody>
          <a:bodyPr>
            <a:noAutofit/>
          </a:bodyPr>
          <a:lstStyle/>
          <a:p>
            <a:r>
              <a:rPr lang="cs-CZ" altLang="zh-CN" sz="4800" smtClean="0"/>
              <a:t>4.1 Ekvivalentní úpravy</a:t>
            </a:r>
            <a:endParaRPr lang="zh-CN" altLang="en-US" sz="48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7000892" y="6516052"/>
            <a:ext cx="21796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Lin. rovnice - úpravy</a:t>
            </a:r>
            <a:endParaRPr lang="cs-CZ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14" name="内容占位符 2"/>
          <p:cNvSpPr txBox="1">
            <a:spLocks/>
          </p:cNvSpPr>
          <p:nvPr/>
        </p:nvSpPr>
        <p:spPr>
          <a:xfrm>
            <a:off x="285720" y="1714488"/>
            <a:ext cx="8501122" cy="107157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342900" lvl="0" indent="-342900" algn="ctr">
              <a:spcBef>
                <a:spcPct val="20000"/>
              </a:spcBef>
            </a:pPr>
            <a:r>
              <a:rPr lang="cs-CZ" sz="3200" b="1" smtClean="0">
                <a:solidFill>
                  <a:srgbClr val="C00000"/>
                </a:solidFill>
              </a:rPr>
              <a:t>4. Dělení reálným číslem (nebo výrazem)</a:t>
            </a:r>
            <a:br>
              <a:rPr lang="cs-CZ" sz="3200" b="1" smtClean="0">
                <a:solidFill>
                  <a:srgbClr val="C00000"/>
                </a:solidFill>
              </a:rPr>
            </a:br>
            <a:r>
              <a:rPr lang="cs-CZ" sz="3200" b="1" smtClean="0">
                <a:solidFill>
                  <a:srgbClr val="C00000"/>
                </a:solidFill>
              </a:rPr>
              <a:t>různým od nuly</a:t>
            </a:r>
            <a:endParaRPr kumimoji="0" lang="zh-CN" altLang="en-US" sz="3200" b="1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grpSp>
        <p:nvGrpSpPr>
          <p:cNvPr id="13" name="Skupina 12"/>
          <p:cNvGrpSpPr/>
          <p:nvPr/>
        </p:nvGrpSpPr>
        <p:grpSpPr>
          <a:xfrm>
            <a:off x="5572132" y="928670"/>
            <a:ext cx="1285884" cy="642942"/>
            <a:chOff x="5572132" y="928670"/>
            <a:chExt cx="1285884" cy="642942"/>
          </a:xfrm>
        </p:grpSpPr>
        <p:graphicFrame>
          <p:nvGraphicFramePr>
            <p:cNvPr id="99335" name="Object 1"/>
            <p:cNvGraphicFramePr>
              <a:graphicFrameLocks noChangeAspect="1"/>
            </p:cNvGraphicFramePr>
            <p:nvPr/>
          </p:nvGraphicFramePr>
          <p:xfrm>
            <a:off x="5645150" y="1027113"/>
            <a:ext cx="1127125" cy="488950"/>
          </p:xfrm>
          <a:graphic>
            <a:graphicData uri="http://schemas.openxmlformats.org/presentationml/2006/ole">
              <p:oleObj spid="_x0000_s100355" name="Rovnice" r:id="rId3" imgW="469800" imgH="203040" progId="Equation.3">
                <p:embed/>
              </p:oleObj>
            </a:graphicData>
          </a:graphic>
        </p:graphicFrame>
        <p:sp>
          <p:nvSpPr>
            <p:cNvPr id="17" name="Elipsa 16"/>
            <p:cNvSpPr/>
            <p:nvPr/>
          </p:nvSpPr>
          <p:spPr>
            <a:xfrm>
              <a:off x="5572132" y="928670"/>
              <a:ext cx="1285884" cy="642942"/>
            </a:xfrm>
            <a:prstGeom prst="ellipse">
              <a:avLst/>
            </a:prstGeom>
            <a:noFill/>
            <a:ln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aphicFrame>
        <p:nvGraphicFramePr>
          <p:cNvPr id="99337" name="Object 1"/>
          <p:cNvGraphicFramePr>
            <a:graphicFrameLocks noChangeAspect="1"/>
          </p:cNvGraphicFramePr>
          <p:nvPr/>
        </p:nvGraphicFramePr>
        <p:xfrm>
          <a:off x="3517900" y="3000372"/>
          <a:ext cx="1795463" cy="950913"/>
        </p:xfrm>
        <a:graphic>
          <a:graphicData uri="http://schemas.openxmlformats.org/presentationml/2006/ole">
            <p:oleObj spid="_x0000_s100357" name="Rovnice" r:id="rId4" imgW="749160" imgH="393480" progId="Equation.3">
              <p:embed/>
            </p:oleObj>
          </a:graphicData>
        </a:graphic>
      </p:graphicFrame>
      <p:graphicFrame>
        <p:nvGraphicFramePr>
          <p:cNvPr id="99338" name="Object 1"/>
          <p:cNvGraphicFramePr>
            <a:graphicFrameLocks noChangeAspect="1"/>
          </p:cNvGraphicFramePr>
          <p:nvPr/>
        </p:nvGraphicFramePr>
        <p:xfrm>
          <a:off x="3643306" y="1071546"/>
          <a:ext cx="1643063" cy="398462"/>
        </p:xfrm>
        <a:graphic>
          <a:graphicData uri="http://schemas.openxmlformats.org/presentationml/2006/ole">
            <p:oleObj spid="_x0000_s100358" name="Rovnice" r:id="rId5" imgW="685800" imgH="164880" progId="Equation.3">
              <p:embed/>
            </p:oleObj>
          </a:graphicData>
        </a:graphic>
      </p:graphicFrame>
      <p:graphicFrame>
        <p:nvGraphicFramePr>
          <p:cNvPr id="100359" name="Object 1"/>
          <p:cNvGraphicFramePr>
            <a:graphicFrameLocks noChangeAspect="1"/>
          </p:cNvGraphicFramePr>
          <p:nvPr/>
        </p:nvGraphicFramePr>
        <p:xfrm>
          <a:off x="4076702" y="4295772"/>
          <a:ext cx="852488" cy="950913"/>
        </p:xfrm>
        <a:graphic>
          <a:graphicData uri="http://schemas.openxmlformats.org/presentationml/2006/ole">
            <p:oleObj spid="_x0000_s100359" name="Rovnice" r:id="rId6" imgW="355320" imgH="393480" progId="Equation.3">
              <p:embed/>
            </p:oleObj>
          </a:graphicData>
        </a:graphic>
      </p:graphicFrame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3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993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993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993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3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003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003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003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ovéPole 6"/>
          <p:cNvSpPr txBox="1"/>
          <p:nvPr/>
        </p:nvSpPr>
        <p:spPr>
          <a:xfrm>
            <a:off x="7000892" y="6516052"/>
            <a:ext cx="21796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Lin. rovnice - úpravy</a:t>
            </a:r>
            <a:endParaRPr lang="cs-CZ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14" name="内容占位符 2"/>
          <p:cNvSpPr txBox="1">
            <a:spLocks/>
          </p:cNvSpPr>
          <p:nvPr/>
        </p:nvSpPr>
        <p:spPr>
          <a:xfrm>
            <a:off x="428596" y="1321603"/>
            <a:ext cx="8501122" cy="4179099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342900" indent="-342900">
              <a:spcBef>
                <a:spcPct val="20000"/>
              </a:spcBef>
              <a:spcAft>
                <a:spcPts val="1800"/>
              </a:spcAft>
            </a:pPr>
            <a:r>
              <a:rPr lang="cs-CZ" altLang="zh-CN" sz="2800" smtClean="0"/>
              <a:t>1. </a:t>
            </a:r>
            <a:r>
              <a:rPr lang="cs-CZ" altLang="zh-CN" sz="2800" b="1" smtClean="0"/>
              <a:t>Záměna</a:t>
            </a:r>
            <a:r>
              <a:rPr lang="cs-CZ" altLang="zh-CN" sz="2800" smtClean="0"/>
              <a:t> obou stran rovnice</a:t>
            </a:r>
            <a:endParaRPr lang="zh-CN" altLang="en-US" sz="2800" smtClean="0"/>
          </a:p>
          <a:p>
            <a:pPr marL="342900" indent="-342900">
              <a:spcBef>
                <a:spcPct val="20000"/>
              </a:spcBef>
              <a:spcAft>
                <a:spcPts val="1800"/>
              </a:spcAft>
            </a:pPr>
            <a:r>
              <a:rPr lang="cs-CZ" sz="2800" smtClean="0"/>
              <a:t>2. </a:t>
            </a:r>
            <a:r>
              <a:rPr lang="cs-CZ" sz="2800" b="1" smtClean="0"/>
              <a:t>Vynásobení</a:t>
            </a:r>
            <a:r>
              <a:rPr lang="cs-CZ" sz="2800" smtClean="0"/>
              <a:t> obou stran rovnice reálným číslem nebo výrazem různým od nuly</a:t>
            </a:r>
            <a:endParaRPr lang="zh-CN" altLang="en-US" sz="2800" smtClean="0"/>
          </a:p>
          <a:p>
            <a:pPr marL="342900" indent="-342900">
              <a:spcBef>
                <a:spcPct val="20000"/>
              </a:spcBef>
              <a:spcAft>
                <a:spcPts val="1800"/>
              </a:spcAft>
            </a:pPr>
            <a:r>
              <a:rPr lang="cs-CZ" sz="2800" smtClean="0"/>
              <a:t>3. </a:t>
            </a:r>
            <a:r>
              <a:rPr lang="cs-CZ" sz="2800" b="1" smtClean="0"/>
              <a:t>Přičítání</a:t>
            </a:r>
            <a:r>
              <a:rPr lang="cs-CZ" sz="2800" smtClean="0"/>
              <a:t> nebo </a:t>
            </a:r>
            <a:r>
              <a:rPr lang="cs-CZ" sz="2800" b="1" smtClean="0"/>
              <a:t>odečítání</a:t>
            </a:r>
            <a:r>
              <a:rPr lang="cs-CZ" sz="2800" smtClean="0"/>
              <a:t> reálného čísla nebo výrazu k oběma stranám rovnice</a:t>
            </a:r>
            <a:endParaRPr lang="zh-CN" altLang="en-US" sz="2800" smtClean="0"/>
          </a:p>
          <a:p>
            <a:pPr marL="342900" lvl="0" indent="-342900">
              <a:spcBef>
                <a:spcPct val="20000"/>
              </a:spcBef>
              <a:spcAft>
                <a:spcPts val="1800"/>
              </a:spcAft>
            </a:pPr>
            <a:r>
              <a:rPr lang="cs-CZ" sz="2800" smtClean="0"/>
              <a:t>4. </a:t>
            </a:r>
            <a:r>
              <a:rPr lang="cs-CZ" sz="2800" b="1" smtClean="0"/>
              <a:t>Dělení</a:t>
            </a:r>
            <a:r>
              <a:rPr lang="cs-CZ" sz="2800" smtClean="0"/>
              <a:t> reálným číslem (nebo výrazem)</a:t>
            </a:r>
            <a:br>
              <a:rPr lang="cs-CZ" sz="2800" smtClean="0"/>
            </a:br>
            <a:r>
              <a:rPr lang="cs-CZ" sz="2800" smtClean="0"/>
              <a:t>různým od nuly</a:t>
            </a:r>
            <a:endParaRPr kumimoji="0" lang="zh-CN" altLang="en-US" sz="280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11" name="标题 1"/>
          <p:cNvSpPr>
            <a:spLocks noGrp="1"/>
          </p:cNvSpPr>
          <p:nvPr>
            <p:ph type="title"/>
          </p:nvPr>
        </p:nvSpPr>
        <p:spPr>
          <a:xfrm>
            <a:off x="357158" y="203200"/>
            <a:ext cx="8429684" cy="796908"/>
          </a:xfrm>
        </p:spPr>
        <p:txBody>
          <a:bodyPr>
            <a:noAutofit/>
          </a:bodyPr>
          <a:lstStyle/>
          <a:p>
            <a:r>
              <a:rPr lang="cs-CZ" altLang="zh-CN" sz="4800" smtClean="0"/>
              <a:t>4.1 Ekvivalentní úpravy</a:t>
            </a:r>
            <a:endParaRPr lang="zh-CN" altLang="en-US" sz="4800" dirty="0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build="p" bldLvl="2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内容占位符 2"/>
          <p:cNvSpPr txBox="1">
            <a:spLocks/>
          </p:cNvSpPr>
          <p:nvPr/>
        </p:nvSpPr>
        <p:spPr>
          <a:xfrm>
            <a:off x="428596" y="5679321"/>
            <a:ext cx="5143536" cy="607199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342900" indent="-342900">
              <a:spcBef>
                <a:spcPct val="20000"/>
              </a:spcBef>
              <a:spcAft>
                <a:spcPts val="1800"/>
              </a:spcAft>
            </a:pPr>
            <a:r>
              <a:rPr lang="cs-CZ" altLang="zh-CN" sz="2800" smtClean="0"/>
              <a:t>3. Množina všech kořenů rovnice:</a:t>
            </a:r>
            <a:endParaRPr lang="zh-CN" altLang="en-US" sz="2800" smtClean="0"/>
          </a:p>
        </p:txBody>
      </p:sp>
      <p:sp>
        <p:nvSpPr>
          <p:cNvPr id="7" name="TextovéPole 6"/>
          <p:cNvSpPr txBox="1"/>
          <p:nvPr/>
        </p:nvSpPr>
        <p:spPr>
          <a:xfrm>
            <a:off x="7000892" y="6516052"/>
            <a:ext cx="21796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Lin. rovnice - úpravy</a:t>
            </a:r>
            <a:endParaRPr lang="cs-CZ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14" name="内容占位符 2"/>
          <p:cNvSpPr txBox="1">
            <a:spLocks/>
          </p:cNvSpPr>
          <p:nvPr/>
        </p:nvSpPr>
        <p:spPr>
          <a:xfrm>
            <a:off x="357158" y="571480"/>
            <a:ext cx="3643338" cy="607199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342900" indent="-342900">
              <a:spcBef>
                <a:spcPct val="20000"/>
              </a:spcBef>
              <a:spcAft>
                <a:spcPts val="1800"/>
              </a:spcAft>
            </a:pPr>
            <a:r>
              <a:rPr lang="cs-CZ" altLang="zh-CN" sz="2800" smtClean="0"/>
              <a:t>1. Provádění ekv. úprav:</a:t>
            </a:r>
            <a:endParaRPr lang="zh-CN" altLang="en-US" sz="2800" smtClean="0"/>
          </a:p>
        </p:txBody>
      </p:sp>
      <p:sp>
        <p:nvSpPr>
          <p:cNvPr id="11" name="标题 1"/>
          <p:cNvSpPr>
            <a:spLocks noGrp="1"/>
          </p:cNvSpPr>
          <p:nvPr>
            <p:ph type="title"/>
          </p:nvPr>
        </p:nvSpPr>
        <p:spPr>
          <a:xfrm>
            <a:off x="357158" y="-24"/>
            <a:ext cx="3000396" cy="796908"/>
          </a:xfrm>
        </p:spPr>
        <p:txBody>
          <a:bodyPr>
            <a:noAutofit/>
          </a:bodyPr>
          <a:lstStyle/>
          <a:p>
            <a:pPr algn="l"/>
            <a:r>
              <a:rPr lang="cs-CZ" altLang="zh-CN" sz="3600" smtClean="0"/>
              <a:t>Řešení rovnice:</a:t>
            </a:r>
            <a:endParaRPr lang="zh-CN" altLang="en-US" sz="3600" dirty="0"/>
          </a:p>
        </p:txBody>
      </p:sp>
      <p:graphicFrame>
        <p:nvGraphicFramePr>
          <p:cNvPr id="102402" name="Object 1"/>
          <p:cNvGraphicFramePr>
            <a:graphicFrameLocks noChangeAspect="1"/>
          </p:cNvGraphicFramePr>
          <p:nvPr/>
        </p:nvGraphicFramePr>
        <p:xfrm>
          <a:off x="4000496" y="428604"/>
          <a:ext cx="2282825" cy="947738"/>
        </p:xfrm>
        <a:graphic>
          <a:graphicData uri="http://schemas.openxmlformats.org/presentationml/2006/ole">
            <p:oleObj spid="_x0000_s102402" name="Rovnice" r:id="rId3" imgW="952200" imgH="393480" progId="Equation.3">
              <p:embed/>
            </p:oleObj>
          </a:graphicData>
        </a:graphic>
      </p:graphicFrame>
      <p:graphicFrame>
        <p:nvGraphicFramePr>
          <p:cNvPr id="102403" name="Object 1"/>
          <p:cNvGraphicFramePr>
            <a:graphicFrameLocks noChangeAspect="1"/>
          </p:cNvGraphicFramePr>
          <p:nvPr/>
        </p:nvGraphicFramePr>
        <p:xfrm>
          <a:off x="6851670" y="684197"/>
          <a:ext cx="577850" cy="458787"/>
        </p:xfrm>
        <a:graphic>
          <a:graphicData uri="http://schemas.openxmlformats.org/presentationml/2006/ole">
            <p:oleObj spid="_x0000_s102403" name="Rovnice" r:id="rId4" imgW="241200" imgH="190440" progId="Equation.3">
              <p:embed/>
            </p:oleObj>
          </a:graphicData>
        </a:graphic>
      </p:graphicFrame>
      <p:graphicFrame>
        <p:nvGraphicFramePr>
          <p:cNvPr id="102406" name="Object 1"/>
          <p:cNvGraphicFramePr>
            <a:graphicFrameLocks noChangeAspect="1"/>
          </p:cNvGraphicFramePr>
          <p:nvPr/>
        </p:nvGraphicFramePr>
        <p:xfrm>
          <a:off x="4116401" y="1387463"/>
          <a:ext cx="2312987" cy="398463"/>
        </p:xfrm>
        <a:graphic>
          <a:graphicData uri="http://schemas.openxmlformats.org/presentationml/2006/ole">
            <p:oleObj spid="_x0000_s102406" name="Rovnice" r:id="rId5" imgW="965160" imgH="164880" progId="Equation.3">
              <p:embed/>
            </p:oleObj>
          </a:graphicData>
        </a:graphic>
      </p:graphicFrame>
      <p:graphicFrame>
        <p:nvGraphicFramePr>
          <p:cNvPr id="102407" name="Object 1"/>
          <p:cNvGraphicFramePr>
            <a:graphicFrameLocks noChangeAspect="1"/>
          </p:cNvGraphicFramePr>
          <p:nvPr/>
        </p:nvGraphicFramePr>
        <p:xfrm>
          <a:off x="6786578" y="1357298"/>
          <a:ext cx="700088" cy="458788"/>
        </p:xfrm>
        <a:graphic>
          <a:graphicData uri="http://schemas.openxmlformats.org/presentationml/2006/ole">
            <p:oleObj spid="_x0000_s102407" name="Rovnice" r:id="rId6" imgW="291960" imgH="190440" progId="Equation.3">
              <p:embed/>
            </p:oleObj>
          </a:graphicData>
        </a:graphic>
      </p:graphicFrame>
      <p:graphicFrame>
        <p:nvGraphicFramePr>
          <p:cNvPr id="102408" name="Object 1"/>
          <p:cNvGraphicFramePr>
            <a:graphicFrameLocks noChangeAspect="1"/>
          </p:cNvGraphicFramePr>
          <p:nvPr/>
        </p:nvGraphicFramePr>
        <p:xfrm>
          <a:off x="7475564" y="1393306"/>
          <a:ext cx="882650" cy="366712"/>
        </p:xfrm>
        <a:graphic>
          <a:graphicData uri="http://schemas.openxmlformats.org/presentationml/2006/ole">
            <p:oleObj spid="_x0000_s102408" name="Rovnice" r:id="rId7" imgW="368280" imgH="152280" progId="Equation.3">
              <p:embed/>
            </p:oleObj>
          </a:graphicData>
        </a:graphic>
      </p:graphicFrame>
      <p:graphicFrame>
        <p:nvGraphicFramePr>
          <p:cNvPr id="102409" name="Object 1"/>
          <p:cNvGraphicFramePr>
            <a:graphicFrameLocks noChangeAspect="1"/>
          </p:cNvGraphicFramePr>
          <p:nvPr/>
        </p:nvGraphicFramePr>
        <p:xfrm>
          <a:off x="4357686" y="1928802"/>
          <a:ext cx="1643062" cy="398462"/>
        </p:xfrm>
        <a:graphic>
          <a:graphicData uri="http://schemas.openxmlformats.org/presentationml/2006/ole">
            <p:oleObj spid="_x0000_s102409" name="Rovnice" r:id="rId8" imgW="685800" imgH="164880" progId="Equation.3">
              <p:embed/>
            </p:oleObj>
          </a:graphicData>
        </a:graphic>
      </p:graphicFrame>
      <p:graphicFrame>
        <p:nvGraphicFramePr>
          <p:cNvPr id="102410" name="Object 1"/>
          <p:cNvGraphicFramePr>
            <a:graphicFrameLocks noChangeAspect="1"/>
          </p:cNvGraphicFramePr>
          <p:nvPr/>
        </p:nvGraphicFramePr>
        <p:xfrm>
          <a:off x="6802461" y="1857364"/>
          <a:ext cx="1127125" cy="488950"/>
        </p:xfrm>
        <a:graphic>
          <a:graphicData uri="http://schemas.openxmlformats.org/presentationml/2006/ole">
            <p:oleObj spid="_x0000_s102410" name="Rovnice" r:id="rId9" imgW="469800" imgH="203040" progId="Equation.3">
              <p:embed/>
            </p:oleObj>
          </a:graphicData>
        </a:graphic>
      </p:graphicFrame>
      <p:graphicFrame>
        <p:nvGraphicFramePr>
          <p:cNvPr id="102411" name="Object 1"/>
          <p:cNvGraphicFramePr>
            <a:graphicFrameLocks noChangeAspect="1"/>
          </p:cNvGraphicFramePr>
          <p:nvPr/>
        </p:nvGraphicFramePr>
        <p:xfrm>
          <a:off x="4786314" y="2285992"/>
          <a:ext cx="852488" cy="950913"/>
        </p:xfrm>
        <a:graphic>
          <a:graphicData uri="http://schemas.openxmlformats.org/presentationml/2006/ole">
            <p:oleObj spid="_x0000_s102411" name="Rovnice" r:id="rId10" imgW="355320" imgH="393480" progId="Equation.3">
              <p:embed/>
            </p:oleObj>
          </a:graphicData>
        </a:graphic>
      </p:graphicFrame>
      <p:sp>
        <p:nvSpPr>
          <p:cNvPr id="15" name="内容占位符 2"/>
          <p:cNvSpPr txBox="1">
            <a:spLocks/>
          </p:cNvSpPr>
          <p:nvPr/>
        </p:nvSpPr>
        <p:spPr>
          <a:xfrm>
            <a:off x="428596" y="3663162"/>
            <a:ext cx="1785950" cy="607199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342900" indent="-342900">
              <a:spcBef>
                <a:spcPct val="20000"/>
              </a:spcBef>
              <a:spcAft>
                <a:spcPts val="1800"/>
              </a:spcAft>
            </a:pPr>
            <a:r>
              <a:rPr lang="cs-CZ" altLang="zh-CN" sz="2800" smtClean="0"/>
              <a:t>2. Zkouška:</a:t>
            </a:r>
            <a:endParaRPr lang="zh-CN" altLang="en-US" sz="2800" smtClean="0"/>
          </a:p>
        </p:txBody>
      </p:sp>
      <p:graphicFrame>
        <p:nvGraphicFramePr>
          <p:cNvPr id="102412" name="Object 1"/>
          <p:cNvGraphicFramePr>
            <a:graphicFrameLocks noChangeAspect="1"/>
          </p:cNvGraphicFramePr>
          <p:nvPr/>
        </p:nvGraphicFramePr>
        <p:xfrm>
          <a:off x="2428860" y="3214688"/>
          <a:ext cx="1997075" cy="1214437"/>
        </p:xfrm>
        <a:graphic>
          <a:graphicData uri="http://schemas.openxmlformats.org/presentationml/2006/ole">
            <p:oleObj spid="_x0000_s102412" name="Rovnice" r:id="rId11" imgW="965160" imgH="583920" progId="Equation.3">
              <p:embed/>
            </p:oleObj>
          </a:graphicData>
        </a:graphic>
      </p:graphicFrame>
      <p:graphicFrame>
        <p:nvGraphicFramePr>
          <p:cNvPr id="102413" name="Object 1"/>
          <p:cNvGraphicFramePr>
            <a:graphicFrameLocks noChangeAspect="1"/>
          </p:cNvGraphicFramePr>
          <p:nvPr/>
        </p:nvGraphicFramePr>
        <p:xfrm>
          <a:off x="2428860" y="4373563"/>
          <a:ext cx="1998663" cy="896937"/>
        </p:xfrm>
        <a:graphic>
          <a:graphicData uri="http://schemas.openxmlformats.org/presentationml/2006/ole">
            <p:oleObj spid="_x0000_s102413" name="Rovnice" r:id="rId12" imgW="965160" imgH="431640" progId="Equation.3">
              <p:embed/>
            </p:oleObj>
          </a:graphicData>
        </a:graphic>
      </p:graphicFrame>
      <p:graphicFrame>
        <p:nvGraphicFramePr>
          <p:cNvPr id="102414" name="Object 1"/>
          <p:cNvGraphicFramePr>
            <a:graphicFrameLocks noChangeAspect="1"/>
          </p:cNvGraphicFramePr>
          <p:nvPr/>
        </p:nvGraphicFramePr>
        <p:xfrm>
          <a:off x="7500938" y="4052864"/>
          <a:ext cx="928687" cy="595313"/>
        </p:xfrm>
        <a:graphic>
          <a:graphicData uri="http://schemas.openxmlformats.org/presentationml/2006/ole">
            <p:oleObj spid="_x0000_s102414" name="Rovnice" r:id="rId13" imgW="317160" imgH="203040" progId="Equation.3">
              <p:embed/>
            </p:oleObj>
          </a:graphicData>
        </a:graphic>
      </p:graphicFrame>
      <p:graphicFrame>
        <p:nvGraphicFramePr>
          <p:cNvPr id="102415" name="Object 1"/>
          <p:cNvGraphicFramePr>
            <a:graphicFrameLocks noChangeAspect="1"/>
          </p:cNvGraphicFramePr>
          <p:nvPr/>
        </p:nvGraphicFramePr>
        <p:xfrm>
          <a:off x="5514992" y="5373711"/>
          <a:ext cx="1485900" cy="1412875"/>
        </p:xfrm>
        <a:graphic>
          <a:graphicData uri="http://schemas.openxmlformats.org/presentationml/2006/ole">
            <p:oleObj spid="_x0000_s102415" name="Rovnice" r:id="rId14" imgW="507960" imgH="482400" progId="Equation.3">
              <p:embed/>
            </p:oleObj>
          </a:graphicData>
        </a:graphic>
      </p:graphicFrame>
      <p:graphicFrame>
        <p:nvGraphicFramePr>
          <p:cNvPr id="102416" name="Object 16"/>
          <p:cNvGraphicFramePr>
            <a:graphicFrameLocks noChangeAspect="1"/>
          </p:cNvGraphicFramePr>
          <p:nvPr/>
        </p:nvGraphicFramePr>
        <p:xfrm>
          <a:off x="4429124" y="3571875"/>
          <a:ext cx="973138" cy="819150"/>
        </p:xfrm>
        <a:graphic>
          <a:graphicData uri="http://schemas.openxmlformats.org/presentationml/2006/ole">
            <p:oleObj spid="_x0000_s102416" name="Rovnice" r:id="rId15" imgW="469800" imgH="393480" progId="Equation.3">
              <p:embed/>
            </p:oleObj>
          </a:graphicData>
        </a:graphic>
      </p:graphicFrame>
      <p:graphicFrame>
        <p:nvGraphicFramePr>
          <p:cNvPr id="102417" name="Object 17"/>
          <p:cNvGraphicFramePr>
            <a:graphicFrameLocks noChangeAspect="1"/>
          </p:cNvGraphicFramePr>
          <p:nvPr/>
        </p:nvGraphicFramePr>
        <p:xfrm>
          <a:off x="5387986" y="3571875"/>
          <a:ext cx="684212" cy="819150"/>
        </p:xfrm>
        <a:graphic>
          <a:graphicData uri="http://schemas.openxmlformats.org/presentationml/2006/ole">
            <p:oleObj spid="_x0000_s102417" name="Rovnice" r:id="rId16" imgW="330120" imgH="393480" progId="Equation.3">
              <p:embed/>
            </p:oleObj>
          </a:graphicData>
        </a:graphic>
      </p:graphicFrame>
      <p:graphicFrame>
        <p:nvGraphicFramePr>
          <p:cNvPr id="102418" name="Object 18"/>
          <p:cNvGraphicFramePr>
            <a:graphicFrameLocks noChangeAspect="1"/>
          </p:cNvGraphicFramePr>
          <p:nvPr/>
        </p:nvGraphicFramePr>
        <p:xfrm>
          <a:off x="5467364" y="4395800"/>
          <a:ext cx="1104900" cy="819150"/>
        </p:xfrm>
        <a:graphic>
          <a:graphicData uri="http://schemas.openxmlformats.org/presentationml/2006/ole">
            <p:oleObj spid="_x0000_s102418" name="Rovnice" r:id="rId17" imgW="533160" imgH="393480" progId="Equation.3">
              <p:embed/>
            </p:oleObj>
          </a:graphicData>
        </a:graphic>
      </p:graphicFrame>
      <p:graphicFrame>
        <p:nvGraphicFramePr>
          <p:cNvPr id="102419" name="Object 19"/>
          <p:cNvGraphicFramePr>
            <a:graphicFrameLocks noChangeAspect="1"/>
          </p:cNvGraphicFramePr>
          <p:nvPr/>
        </p:nvGraphicFramePr>
        <p:xfrm>
          <a:off x="4456118" y="4397388"/>
          <a:ext cx="973138" cy="817562"/>
        </p:xfrm>
        <a:graphic>
          <a:graphicData uri="http://schemas.openxmlformats.org/presentationml/2006/ole">
            <p:oleObj spid="_x0000_s102419" name="Rovnice" r:id="rId18" imgW="469800" imgH="393480" progId="Equation.3">
              <p:embed/>
            </p:oleObj>
          </a:graphicData>
        </a:graphic>
      </p:graphicFrame>
      <p:graphicFrame>
        <p:nvGraphicFramePr>
          <p:cNvPr id="102420" name="Object 20"/>
          <p:cNvGraphicFramePr>
            <a:graphicFrameLocks noChangeAspect="1"/>
          </p:cNvGraphicFramePr>
          <p:nvPr/>
        </p:nvGraphicFramePr>
        <p:xfrm>
          <a:off x="6532581" y="4395800"/>
          <a:ext cx="682625" cy="819150"/>
        </p:xfrm>
        <a:graphic>
          <a:graphicData uri="http://schemas.openxmlformats.org/presentationml/2006/ole">
            <p:oleObj spid="_x0000_s102420" name="Rovnice" r:id="rId19" imgW="330120" imgH="393480" progId="Equation.3">
              <p:embed/>
            </p:oleObj>
          </a:graphicData>
        </a:graphic>
      </p:graphicFrame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024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024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024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0240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0240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024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024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024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024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0240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0240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024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0240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0240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024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0240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0240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024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024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024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1024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1024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1024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1024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1024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1024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1024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1024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1024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1024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1024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1024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1024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1024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1024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1024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500" fill="hold"/>
                                        <p:tgtEl>
                                          <p:spTgt spid="1024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500" fill="hold"/>
                                        <p:tgtEl>
                                          <p:spTgt spid="1024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1024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1024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00" fill="hold"/>
                                        <p:tgtEl>
                                          <p:spTgt spid="1024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4" dur="500"/>
                                        <p:tgtEl>
                                          <p:spTgt spid="1024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5" fill="hold">
                      <p:stCondLst>
                        <p:cond delay="indefinite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9" dur="500" fill="hold"/>
                                        <p:tgtEl>
                                          <p:spTgt spid="1024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500" fill="hold"/>
                                        <p:tgtEl>
                                          <p:spTgt spid="1024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1" dur="500"/>
                                        <p:tgtEl>
                                          <p:spTgt spid="1024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2" fill="hold">
                      <p:stCondLst>
                        <p:cond delay="indefinite"/>
                      </p:stCondLst>
                      <p:childTnLst>
                        <p:par>
                          <p:cTn id="123" fill="hold">
                            <p:stCondLst>
                              <p:cond delay="0"/>
                            </p:stCondLst>
                            <p:childTnLst>
                              <p:par>
                                <p:cTn id="124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6" dur="500" fill="hold"/>
                                        <p:tgtEl>
                                          <p:spTgt spid="1024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500" fill="hold"/>
                                        <p:tgtEl>
                                          <p:spTgt spid="1024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8" dur="500"/>
                                        <p:tgtEl>
                                          <p:spTgt spid="1024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9" fill="hold">
                      <p:stCondLst>
                        <p:cond delay="indefinite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6" fill="hold">
                      <p:stCondLst>
                        <p:cond delay="indefinite"/>
                      </p:stCondLst>
                      <p:childTnLst>
                        <p:par>
                          <p:cTn id="137" fill="hold">
                            <p:stCondLst>
                              <p:cond delay="0"/>
                            </p:stCondLst>
                            <p:childTnLst>
                              <p:par>
                                <p:cTn id="138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0" dur="500" fill="hold"/>
                                        <p:tgtEl>
                                          <p:spTgt spid="1024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500" fill="hold"/>
                                        <p:tgtEl>
                                          <p:spTgt spid="1024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2" dur="500"/>
                                        <p:tgtEl>
                                          <p:spTgt spid="1024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  <p:bldP spid="14" grpId="0"/>
      <p:bldP spid="15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ovéPole 6"/>
          <p:cNvSpPr txBox="1"/>
          <p:nvPr/>
        </p:nvSpPr>
        <p:spPr>
          <a:xfrm>
            <a:off x="7000892" y="6516052"/>
            <a:ext cx="21796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Lin. rovnice - úpravy</a:t>
            </a:r>
            <a:endParaRPr lang="cs-CZ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14" name="内容占位符 2"/>
          <p:cNvSpPr txBox="1">
            <a:spLocks/>
          </p:cNvSpPr>
          <p:nvPr/>
        </p:nvSpPr>
        <p:spPr>
          <a:xfrm>
            <a:off x="428596" y="2750363"/>
            <a:ext cx="8501122" cy="607199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514350" lvl="0" indent="-514350">
              <a:buAutoNum type="arabicPeriod"/>
            </a:pPr>
            <a:r>
              <a:rPr lang="cs-CZ" sz="2800" smtClean="0"/>
              <a:t>Umocnění obou stran rovnosti</a:t>
            </a:r>
          </a:p>
        </p:txBody>
      </p:sp>
      <p:sp>
        <p:nvSpPr>
          <p:cNvPr id="11" name="标题 1"/>
          <p:cNvSpPr>
            <a:spLocks noGrp="1"/>
          </p:cNvSpPr>
          <p:nvPr>
            <p:ph type="title"/>
          </p:nvPr>
        </p:nvSpPr>
        <p:spPr>
          <a:xfrm>
            <a:off x="357158" y="203200"/>
            <a:ext cx="8429684" cy="796908"/>
          </a:xfrm>
        </p:spPr>
        <p:txBody>
          <a:bodyPr>
            <a:noAutofit/>
          </a:bodyPr>
          <a:lstStyle/>
          <a:p>
            <a:r>
              <a:rPr lang="cs-CZ" altLang="zh-CN" sz="4800" b="1" smtClean="0"/>
              <a:t>Ne</a:t>
            </a:r>
            <a:r>
              <a:rPr lang="cs-CZ" altLang="zh-CN" sz="4800" smtClean="0"/>
              <a:t>ekvivalentní úpravy</a:t>
            </a:r>
            <a:endParaRPr lang="zh-CN" altLang="en-US" sz="4800" dirty="0"/>
          </a:p>
        </p:txBody>
      </p:sp>
      <p:sp>
        <p:nvSpPr>
          <p:cNvPr id="5" name="内容占位符 2"/>
          <p:cNvSpPr>
            <a:spLocks noGrp="1"/>
          </p:cNvSpPr>
          <p:nvPr>
            <p:ph idx="1"/>
          </p:nvPr>
        </p:nvSpPr>
        <p:spPr>
          <a:xfrm>
            <a:off x="214282" y="1071546"/>
            <a:ext cx="8643998" cy="1643074"/>
          </a:xfrm>
        </p:spPr>
        <p:txBody>
          <a:bodyPr>
            <a:noAutofit/>
          </a:bodyPr>
          <a:lstStyle/>
          <a:p>
            <a:pPr marL="273050" indent="-273050">
              <a:buNone/>
            </a:pPr>
            <a:r>
              <a:rPr lang="cs-CZ" sz="2800" b="1" smtClean="0"/>
              <a:t>= úpravy rovnic,</a:t>
            </a:r>
            <a:br>
              <a:rPr lang="cs-CZ" sz="2800" b="1" smtClean="0"/>
            </a:br>
            <a:r>
              <a:rPr lang="cs-CZ" sz="2800" b="1" smtClean="0"/>
              <a:t>při kterých vznikají kořeny, které původní rovnici neřeší</a:t>
            </a:r>
            <a:br>
              <a:rPr lang="cs-CZ" sz="2800" b="1" smtClean="0"/>
            </a:br>
            <a:r>
              <a:rPr lang="cs-CZ" sz="2800" b="1" smtClean="0"/>
              <a:t>nebo se ztrácejí kořeny, které původní rovnici řešily</a:t>
            </a:r>
            <a:endParaRPr lang="cs-CZ" sz="2800" b="1"/>
          </a:p>
        </p:txBody>
      </p:sp>
      <p:sp>
        <p:nvSpPr>
          <p:cNvPr id="6" name="内容占位符 2"/>
          <p:cNvSpPr txBox="1">
            <a:spLocks/>
          </p:cNvSpPr>
          <p:nvPr/>
        </p:nvSpPr>
        <p:spPr>
          <a:xfrm>
            <a:off x="428596" y="4500570"/>
            <a:ext cx="8501122" cy="607199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514350" lvl="0" indent="-514350"/>
            <a:r>
              <a:rPr lang="cs-CZ" sz="2800" smtClean="0"/>
              <a:t>2.   Odmocnění obou stran rovnosti</a:t>
            </a:r>
          </a:p>
        </p:txBody>
      </p:sp>
      <p:graphicFrame>
        <p:nvGraphicFramePr>
          <p:cNvPr id="104450" name="Object 2"/>
          <p:cNvGraphicFramePr>
            <a:graphicFrameLocks noChangeAspect="1"/>
          </p:cNvGraphicFramePr>
          <p:nvPr/>
        </p:nvGraphicFramePr>
        <p:xfrm>
          <a:off x="1090583" y="3302000"/>
          <a:ext cx="790575" cy="366713"/>
        </p:xfrm>
        <a:graphic>
          <a:graphicData uri="http://schemas.openxmlformats.org/presentationml/2006/ole">
            <p:oleObj spid="_x0000_s104450" name="Rovnice" r:id="rId3" imgW="330120" imgH="152280" progId="Equation.3">
              <p:embed/>
            </p:oleObj>
          </a:graphicData>
        </a:graphic>
      </p:graphicFrame>
      <p:graphicFrame>
        <p:nvGraphicFramePr>
          <p:cNvPr id="104451" name="Object 3"/>
          <p:cNvGraphicFramePr>
            <a:graphicFrameLocks noChangeAspect="1"/>
          </p:cNvGraphicFramePr>
          <p:nvPr/>
        </p:nvGraphicFramePr>
        <p:xfrm>
          <a:off x="2497112" y="3214686"/>
          <a:ext cx="395288" cy="519113"/>
        </p:xfrm>
        <a:graphic>
          <a:graphicData uri="http://schemas.openxmlformats.org/presentationml/2006/ole">
            <p:oleObj spid="_x0000_s104451" name="Rovnice" r:id="rId4" imgW="164880" imgH="215640" progId="Equation.3">
              <p:embed/>
            </p:oleObj>
          </a:graphicData>
        </a:graphic>
      </p:graphicFrame>
      <p:graphicFrame>
        <p:nvGraphicFramePr>
          <p:cNvPr id="104452" name="Object 4"/>
          <p:cNvGraphicFramePr>
            <a:graphicFrameLocks noChangeAspect="1"/>
          </p:cNvGraphicFramePr>
          <p:nvPr/>
        </p:nvGraphicFramePr>
        <p:xfrm>
          <a:off x="1000100" y="3730625"/>
          <a:ext cx="971550" cy="458788"/>
        </p:xfrm>
        <a:graphic>
          <a:graphicData uri="http://schemas.openxmlformats.org/presentationml/2006/ole">
            <p:oleObj spid="_x0000_s104452" name="Rovnice" r:id="rId5" imgW="406080" imgH="190440" progId="Equation.3">
              <p:embed/>
            </p:oleObj>
          </a:graphicData>
        </a:graphic>
      </p:graphicFrame>
      <p:sp>
        <p:nvSpPr>
          <p:cNvPr id="10" name="内容占位符 2"/>
          <p:cNvSpPr txBox="1">
            <a:spLocks/>
          </p:cNvSpPr>
          <p:nvPr/>
        </p:nvSpPr>
        <p:spPr>
          <a:xfrm>
            <a:off x="3571868" y="3714752"/>
            <a:ext cx="1990740" cy="607199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514350" lvl="0" indent="-514350"/>
            <a:r>
              <a:rPr lang="cs-CZ" sz="2800" smtClean="0"/>
              <a:t>Dva kořeny:</a:t>
            </a:r>
          </a:p>
        </p:txBody>
      </p:sp>
      <p:graphicFrame>
        <p:nvGraphicFramePr>
          <p:cNvPr id="104453" name="Object 5"/>
          <p:cNvGraphicFramePr>
            <a:graphicFrameLocks noChangeAspect="1"/>
          </p:cNvGraphicFramePr>
          <p:nvPr/>
        </p:nvGraphicFramePr>
        <p:xfrm>
          <a:off x="5651515" y="3725865"/>
          <a:ext cx="941387" cy="488950"/>
        </p:xfrm>
        <a:graphic>
          <a:graphicData uri="http://schemas.openxmlformats.org/presentationml/2006/ole">
            <p:oleObj spid="_x0000_s104453" name="Rovnice" r:id="rId6" imgW="393480" imgH="203040" progId="Equation.3">
              <p:embed/>
            </p:oleObj>
          </a:graphicData>
        </a:graphic>
      </p:graphicFrame>
      <p:graphicFrame>
        <p:nvGraphicFramePr>
          <p:cNvPr id="104454" name="Object 6"/>
          <p:cNvGraphicFramePr>
            <a:graphicFrameLocks noChangeAspect="1"/>
          </p:cNvGraphicFramePr>
          <p:nvPr/>
        </p:nvGraphicFramePr>
        <p:xfrm>
          <a:off x="6929454" y="3714752"/>
          <a:ext cx="1154113" cy="488950"/>
        </p:xfrm>
        <a:graphic>
          <a:graphicData uri="http://schemas.openxmlformats.org/presentationml/2006/ole">
            <p:oleObj spid="_x0000_s104454" name="Rovnice" r:id="rId7" imgW="482400" imgH="203040" progId="Equation.3">
              <p:embed/>
            </p:oleObj>
          </a:graphicData>
        </a:graphic>
      </p:graphicFrame>
      <p:graphicFrame>
        <p:nvGraphicFramePr>
          <p:cNvPr id="104455" name="Object 7"/>
          <p:cNvGraphicFramePr>
            <a:graphicFrameLocks noChangeAspect="1"/>
          </p:cNvGraphicFramePr>
          <p:nvPr/>
        </p:nvGraphicFramePr>
        <p:xfrm>
          <a:off x="1055678" y="5184787"/>
          <a:ext cx="1125538" cy="550863"/>
        </p:xfrm>
        <a:graphic>
          <a:graphicData uri="http://schemas.openxmlformats.org/presentationml/2006/ole">
            <p:oleObj spid="_x0000_s104455" name="Rovnice" r:id="rId8" imgW="469800" imgH="228600" progId="Equation.3">
              <p:embed/>
            </p:oleObj>
          </a:graphicData>
        </a:graphic>
      </p:graphicFrame>
      <p:graphicFrame>
        <p:nvGraphicFramePr>
          <p:cNvPr id="104456" name="Object 8"/>
          <p:cNvGraphicFramePr>
            <a:graphicFrameLocks noChangeAspect="1"/>
          </p:cNvGraphicFramePr>
          <p:nvPr/>
        </p:nvGraphicFramePr>
        <p:xfrm>
          <a:off x="2555866" y="5143512"/>
          <a:ext cx="730250" cy="639763"/>
        </p:xfrm>
        <a:graphic>
          <a:graphicData uri="http://schemas.openxmlformats.org/presentationml/2006/ole">
            <p:oleObj spid="_x0000_s104456" name="Rovnice" r:id="rId9" imgW="304560" imgH="266400" progId="Equation.3">
              <p:embed/>
            </p:oleObj>
          </a:graphicData>
        </a:graphic>
      </p:graphicFrame>
      <p:graphicFrame>
        <p:nvGraphicFramePr>
          <p:cNvPr id="104457" name="Object 9"/>
          <p:cNvGraphicFramePr>
            <a:graphicFrameLocks noChangeAspect="1"/>
          </p:cNvGraphicFramePr>
          <p:nvPr/>
        </p:nvGraphicFramePr>
        <p:xfrm>
          <a:off x="1187441" y="5699137"/>
          <a:ext cx="820738" cy="458788"/>
        </p:xfrm>
        <a:graphic>
          <a:graphicData uri="http://schemas.openxmlformats.org/presentationml/2006/ole">
            <p:oleObj spid="_x0000_s104457" name="Rovnice" r:id="rId10" imgW="342720" imgH="190440" progId="Equation.3">
              <p:embed/>
            </p:oleObj>
          </a:graphicData>
        </a:graphic>
      </p:graphicFrame>
      <p:sp>
        <p:nvSpPr>
          <p:cNvPr id="16" name="内容占位符 2"/>
          <p:cNvSpPr txBox="1">
            <a:spLocks/>
          </p:cNvSpPr>
          <p:nvPr/>
        </p:nvSpPr>
        <p:spPr>
          <a:xfrm>
            <a:off x="3500430" y="5214950"/>
            <a:ext cx="1990740" cy="607199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514350" lvl="0" indent="-514350"/>
            <a:r>
              <a:rPr lang="cs-CZ" sz="2800" smtClean="0"/>
              <a:t>Dva kořeny:</a:t>
            </a:r>
          </a:p>
        </p:txBody>
      </p:sp>
      <p:sp>
        <p:nvSpPr>
          <p:cNvPr id="17" name="内容占位符 2"/>
          <p:cNvSpPr txBox="1">
            <a:spLocks/>
          </p:cNvSpPr>
          <p:nvPr/>
        </p:nvSpPr>
        <p:spPr>
          <a:xfrm>
            <a:off x="3571868" y="3250429"/>
            <a:ext cx="2143140" cy="607199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514350" lvl="0" indent="-514350"/>
            <a:r>
              <a:rPr lang="cs-CZ" sz="2800" smtClean="0"/>
              <a:t>Jeden kořen:</a:t>
            </a:r>
          </a:p>
        </p:txBody>
      </p:sp>
      <p:graphicFrame>
        <p:nvGraphicFramePr>
          <p:cNvPr id="104458" name="Object 10"/>
          <p:cNvGraphicFramePr>
            <a:graphicFrameLocks noChangeAspect="1"/>
          </p:cNvGraphicFramePr>
          <p:nvPr/>
        </p:nvGraphicFramePr>
        <p:xfrm>
          <a:off x="5710251" y="3276601"/>
          <a:ext cx="790575" cy="366713"/>
        </p:xfrm>
        <a:graphic>
          <a:graphicData uri="http://schemas.openxmlformats.org/presentationml/2006/ole">
            <p:oleObj spid="_x0000_s104458" name="Rovnice" r:id="rId11" imgW="330120" imgH="152280" progId="Equation.3">
              <p:embed/>
            </p:oleObj>
          </a:graphicData>
        </a:graphic>
      </p:graphicFrame>
      <p:grpSp>
        <p:nvGrpSpPr>
          <p:cNvPr id="34" name="Skupina 33"/>
          <p:cNvGrpSpPr/>
          <p:nvPr/>
        </p:nvGrpSpPr>
        <p:grpSpPr>
          <a:xfrm>
            <a:off x="6858016" y="2928934"/>
            <a:ext cx="2071702" cy="1357322"/>
            <a:chOff x="6858016" y="2928934"/>
            <a:chExt cx="2071702" cy="1357322"/>
          </a:xfrm>
        </p:grpSpPr>
        <p:sp>
          <p:nvSpPr>
            <p:cNvPr id="21" name="Elipsa 20"/>
            <p:cNvSpPr/>
            <p:nvPr/>
          </p:nvSpPr>
          <p:spPr>
            <a:xfrm>
              <a:off x="6858016" y="3643314"/>
              <a:ext cx="1285884" cy="642942"/>
            </a:xfrm>
            <a:prstGeom prst="ellipse">
              <a:avLst/>
            </a:prstGeom>
            <a:noFill/>
            <a:ln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22" name="内容占位符 2"/>
            <p:cNvSpPr txBox="1">
              <a:spLocks/>
            </p:cNvSpPr>
            <p:nvPr/>
          </p:nvSpPr>
          <p:spPr>
            <a:xfrm>
              <a:off x="7929586" y="2928934"/>
              <a:ext cx="1000132" cy="607199"/>
            </a:xfrm>
            <a:prstGeom prst="rect">
              <a:avLst/>
            </a:prstGeom>
          </p:spPr>
          <p:txBody>
            <a:bodyPr vert="horz" lIns="91440" tIns="45720" rIns="91440" bIns="45720" rtlCol="0">
              <a:noAutofit/>
            </a:bodyPr>
            <a:lstStyle/>
            <a:p>
              <a:pPr marL="514350" lvl="0" indent="-514350"/>
              <a:r>
                <a:rPr lang="cs-CZ" sz="2800" smtClean="0">
                  <a:solidFill>
                    <a:srgbClr val="C00000"/>
                  </a:solidFill>
                </a:rPr>
                <a:t>navíc</a:t>
              </a:r>
            </a:p>
          </p:txBody>
        </p:sp>
        <p:cxnSp>
          <p:nvCxnSpPr>
            <p:cNvPr id="24" name="Přímá spojovací čára 23"/>
            <p:cNvCxnSpPr>
              <a:endCxn id="21" idx="7"/>
            </p:cNvCxnSpPr>
            <p:nvPr/>
          </p:nvCxnSpPr>
          <p:spPr>
            <a:xfrm rot="10800000" flipV="1">
              <a:off x="7955588" y="3357563"/>
              <a:ext cx="474065" cy="379907"/>
            </a:xfrm>
            <a:prstGeom prst="line">
              <a:avLst/>
            </a:prstGeom>
            <a:ln w="28575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aphicFrame>
        <p:nvGraphicFramePr>
          <p:cNvPr id="104460" name="Object 12"/>
          <p:cNvGraphicFramePr>
            <a:graphicFrameLocks noChangeAspect="1"/>
          </p:cNvGraphicFramePr>
          <p:nvPr/>
        </p:nvGraphicFramePr>
        <p:xfrm>
          <a:off x="5486400" y="5226050"/>
          <a:ext cx="971550" cy="488950"/>
        </p:xfrm>
        <a:graphic>
          <a:graphicData uri="http://schemas.openxmlformats.org/presentationml/2006/ole">
            <p:oleObj spid="_x0000_s104460" name="Rovnice" r:id="rId12" imgW="406080" imgH="203040" progId="Equation.3">
              <p:embed/>
            </p:oleObj>
          </a:graphicData>
        </a:graphic>
      </p:graphicFrame>
      <p:graphicFrame>
        <p:nvGraphicFramePr>
          <p:cNvPr id="104461" name="Object 13"/>
          <p:cNvGraphicFramePr>
            <a:graphicFrameLocks noChangeAspect="1"/>
          </p:cNvGraphicFramePr>
          <p:nvPr/>
        </p:nvGraphicFramePr>
        <p:xfrm>
          <a:off x="6808788" y="5214938"/>
          <a:ext cx="1184275" cy="488950"/>
        </p:xfrm>
        <a:graphic>
          <a:graphicData uri="http://schemas.openxmlformats.org/presentationml/2006/ole">
            <p:oleObj spid="_x0000_s104461" name="Rovnice" r:id="rId13" imgW="495000" imgH="203040" progId="Equation.3">
              <p:embed/>
            </p:oleObj>
          </a:graphicData>
        </a:graphic>
      </p:graphicFrame>
      <p:sp>
        <p:nvSpPr>
          <p:cNvPr id="28" name="内容占位符 2"/>
          <p:cNvSpPr txBox="1">
            <a:spLocks/>
          </p:cNvSpPr>
          <p:nvPr/>
        </p:nvSpPr>
        <p:spPr>
          <a:xfrm>
            <a:off x="3500430" y="5715016"/>
            <a:ext cx="2143140" cy="607199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514350" lvl="0" indent="-514350"/>
            <a:r>
              <a:rPr lang="cs-CZ" sz="2800" smtClean="0"/>
              <a:t>Jeden kořen:</a:t>
            </a:r>
          </a:p>
        </p:txBody>
      </p:sp>
      <p:graphicFrame>
        <p:nvGraphicFramePr>
          <p:cNvPr id="104462" name="Object 14"/>
          <p:cNvGraphicFramePr>
            <a:graphicFrameLocks noChangeAspect="1"/>
          </p:cNvGraphicFramePr>
          <p:nvPr/>
        </p:nvGraphicFramePr>
        <p:xfrm>
          <a:off x="5610238" y="5729288"/>
          <a:ext cx="819150" cy="458787"/>
        </p:xfrm>
        <a:graphic>
          <a:graphicData uri="http://schemas.openxmlformats.org/presentationml/2006/ole">
            <p:oleObj spid="_x0000_s104462" name="Rovnice" r:id="rId14" imgW="342720" imgH="190440" progId="Equation.3">
              <p:embed/>
            </p:oleObj>
          </a:graphicData>
        </a:graphic>
      </p:graphicFrame>
      <p:grpSp>
        <p:nvGrpSpPr>
          <p:cNvPr id="35" name="Skupina 34"/>
          <p:cNvGrpSpPr/>
          <p:nvPr/>
        </p:nvGrpSpPr>
        <p:grpSpPr>
          <a:xfrm>
            <a:off x="5214942" y="5643578"/>
            <a:ext cx="2786082" cy="1178703"/>
            <a:chOff x="5214942" y="5643578"/>
            <a:chExt cx="2786082" cy="1178703"/>
          </a:xfrm>
        </p:grpSpPr>
        <p:sp>
          <p:nvSpPr>
            <p:cNvPr id="30" name="Elipsa 29"/>
            <p:cNvSpPr/>
            <p:nvPr/>
          </p:nvSpPr>
          <p:spPr>
            <a:xfrm>
              <a:off x="6715140" y="5643578"/>
              <a:ext cx="1285884" cy="642942"/>
            </a:xfrm>
            <a:prstGeom prst="ellipse">
              <a:avLst/>
            </a:prstGeom>
            <a:noFill/>
            <a:ln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31" name="内容占位符 2"/>
            <p:cNvSpPr txBox="1">
              <a:spLocks/>
            </p:cNvSpPr>
            <p:nvPr/>
          </p:nvSpPr>
          <p:spPr>
            <a:xfrm>
              <a:off x="5214942" y="6215082"/>
              <a:ext cx="1143008" cy="607199"/>
            </a:xfrm>
            <a:prstGeom prst="rect">
              <a:avLst/>
            </a:prstGeom>
          </p:spPr>
          <p:txBody>
            <a:bodyPr vert="horz" lIns="91440" tIns="45720" rIns="91440" bIns="45720" rtlCol="0">
              <a:noAutofit/>
            </a:bodyPr>
            <a:lstStyle/>
            <a:p>
              <a:pPr marL="514350" lvl="0" indent="-514350"/>
              <a:r>
                <a:rPr lang="cs-CZ" sz="2800" smtClean="0">
                  <a:solidFill>
                    <a:srgbClr val="C00000"/>
                  </a:solidFill>
                </a:rPr>
                <a:t>zmizel</a:t>
              </a:r>
            </a:p>
          </p:txBody>
        </p:sp>
        <p:cxnSp>
          <p:nvCxnSpPr>
            <p:cNvPr id="32" name="Přímá spojovací čára 31"/>
            <p:cNvCxnSpPr>
              <a:stCxn id="30" idx="3"/>
            </p:cNvCxnSpPr>
            <p:nvPr/>
          </p:nvCxnSpPr>
          <p:spPr>
            <a:xfrm rot="5400000">
              <a:off x="6465108" y="6013768"/>
              <a:ext cx="259750" cy="616940"/>
            </a:xfrm>
            <a:prstGeom prst="line">
              <a:avLst/>
            </a:prstGeom>
            <a:ln w="28575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044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044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044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044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044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044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044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044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044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044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044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044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1044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1044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1044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1044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1044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1044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1044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1044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1044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>
                      <p:stCondLst>
                        <p:cond delay="indefinite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1044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1044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1044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4" fill="hold">
                      <p:stCondLst>
                        <p:cond delay="indefinite"/>
                      </p:stCondLst>
                      <p:childTnLst>
                        <p:par>
                          <p:cTn id="105" fill="hold">
                            <p:stCondLst>
                              <p:cond delay="0"/>
                            </p:stCondLst>
                            <p:childTnLst>
                              <p:par>
                                <p:cTn id="106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8" dur="500" fill="hold"/>
                                        <p:tgtEl>
                                          <p:spTgt spid="1044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500" fill="hold"/>
                                        <p:tgtEl>
                                          <p:spTgt spid="1044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1044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5" dur="500" fill="hold"/>
                                        <p:tgtEl>
                                          <p:spTgt spid="1044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500" fill="hold"/>
                                        <p:tgtEl>
                                          <p:spTgt spid="1044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7" dur="500"/>
                                        <p:tgtEl>
                                          <p:spTgt spid="1044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8" fill="hold">
                      <p:stCondLst>
                        <p:cond delay="indefinite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2" dur="500" fill="hold"/>
                                        <p:tgtEl>
                                          <p:spTgt spid="1044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500" fill="hold"/>
                                        <p:tgtEl>
                                          <p:spTgt spid="1044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4" dur="500"/>
                                        <p:tgtEl>
                                          <p:spTgt spid="1044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5" fill="hold">
                      <p:stCondLst>
                        <p:cond delay="indefinite"/>
                      </p:stCondLst>
                      <p:childTnLst>
                        <p:par>
                          <p:cTn id="126" fill="hold">
                            <p:stCondLst>
                              <p:cond delay="0"/>
                            </p:stCondLst>
                            <p:childTnLst>
                              <p:par>
                                <p:cTn id="127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9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2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4" dur="500" fill="hold"/>
                                        <p:tgtEl>
                                          <p:spTgt spid="1044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500" fill="hold"/>
                                        <p:tgtEl>
                                          <p:spTgt spid="1044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6" dur="500"/>
                                        <p:tgtEl>
                                          <p:spTgt spid="1044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7" fill="hold">
                      <p:stCondLst>
                        <p:cond delay="indefinite"/>
                      </p:stCondLst>
                      <p:childTnLst>
                        <p:par>
                          <p:cTn id="138" fill="hold">
                            <p:stCondLst>
                              <p:cond delay="0"/>
                            </p:stCondLst>
                            <p:childTnLst>
                              <p:par>
                                <p:cTn id="139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1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3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5" grpId="0" build="p"/>
      <p:bldP spid="6" grpId="0"/>
      <p:bldP spid="10" grpId="0"/>
      <p:bldP spid="16" grpId="0"/>
      <p:bldP spid="17" grpId="0"/>
      <p:bldP spid="28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ovéPole 6"/>
          <p:cNvSpPr txBox="1"/>
          <p:nvPr/>
        </p:nvSpPr>
        <p:spPr>
          <a:xfrm>
            <a:off x="7000892" y="6516052"/>
            <a:ext cx="21796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Lin. rovnice - úpravy</a:t>
            </a:r>
            <a:endParaRPr lang="cs-CZ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11" name="标题 1"/>
          <p:cNvSpPr>
            <a:spLocks noGrp="1"/>
          </p:cNvSpPr>
          <p:nvPr>
            <p:ph type="title"/>
          </p:nvPr>
        </p:nvSpPr>
        <p:spPr>
          <a:xfrm>
            <a:off x="357158" y="203200"/>
            <a:ext cx="8429684" cy="796908"/>
          </a:xfrm>
        </p:spPr>
        <p:txBody>
          <a:bodyPr>
            <a:noAutofit/>
          </a:bodyPr>
          <a:lstStyle/>
          <a:p>
            <a:pPr algn="l"/>
            <a:r>
              <a:rPr lang="cs-CZ" altLang="zh-CN" sz="2800" b="1" smtClean="0"/>
              <a:t>Příklad: </a:t>
            </a:r>
            <a:r>
              <a:rPr lang="cs-CZ" altLang="zh-CN" sz="2800" smtClean="0"/>
              <a:t>Rozhodni, zda je úprava ekvivalentní</a:t>
            </a:r>
            <a:endParaRPr lang="zh-CN" altLang="en-US" sz="2800" dirty="0"/>
          </a:p>
        </p:txBody>
      </p:sp>
      <p:grpSp>
        <p:nvGrpSpPr>
          <p:cNvPr id="20" name="Skupina 19"/>
          <p:cNvGrpSpPr/>
          <p:nvPr/>
        </p:nvGrpSpPr>
        <p:grpSpPr>
          <a:xfrm>
            <a:off x="428596" y="928670"/>
            <a:ext cx="5364189" cy="5214974"/>
            <a:chOff x="428596" y="928670"/>
            <a:chExt cx="5364189" cy="5214974"/>
          </a:xfrm>
        </p:grpSpPr>
        <p:sp>
          <p:nvSpPr>
            <p:cNvPr id="14" name="内容占位符 2"/>
            <p:cNvSpPr txBox="1">
              <a:spLocks/>
            </p:cNvSpPr>
            <p:nvPr/>
          </p:nvSpPr>
          <p:spPr>
            <a:xfrm>
              <a:off x="428596" y="928670"/>
              <a:ext cx="714380" cy="5214974"/>
            </a:xfrm>
            <a:prstGeom prst="rect">
              <a:avLst/>
            </a:prstGeom>
          </p:spPr>
          <p:txBody>
            <a:bodyPr vert="horz" lIns="91440" tIns="45720" rIns="91440" bIns="45720" rtlCol="0">
              <a:noAutofit/>
            </a:bodyPr>
            <a:lstStyle/>
            <a:p>
              <a:pPr marL="514350" lvl="0" indent="-514350">
                <a:lnSpc>
                  <a:spcPct val="300000"/>
                </a:lnSpc>
                <a:buFont typeface="+mj-lt"/>
                <a:buAutoNum type="alphaLcParenR"/>
              </a:pPr>
              <a:r>
                <a:rPr lang="cs-CZ" sz="2800" smtClean="0"/>
                <a:t> </a:t>
              </a:r>
            </a:p>
            <a:p>
              <a:pPr marL="514350" lvl="0" indent="-514350">
                <a:lnSpc>
                  <a:spcPct val="300000"/>
                </a:lnSpc>
                <a:buFont typeface="+mj-lt"/>
                <a:buAutoNum type="alphaLcParenR"/>
              </a:pPr>
              <a:r>
                <a:rPr lang="cs-CZ" sz="2800" smtClean="0"/>
                <a:t> </a:t>
              </a:r>
            </a:p>
            <a:p>
              <a:pPr marL="514350" lvl="0" indent="-514350">
                <a:lnSpc>
                  <a:spcPct val="300000"/>
                </a:lnSpc>
                <a:buFont typeface="+mj-lt"/>
                <a:buAutoNum type="alphaLcParenR"/>
              </a:pPr>
              <a:r>
                <a:rPr lang="cs-CZ" sz="2800" smtClean="0"/>
                <a:t> </a:t>
              </a:r>
            </a:p>
            <a:p>
              <a:pPr marL="514350" lvl="0" indent="-514350">
                <a:lnSpc>
                  <a:spcPct val="300000"/>
                </a:lnSpc>
                <a:buFont typeface="+mj-lt"/>
                <a:buAutoNum type="alphaLcParenR"/>
              </a:pPr>
              <a:r>
                <a:rPr lang="cs-CZ" sz="2800" smtClean="0"/>
                <a:t> </a:t>
              </a:r>
            </a:p>
          </p:txBody>
        </p:sp>
        <p:graphicFrame>
          <p:nvGraphicFramePr>
            <p:cNvPr id="103426" name="Object 2"/>
            <p:cNvGraphicFramePr>
              <a:graphicFrameLocks noChangeAspect="1"/>
            </p:cNvGraphicFramePr>
            <p:nvPr/>
          </p:nvGraphicFramePr>
          <p:xfrm>
            <a:off x="938213" y="1571612"/>
            <a:ext cx="2531579" cy="549266"/>
          </p:xfrm>
          <a:graphic>
            <a:graphicData uri="http://schemas.openxmlformats.org/presentationml/2006/ole">
              <p:oleObj spid="_x0000_s103426" name="Rovnice" r:id="rId3" imgW="939600" imgH="203040" progId="Equation.3">
                <p:embed/>
              </p:oleObj>
            </a:graphicData>
          </a:graphic>
        </p:graphicFrame>
        <p:graphicFrame>
          <p:nvGraphicFramePr>
            <p:cNvPr id="103427" name="Object 3"/>
            <p:cNvGraphicFramePr>
              <a:graphicFrameLocks noChangeAspect="1"/>
            </p:cNvGraphicFramePr>
            <p:nvPr/>
          </p:nvGraphicFramePr>
          <p:xfrm>
            <a:off x="4286248" y="1571612"/>
            <a:ext cx="718588" cy="516227"/>
          </p:xfrm>
          <a:graphic>
            <a:graphicData uri="http://schemas.openxmlformats.org/presentationml/2006/ole">
              <p:oleObj spid="_x0000_s103427" name="Rovnice" r:id="rId4" imgW="266400" imgH="190440" progId="Equation.3">
                <p:embed/>
              </p:oleObj>
            </a:graphicData>
          </a:graphic>
        </p:graphicFrame>
        <p:graphicFrame>
          <p:nvGraphicFramePr>
            <p:cNvPr id="103428" name="Object 4"/>
            <p:cNvGraphicFramePr>
              <a:graphicFrameLocks noChangeAspect="1"/>
            </p:cNvGraphicFramePr>
            <p:nvPr/>
          </p:nvGraphicFramePr>
          <p:xfrm>
            <a:off x="938213" y="2571744"/>
            <a:ext cx="2224087" cy="1063625"/>
          </p:xfrm>
          <a:graphic>
            <a:graphicData uri="http://schemas.openxmlformats.org/presentationml/2006/ole">
              <p:oleObj spid="_x0000_s103428" name="Rovnice" r:id="rId5" imgW="825480" imgH="393480" progId="Equation.3">
                <p:embed/>
              </p:oleObj>
            </a:graphicData>
          </a:graphic>
        </p:graphicFrame>
        <p:graphicFrame>
          <p:nvGraphicFramePr>
            <p:cNvPr id="103429" name="Object 5"/>
            <p:cNvGraphicFramePr>
              <a:graphicFrameLocks noChangeAspect="1"/>
            </p:cNvGraphicFramePr>
            <p:nvPr/>
          </p:nvGraphicFramePr>
          <p:xfrm>
            <a:off x="4286248" y="2857496"/>
            <a:ext cx="1506537" cy="550862"/>
          </p:xfrm>
          <a:graphic>
            <a:graphicData uri="http://schemas.openxmlformats.org/presentationml/2006/ole">
              <p:oleObj spid="_x0000_s103429" name="Rovnice" r:id="rId6" imgW="558720" imgH="203040" progId="Equation.3">
                <p:embed/>
              </p:oleObj>
            </a:graphicData>
          </a:graphic>
        </p:graphicFrame>
        <p:graphicFrame>
          <p:nvGraphicFramePr>
            <p:cNvPr id="103430" name="Object 6"/>
            <p:cNvGraphicFramePr>
              <a:graphicFrameLocks noChangeAspect="1"/>
            </p:cNvGraphicFramePr>
            <p:nvPr/>
          </p:nvGraphicFramePr>
          <p:xfrm>
            <a:off x="938213" y="4071942"/>
            <a:ext cx="2362200" cy="685800"/>
          </p:xfrm>
          <a:graphic>
            <a:graphicData uri="http://schemas.openxmlformats.org/presentationml/2006/ole">
              <p:oleObj spid="_x0000_s103430" name="Rovnice" r:id="rId7" imgW="876240" imgH="253800" progId="Equation.3">
                <p:embed/>
              </p:oleObj>
            </a:graphicData>
          </a:graphic>
        </p:graphicFrame>
        <p:graphicFrame>
          <p:nvGraphicFramePr>
            <p:cNvPr id="103431" name="Object 7"/>
            <p:cNvGraphicFramePr>
              <a:graphicFrameLocks noChangeAspect="1"/>
            </p:cNvGraphicFramePr>
            <p:nvPr/>
          </p:nvGraphicFramePr>
          <p:xfrm>
            <a:off x="4286248" y="4071942"/>
            <a:ext cx="444500" cy="584200"/>
          </p:xfrm>
          <a:graphic>
            <a:graphicData uri="http://schemas.openxmlformats.org/presentationml/2006/ole">
              <p:oleObj spid="_x0000_s103431" name="Rovnice" r:id="rId8" imgW="164880" imgH="215640" progId="Equation.3">
                <p:embed/>
              </p:oleObj>
            </a:graphicData>
          </a:graphic>
        </p:graphicFrame>
        <p:graphicFrame>
          <p:nvGraphicFramePr>
            <p:cNvPr id="103432" name="Object 8"/>
            <p:cNvGraphicFramePr>
              <a:graphicFrameLocks noChangeAspect="1"/>
            </p:cNvGraphicFramePr>
            <p:nvPr/>
          </p:nvGraphicFramePr>
          <p:xfrm>
            <a:off x="938213" y="5380055"/>
            <a:ext cx="2773362" cy="549275"/>
          </p:xfrm>
          <a:graphic>
            <a:graphicData uri="http://schemas.openxmlformats.org/presentationml/2006/ole">
              <p:oleObj spid="_x0000_s103432" name="Rovnice" r:id="rId9" imgW="1028520" imgH="203040" progId="Equation.3">
                <p:embed/>
              </p:oleObj>
            </a:graphicData>
          </a:graphic>
        </p:graphicFrame>
        <p:graphicFrame>
          <p:nvGraphicFramePr>
            <p:cNvPr id="103433" name="Object 9"/>
            <p:cNvGraphicFramePr>
              <a:graphicFrameLocks noChangeAspect="1"/>
            </p:cNvGraphicFramePr>
            <p:nvPr/>
          </p:nvGraphicFramePr>
          <p:xfrm>
            <a:off x="4286248" y="5413392"/>
            <a:ext cx="1366838" cy="515938"/>
          </p:xfrm>
          <a:graphic>
            <a:graphicData uri="http://schemas.openxmlformats.org/presentationml/2006/ole">
              <p:oleObj spid="_x0000_s103433" name="Rovnice" r:id="rId10" imgW="507960" imgH="190440" progId="Equation.3">
                <p:embed/>
              </p:oleObj>
            </a:graphicData>
          </a:graphic>
        </p:graphicFrame>
      </p:grpSp>
      <p:sp>
        <p:nvSpPr>
          <p:cNvPr id="15" name="标题 1"/>
          <p:cNvSpPr txBox="1">
            <a:spLocks/>
          </p:cNvSpPr>
          <p:nvPr/>
        </p:nvSpPr>
        <p:spPr>
          <a:xfrm>
            <a:off x="5929322" y="1357298"/>
            <a:ext cx="1357322" cy="79690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altLang="zh-CN" sz="3600" b="1" i="0" u="none" strike="noStrike" kern="1200" cap="none" spc="0" normalizeH="0" baseline="0" noProof="0" smtClean="0">
                <a:ln>
                  <a:noFill/>
                </a:ln>
                <a:solidFill>
                  <a:srgbClr val="00800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ANO</a:t>
            </a:r>
            <a:endParaRPr kumimoji="0" lang="zh-CN" altLang="en-US" sz="3600" b="1" i="0" u="none" strike="noStrike" kern="1200" cap="none" spc="0" normalizeH="0" baseline="0" noProof="0" dirty="0">
              <a:ln>
                <a:noFill/>
              </a:ln>
              <a:solidFill>
                <a:srgbClr val="008000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16" name="标题 1"/>
          <p:cNvSpPr txBox="1">
            <a:spLocks/>
          </p:cNvSpPr>
          <p:nvPr/>
        </p:nvSpPr>
        <p:spPr>
          <a:xfrm>
            <a:off x="5929322" y="5214950"/>
            <a:ext cx="1357322" cy="79690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altLang="zh-CN" sz="3600" b="1" i="0" u="none" strike="noStrike" kern="1200" cap="none" spc="0" normalizeH="0" baseline="0" noProof="0" smtClean="0">
                <a:ln>
                  <a:noFill/>
                </a:ln>
                <a:solidFill>
                  <a:srgbClr val="00800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ANO</a:t>
            </a:r>
            <a:endParaRPr kumimoji="0" lang="zh-CN" altLang="en-US" sz="3600" b="1" i="0" u="none" strike="noStrike" kern="1200" cap="none" spc="0" normalizeH="0" baseline="0" noProof="0" dirty="0">
              <a:ln>
                <a:noFill/>
              </a:ln>
              <a:solidFill>
                <a:srgbClr val="008000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17" name="标题 1"/>
          <p:cNvSpPr txBox="1">
            <a:spLocks/>
          </p:cNvSpPr>
          <p:nvPr/>
        </p:nvSpPr>
        <p:spPr>
          <a:xfrm>
            <a:off x="5929322" y="2643182"/>
            <a:ext cx="2857520" cy="135732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altLang="zh-CN" sz="3600" b="1" i="0" u="none" strike="noStrike" kern="1200" cap="none" spc="0" normalizeH="0" baseline="0" noProof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NE - výraz může být 0!</a:t>
            </a:r>
            <a:endParaRPr kumimoji="0" lang="zh-CN" altLang="en-US" sz="3600" b="1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19" name="标题 1"/>
          <p:cNvSpPr txBox="1">
            <a:spLocks/>
          </p:cNvSpPr>
          <p:nvPr/>
        </p:nvSpPr>
        <p:spPr>
          <a:xfrm>
            <a:off x="5214942" y="3714752"/>
            <a:ext cx="3571900" cy="135732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altLang="zh-CN" sz="3600" b="1" i="0" u="none" strike="noStrike" kern="1200" cap="none" spc="0" normalizeH="0" baseline="0" noProof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NE - umocňování</a:t>
            </a:r>
            <a:endParaRPr kumimoji="0" lang="zh-CN" altLang="en-US" sz="3600" b="1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6" grpId="0"/>
      <p:bldP spid="17" grpId="0"/>
      <p:bldP spid="19" grpId="0"/>
    </p:bldLst>
  </p:timing>
</p:sld>
</file>

<file path=ppt/theme/theme1.xml><?xml version="1.0" encoding="utf-8"?>
<a:theme xmlns:a="http://schemas.openxmlformats.org/drawingml/2006/main" name="linear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txDef>
      <a:spPr>
        <a:noFill/>
      </a:spPr>
      <a:bodyPr wrap="square" rtlCol="0">
        <a:spAutoFit/>
      </a:bodyPr>
      <a:lstStyle>
        <a:defPPr>
          <a:defRPr dirty="0" smtClean="0">
            <a:solidFill>
              <a:schemeClr val="tx1">
                <a:lumMod val="65000"/>
                <a:lumOff val="35000"/>
              </a:schemeClr>
            </a:solidFill>
          </a:defRPr>
        </a:defPPr>
      </a:lstStyle>
    </a:tx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linear</Template>
  <TotalTime>1735</TotalTime>
  <Words>431</Words>
  <Application>Microsoft Office PowerPoint</Application>
  <PresentationFormat>Předvádění na obrazovce (4:3)</PresentationFormat>
  <Paragraphs>103</Paragraphs>
  <Slides>13</Slides>
  <Notes>0</Notes>
  <HiddenSlides>0</HiddenSlides>
  <MMClips>0</MMClips>
  <ScaleCrop>false</ScaleCrop>
  <HeadingPairs>
    <vt:vector size="6" baseType="variant">
      <vt:variant>
        <vt:lpstr>Motiv</vt:lpstr>
      </vt:variant>
      <vt:variant>
        <vt:i4>1</vt:i4>
      </vt:variant>
      <vt:variant>
        <vt:lpstr>Vložené servery OLE</vt:lpstr>
      </vt:variant>
      <vt:variant>
        <vt:i4>1</vt:i4>
      </vt:variant>
      <vt:variant>
        <vt:lpstr>Nadpisy snímků</vt:lpstr>
      </vt:variant>
      <vt:variant>
        <vt:i4>13</vt:i4>
      </vt:variant>
    </vt:vector>
  </HeadingPairs>
  <TitlesOfParts>
    <vt:vector size="15" baseType="lpstr">
      <vt:lpstr>linear</vt:lpstr>
      <vt:lpstr>Rovnice</vt:lpstr>
      <vt:lpstr>Snímek 1</vt:lpstr>
      <vt:lpstr>4. LINEÁRNÍ ROVNICE A NEROVNICE</vt:lpstr>
      <vt:lpstr>Rovnice</vt:lpstr>
      <vt:lpstr>Druhy rovnic</vt:lpstr>
      <vt:lpstr>Kořeny rovnice</vt:lpstr>
      <vt:lpstr>4.1 Ekvivalentní úpravy</vt:lpstr>
      <vt:lpstr>4.1 Ekvivalentní úpravy</vt:lpstr>
      <vt:lpstr>4.1 Ekvivalentní úpravy</vt:lpstr>
      <vt:lpstr>4.1 Ekvivalentní úpravy</vt:lpstr>
      <vt:lpstr>4.1 Ekvivalentní úpravy</vt:lpstr>
      <vt:lpstr>Řešení rovnice:</vt:lpstr>
      <vt:lpstr>Neekvivalentní úpravy</vt:lpstr>
      <vt:lpstr>Příklad: Rozhodni, zda je úprava ekvivalentní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toborpe</dc:creator>
  <cp:lastModifiedBy>Petra Toboříková</cp:lastModifiedBy>
  <cp:revision>182</cp:revision>
  <dcterms:created xsi:type="dcterms:W3CDTF">2012-10-30T11:22:23Z</dcterms:created>
  <dcterms:modified xsi:type="dcterms:W3CDTF">2012-12-11T08:38:09Z</dcterms:modified>
</cp:coreProperties>
</file>