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256" r:id="rId3"/>
    <p:sldId id="325" r:id="rId4"/>
    <p:sldId id="332" r:id="rId5"/>
    <p:sldId id="333" r:id="rId6"/>
    <p:sldId id="334" r:id="rId7"/>
    <p:sldId id="335" r:id="rId8"/>
    <p:sldId id="336" r:id="rId9"/>
    <p:sldId id="337" r:id="rId10"/>
    <p:sldId id="338" r:id="rId11"/>
    <p:sldId id="310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  <a:srgbClr val="009999"/>
    <a:srgbClr val="33CCCC"/>
    <a:srgbClr val="CC00CC"/>
    <a:srgbClr val="FF66FF"/>
    <a:srgbClr val="FFCCFF"/>
    <a:srgbClr val="FF99FF"/>
    <a:srgbClr val="CCECFF"/>
    <a:srgbClr val="6699FF"/>
    <a:srgbClr val="008000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4" Type="http://schemas.openxmlformats.org/officeDocument/2006/relationships/image" Target="../media/image3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7" Type="http://schemas.openxmlformats.org/officeDocument/2006/relationships/image" Target="../media/image44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9999"/>
            </a:gs>
            <a:gs pos="50000">
              <a:srgbClr val="00CC9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11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5.bin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4.bin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image" Target="../media/image14.png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image" Target="../media/image14.png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7.bin"/><Relationship Id="rId5" Type="http://schemas.openxmlformats.org/officeDocument/2006/relationships/oleObject" Target="../embeddings/oleObject26.bin"/><Relationship Id="rId4" Type="http://schemas.openxmlformats.org/officeDocument/2006/relationships/oleObject" Target="../embeddings/oleObject25.bin"/><Relationship Id="rId9" Type="http://schemas.openxmlformats.org/officeDocument/2006/relationships/oleObject" Target="../embeddings/oleObject30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14.png"/><Relationship Id="rId4" Type="http://schemas.openxmlformats.org/officeDocument/2006/relationships/oleObject" Target="../embeddings/oleObject32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7.bin"/><Relationship Id="rId5" Type="http://schemas.openxmlformats.org/officeDocument/2006/relationships/oleObject" Target="../embeddings/oleObject36.bin"/><Relationship Id="rId10" Type="http://schemas.openxmlformats.org/officeDocument/2006/relationships/oleObject" Target="../embeddings/oleObject41.bin"/><Relationship Id="rId4" Type="http://schemas.openxmlformats.org/officeDocument/2006/relationships/image" Target="../media/image14.png"/><Relationship Id="rId9" Type="http://schemas.openxmlformats.org/officeDocument/2006/relationships/oleObject" Target="../embeddings/oleObject40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5805264"/>
            <a:ext cx="4176464" cy="10204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55576" y="464013"/>
          <a:ext cx="7776864" cy="5024453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880320"/>
                <a:gridCol w="4896544"/>
              </a:tblGrid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CZ.1.07/1.5.00/34.0779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Škola pro 21. století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</a:tr>
              <a:tr h="3013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a název šablony klíčové aktivity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III/2 Inovace a zkvalitnění výuky prostřednictvím ICT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</a:tr>
              <a:tr h="484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školy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Vyšší odborná škola zdravotnická a Střední zdravotnická škola,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Hradec Králové, Komenského 234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</a:tr>
              <a:tr h="306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VY_32_INOVACE_MAT_1_TO_13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</a:tr>
              <a:tr h="22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Tematická oblast (název sady)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Lineární </a:t>
                      </a:r>
                      <a:r>
                        <a:rPr lang="cs-CZ" sz="1400" dirty="0" smtClean="0"/>
                        <a:t>rovnice a nerovnice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</a:tr>
              <a:tr h="21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Soustavy lineárních</a:t>
                      </a:r>
                      <a:r>
                        <a:rPr lang="cs-CZ" sz="1400" baseline="0" dirty="0" smtClean="0"/>
                        <a:t> nerovnic</a:t>
                      </a:r>
                      <a:endParaRPr lang="cs-CZ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Autor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Mgr. Petra Toboříková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Předmět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Matematika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1. </a:t>
                      </a: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Obor vzdělávání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Zdravotnický asistent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vytvořeno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Únor </a:t>
                      </a:r>
                      <a:r>
                        <a:rPr lang="cs-CZ" sz="1400" dirty="0"/>
                        <a:t>2012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Anotace včetně cílů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Prezentace uvádějící učivo o lineárních nerovnicích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dirty="0" smtClean="0"/>
                        <a:t>se zaměřuje na řešení těchto nerovnic a znázorní řešení pomocí číselné osy</a:t>
                      </a:r>
                      <a:r>
                        <a:rPr lang="cs-CZ" sz="1400" baseline="0" dirty="0" smtClean="0"/>
                        <a:t> a intervalu.</a:t>
                      </a:r>
                      <a:endParaRPr lang="cs-CZ" sz="14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Je vhodná k podpoře přímé výuky či jako opora samostudia uvedeného učiva.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Žák</a:t>
                      </a:r>
                      <a:r>
                        <a:rPr lang="cs-CZ" sz="1400" baseline="0" dirty="0" smtClean="0"/>
                        <a:t> po absolvování výuky vyřeší lineární nerovnice a jejich řešení znázorní na číselné ose a pomocí intervalu.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009999"/>
                        </a:gs>
                        <a:gs pos="50000">
                          <a:srgbClr val="00CC99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/>
          </a:bodyPr>
          <a:lstStyle/>
          <a:p>
            <a:r>
              <a:rPr lang="cs-CZ" altLang="zh-CN" sz="5400" dirty="0" smtClean="0"/>
              <a:t>4.10 SOUSTAVY</a:t>
            </a:r>
            <a:br>
              <a:rPr lang="cs-CZ" altLang="zh-CN" sz="5400" dirty="0" smtClean="0"/>
            </a:br>
            <a:r>
              <a:rPr lang="cs-CZ" altLang="zh-CN" sz="5400" dirty="0" smtClean="0"/>
              <a:t>LINEÁRNÍCH NEROVNIC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823024" y="1643050"/>
            <a:ext cx="2668856" cy="5618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b="1" i="1" dirty="0" smtClean="0"/>
              <a:t>= zápis ve tvaru: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0466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Lineární nerovnice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50533" name="Object 5"/>
          <p:cNvGraphicFramePr>
            <a:graphicFrameLocks noChangeAspect="1"/>
          </p:cNvGraphicFramePr>
          <p:nvPr/>
        </p:nvGraphicFramePr>
        <p:xfrm>
          <a:off x="3563888" y="1692275"/>
          <a:ext cx="1509713" cy="442913"/>
        </p:xfrm>
        <a:graphic>
          <a:graphicData uri="http://schemas.openxmlformats.org/presentationml/2006/ole">
            <p:oleObj spid="_x0000_s169988" name="Rovnice" r:id="rId3" imgW="609480" imgH="177480" progId="Equation.3">
              <p:embed/>
            </p:oleObj>
          </a:graphicData>
        </a:graphic>
      </p:graphicFrame>
      <p:graphicFrame>
        <p:nvGraphicFramePr>
          <p:cNvPr id="169989" name="Object 5"/>
          <p:cNvGraphicFramePr>
            <a:graphicFrameLocks noChangeAspect="1"/>
          </p:cNvGraphicFramePr>
          <p:nvPr/>
        </p:nvGraphicFramePr>
        <p:xfrm>
          <a:off x="3563888" y="2204864"/>
          <a:ext cx="1509713" cy="442913"/>
        </p:xfrm>
        <a:graphic>
          <a:graphicData uri="http://schemas.openxmlformats.org/presentationml/2006/ole">
            <p:oleObj spid="_x0000_s169989" name="Rovnice" r:id="rId4" imgW="609480" imgH="177480" progId="Equation.3">
              <p:embed/>
            </p:oleObj>
          </a:graphicData>
        </a:graphic>
      </p:graphicFrame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3563888" y="2780928"/>
          <a:ext cx="1509713" cy="442913"/>
        </p:xfrm>
        <a:graphic>
          <a:graphicData uri="http://schemas.openxmlformats.org/presentationml/2006/ole">
            <p:oleObj spid="_x0000_s169990" name="Rovnice" r:id="rId5" imgW="609480" imgH="177480" progId="Equation.3">
              <p:embed/>
            </p:oleObj>
          </a:graphicData>
        </a:graphic>
      </p:graphicFrame>
      <p:graphicFrame>
        <p:nvGraphicFramePr>
          <p:cNvPr id="169991" name="Object 5"/>
          <p:cNvGraphicFramePr>
            <a:graphicFrameLocks noChangeAspect="1"/>
          </p:cNvGraphicFramePr>
          <p:nvPr/>
        </p:nvGraphicFramePr>
        <p:xfrm>
          <a:off x="3563888" y="3356992"/>
          <a:ext cx="1509713" cy="442913"/>
        </p:xfrm>
        <a:graphic>
          <a:graphicData uri="http://schemas.openxmlformats.org/presentationml/2006/ole">
            <p:oleObj spid="_x0000_s169991" name="Rovnice" r:id="rId6" imgW="609480" imgH="177480" progId="Equation.3">
              <p:embed/>
            </p:oleObj>
          </a:graphicData>
        </a:graphic>
      </p:graphicFrame>
      <p:sp>
        <p:nvSpPr>
          <p:cNvPr id="13" name="内容占位符 2"/>
          <p:cNvSpPr txBox="1">
            <a:spLocks/>
          </p:cNvSpPr>
          <p:nvPr/>
        </p:nvSpPr>
        <p:spPr>
          <a:xfrm>
            <a:off x="6367640" y="3299234"/>
            <a:ext cx="796648" cy="5618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b="1" i="1" dirty="0" smtClean="0"/>
              <a:t>kde </a:t>
            </a:r>
          </a:p>
        </p:txBody>
      </p:sp>
      <p:graphicFrame>
        <p:nvGraphicFramePr>
          <p:cNvPr id="169992" name="Object 5"/>
          <p:cNvGraphicFramePr>
            <a:graphicFrameLocks noChangeAspect="1"/>
          </p:cNvGraphicFramePr>
          <p:nvPr/>
        </p:nvGraphicFramePr>
        <p:xfrm>
          <a:off x="7070675" y="3341316"/>
          <a:ext cx="1101725" cy="474662"/>
        </p:xfrm>
        <a:graphic>
          <a:graphicData uri="http://schemas.openxmlformats.org/presentationml/2006/ole">
            <p:oleObj spid="_x0000_s169992" name="Rovnice" r:id="rId7" imgW="444240" imgH="190440" progId="Equation.3">
              <p:embed/>
            </p:oleObj>
          </a:graphicData>
        </a:graphic>
      </p:graphicFrame>
      <p:sp>
        <p:nvSpPr>
          <p:cNvPr id="14" name="Zaoblený obdélníkový popisek 13"/>
          <p:cNvSpPr/>
          <p:nvPr/>
        </p:nvSpPr>
        <p:spPr>
          <a:xfrm>
            <a:off x="5004048" y="1412776"/>
            <a:ext cx="2232248" cy="288032"/>
          </a:xfrm>
          <a:prstGeom prst="wedgeRoundRectCallout">
            <a:avLst>
              <a:gd name="adj1" fmla="val -63837"/>
              <a:gd name="adj2" fmla="val 5868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menší nebo rovno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Zaoblený obdélníkový popisek 16"/>
          <p:cNvSpPr/>
          <p:nvPr/>
        </p:nvSpPr>
        <p:spPr>
          <a:xfrm>
            <a:off x="5076056" y="1988840"/>
            <a:ext cx="1224136" cy="288032"/>
          </a:xfrm>
          <a:prstGeom prst="wedgeRoundRectCallout">
            <a:avLst>
              <a:gd name="adj1" fmla="val -78707"/>
              <a:gd name="adj2" fmla="val 6440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menší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aoblený obdélníkový popisek 17"/>
          <p:cNvSpPr/>
          <p:nvPr/>
        </p:nvSpPr>
        <p:spPr>
          <a:xfrm>
            <a:off x="5076056" y="3140968"/>
            <a:ext cx="1224136" cy="288032"/>
          </a:xfrm>
          <a:prstGeom prst="wedgeRoundRectCallout">
            <a:avLst>
              <a:gd name="adj1" fmla="val -78707"/>
              <a:gd name="adj2" fmla="val 6440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větší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Zaoblený obdélníkový popisek 18"/>
          <p:cNvSpPr/>
          <p:nvPr/>
        </p:nvSpPr>
        <p:spPr>
          <a:xfrm>
            <a:off x="5004048" y="2564904"/>
            <a:ext cx="2232248" cy="288032"/>
          </a:xfrm>
          <a:prstGeom prst="wedgeRoundRectCallout">
            <a:avLst>
              <a:gd name="adj1" fmla="val -63837"/>
              <a:gd name="adj2" fmla="val 5868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větší nebo rovno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823024" y="1643050"/>
            <a:ext cx="7637408" cy="25060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postupujeme stejně jako u rovnic (osamostatňujeme neznámou)</a:t>
            </a:r>
          </a:p>
          <a:p>
            <a:pPr marL="355600" lvl="0" indent="-355600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při násobení nebo dělení nerovnice záporným číslem musíme </a:t>
            </a:r>
            <a:r>
              <a:rPr lang="cs-CZ" sz="2800" b="1" dirty="0" smtClean="0">
                <a:solidFill>
                  <a:srgbClr val="C00000"/>
                </a:solidFill>
              </a:rPr>
              <a:t>otočit znamínko</a:t>
            </a:r>
            <a:r>
              <a:rPr lang="cs-CZ" sz="2800" dirty="0" smtClean="0"/>
              <a:t>!!!</a:t>
            </a:r>
          </a:p>
          <a:p>
            <a:pPr marL="355600" lvl="0" indent="-355600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výsledkem nerovnice je množina (interval)</a:t>
            </a:r>
            <a:endParaRPr lang="cs-CZ" sz="2800" dirty="0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0466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Postup řešení: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358481" y="1700808"/>
          <a:ext cx="1543050" cy="412750"/>
        </p:xfrm>
        <a:graphic>
          <a:graphicData uri="http://schemas.openxmlformats.org/presentationml/2006/ole">
            <p:oleObj spid="_x0000_s192514" name="Rovnice" r:id="rId3" imgW="622080" imgH="1648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5" name="Object 3"/>
          <p:cNvGraphicFramePr>
            <a:graphicFrameLocks noChangeAspect="1"/>
          </p:cNvGraphicFramePr>
          <p:nvPr/>
        </p:nvGraphicFramePr>
        <p:xfrm>
          <a:off x="6984702" y="1668463"/>
          <a:ext cx="755650" cy="476250"/>
        </p:xfrm>
        <a:graphic>
          <a:graphicData uri="http://schemas.openxmlformats.org/presentationml/2006/ole">
            <p:oleObj spid="_x0000_s192515" name="Rovnice" r:id="rId4" imgW="304560" imgH="190440" progId="Equation.3">
              <p:embed/>
            </p:oleObj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251520" y="2132856"/>
            <a:ext cx="388843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</a:t>
            </a:r>
            <a:r>
              <a:rPr lang="cs-CZ" sz="2600" dirty="0" smtClean="0">
                <a:solidFill>
                  <a:srgbClr val="0070C0"/>
                </a:solidFill>
              </a:rPr>
              <a:t>e neznámou: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6" name="Object 4"/>
          <p:cNvGraphicFramePr>
            <a:graphicFrameLocks noChangeAspect="1"/>
          </p:cNvGraphicFramePr>
          <p:nvPr/>
        </p:nvGraphicFramePr>
        <p:xfrm>
          <a:off x="4855443" y="2192338"/>
          <a:ext cx="1228725" cy="412750"/>
        </p:xfrm>
        <a:graphic>
          <a:graphicData uri="http://schemas.openxmlformats.org/presentationml/2006/ole">
            <p:oleObj spid="_x0000_s192516" name="Rovnice" r:id="rId5" imgW="495000" imgH="164880" progId="Equation.3">
              <p:embed/>
            </p:oleObj>
          </a:graphicData>
        </a:graphic>
      </p:graphicFrame>
      <p:graphicFrame>
        <p:nvGraphicFramePr>
          <p:cNvPr id="192517" name="Object 5"/>
          <p:cNvGraphicFramePr>
            <a:graphicFrameLocks noChangeAspect="1"/>
          </p:cNvGraphicFramePr>
          <p:nvPr/>
        </p:nvGraphicFramePr>
        <p:xfrm>
          <a:off x="7029450" y="2160588"/>
          <a:ext cx="661988" cy="476250"/>
        </p:xfrm>
        <a:graphic>
          <a:graphicData uri="http://schemas.openxmlformats.org/presentationml/2006/ole">
            <p:oleObj spid="_x0000_s192517" name="Rovnice" r:id="rId6" imgW="266400" imgH="190440" progId="Equation.3">
              <p:embed/>
            </p:oleObj>
          </a:graphicData>
        </a:graphic>
      </p:graphicFrame>
      <p:graphicFrame>
        <p:nvGraphicFramePr>
          <p:cNvPr id="192518" name="Object 6"/>
          <p:cNvGraphicFramePr>
            <a:graphicFrameLocks noChangeAspect="1"/>
          </p:cNvGraphicFramePr>
          <p:nvPr/>
        </p:nvGraphicFramePr>
        <p:xfrm>
          <a:off x="5045943" y="2708920"/>
          <a:ext cx="1038225" cy="412750"/>
        </p:xfrm>
        <a:graphic>
          <a:graphicData uri="http://schemas.openxmlformats.org/presentationml/2006/ole">
            <p:oleObj spid="_x0000_s192518" name="Rovnice" r:id="rId7" imgW="419040" imgH="164880" progId="Equation.3">
              <p:embed/>
            </p:oleObj>
          </a:graphicData>
        </a:graphic>
      </p:graphicFrame>
      <p:sp>
        <p:nvSpPr>
          <p:cNvPr id="14" name="内容占位符 2"/>
          <p:cNvSpPr txBox="1">
            <a:spLocks/>
          </p:cNvSpPr>
          <p:nvPr/>
        </p:nvSpPr>
        <p:spPr>
          <a:xfrm>
            <a:off x="323528" y="328498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" name="Obrázek 16"/>
          <p:cNvPicPr/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771800" y="3861048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AutoShape 17"/>
          <p:cNvCxnSpPr>
            <a:cxnSpLocks noChangeShapeType="1"/>
          </p:cNvCxnSpPr>
          <p:nvPr/>
        </p:nvCxnSpPr>
        <p:spPr bwMode="auto">
          <a:xfrm flipV="1">
            <a:off x="3563888" y="3645024"/>
            <a:ext cx="0" cy="395472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3419872" y="3429000"/>
            <a:ext cx="239162" cy="232631"/>
          </a:xfrm>
          <a:prstGeom prst="ellipse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21" name="Přímá spojovací šipka 20"/>
          <p:cNvCxnSpPr>
            <a:stCxn id="19" idx="6"/>
          </p:cNvCxnSpPr>
          <p:nvPr/>
        </p:nvCxnSpPr>
        <p:spPr>
          <a:xfrm>
            <a:off x="3659034" y="3545316"/>
            <a:ext cx="2209110" cy="277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3707904" y="4797152"/>
          <a:ext cx="2300720" cy="856332"/>
        </p:xfrm>
        <a:graphic>
          <a:graphicData uri="http://schemas.openxmlformats.org/presentationml/2006/ole">
            <p:oleObj spid="_x0000_s192519" name="Rovnice" r:id="rId9" imgW="685800" imgH="253800" progId="Equation.3">
              <p:embed/>
            </p:oleObj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323528" y="4941168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9" grpId="0" animBg="1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3544" name="Object 6"/>
          <p:cNvGraphicFramePr>
            <a:graphicFrameLocks noChangeAspect="1"/>
          </p:cNvGraphicFramePr>
          <p:nvPr/>
        </p:nvGraphicFramePr>
        <p:xfrm>
          <a:off x="5292080" y="2708920"/>
          <a:ext cx="314325" cy="381000"/>
        </p:xfrm>
        <a:graphic>
          <a:graphicData uri="http://schemas.openxmlformats.org/presentationml/2006/ole">
            <p:oleObj spid="_x0000_s193544" name="Rovnice" r:id="rId3" imgW="126720" imgH="15228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311179" y="1700213"/>
          <a:ext cx="2205037" cy="412750"/>
        </p:xfrm>
        <a:graphic>
          <a:graphicData uri="http://schemas.openxmlformats.org/presentationml/2006/ole">
            <p:oleObj spid="_x0000_s193538" name="Rovnice" r:id="rId4" imgW="888840" imgH="1648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5" name="Object 3"/>
          <p:cNvGraphicFramePr>
            <a:graphicFrameLocks noChangeAspect="1"/>
          </p:cNvGraphicFramePr>
          <p:nvPr/>
        </p:nvGraphicFramePr>
        <p:xfrm>
          <a:off x="7083052" y="1668463"/>
          <a:ext cx="1449388" cy="476250"/>
        </p:xfrm>
        <a:graphic>
          <a:graphicData uri="http://schemas.openxmlformats.org/presentationml/2006/ole">
            <p:oleObj spid="_x0000_s193539" name="Rovnice" r:id="rId5" imgW="583920" imgH="190440" progId="Equation.3">
              <p:embed/>
            </p:oleObj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251520" y="2132856"/>
            <a:ext cx="388843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</a:t>
            </a:r>
            <a:r>
              <a:rPr lang="cs-CZ" sz="2600" dirty="0" smtClean="0">
                <a:solidFill>
                  <a:srgbClr val="0070C0"/>
                </a:solidFill>
              </a:rPr>
              <a:t>e neznámou: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6" name="Object 4"/>
          <p:cNvGraphicFramePr>
            <a:graphicFrameLocks noChangeAspect="1"/>
          </p:cNvGraphicFramePr>
          <p:nvPr/>
        </p:nvGraphicFramePr>
        <p:xfrm>
          <a:off x="4562772" y="2204864"/>
          <a:ext cx="1449388" cy="412750"/>
        </p:xfrm>
        <a:graphic>
          <a:graphicData uri="http://schemas.openxmlformats.org/presentationml/2006/ole">
            <p:oleObj spid="_x0000_s193540" name="Rovnice" r:id="rId6" imgW="583920" imgH="164880" progId="Equation.3">
              <p:embed/>
            </p:oleObj>
          </a:graphicData>
        </a:graphic>
      </p:graphicFrame>
      <p:graphicFrame>
        <p:nvGraphicFramePr>
          <p:cNvPr id="192517" name="Object 5"/>
          <p:cNvGraphicFramePr>
            <a:graphicFrameLocks noChangeAspect="1"/>
          </p:cNvGraphicFramePr>
          <p:nvPr/>
        </p:nvGraphicFramePr>
        <p:xfrm>
          <a:off x="7079183" y="2144713"/>
          <a:ext cx="1165225" cy="508000"/>
        </p:xfrm>
        <a:graphic>
          <a:graphicData uri="http://schemas.openxmlformats.org/presentationml/2006/ole">
            <p:oleObj spid="_x0000_s193541" name="Rovnice" r:id="rId7" imgW="469800" imgH="203040" progId="Equation.3">
              <p:embed/>
            </p:oleObj>
          </a:graphicData>
        </a:graphic>
      </p:graphicFrame>
      <p:graphicFrame>
        <p:nvGraphicFramePr>
          <p:cNvPr id="192518" name="Object 6"/>
          <p:cNvGraphicFramePr>
            <a:graphicFrameLocks noChangeAspect="1"/>
          </p:cNvGraphicFramePr>
          <p:nvPr/>
        </p:nvGraphicFramePr>
        <p:xfrm>
          <a:off x="5004048" y="2755900"/>
          <a:ext cx="282575" cy="317500"/>
        </p:xfrm>
        <a:graphic>
          <a:graphicData uri="http://schemas.openxmlformats.org/presentationml/2006/ole">
            <p:oleObj spid="_x0000_s193542" name="Rovnice" r:id="rId8" imgW="114120" imgH="126720" progId="Equation.3">
              <p:embed/>
            </p:oleObj>
          </a:graphicData>
        </a:graphic>
      </p:graphicFrame>
      <p:sp>
        <p:nvSpPr>
          <p:cNvPr id="14" name="内容占位符 2"/>
          <p:cNvSpPr txBox="1">
            <a:spLocks/>
          </p:cNvSpPr>
          <p:nvPr/>
        </p:nvSpPr>
        <p:spPr>
          <a:xfrm>
            <a:off x="323528" y="379680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" name="Obrázek 16"/>
          <p:cNvPicPr/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771800" y="4372868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AutoShape 17"/>
          <p:cNvCxnSpPr>
            <a:cxnSpLocks noChangeShapeType="1"/>
          </p:cNvCxnSpPr>
          <p:nvPr/>
        </p:nvCxnSpPr>
        <p:spPr bwMode="auto">
          <a:xfrm flipV="1">
            <a:off x="4044806" y="4176780"/>
            <a:ext cx="0" cy="395472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3900790" y="3960756"/>
            <a:ext cx="239162" cy="232631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21" name="Přímá spojovací šipka 20"/>
          <p:cNvCxnSpPr>
            <a:stCxn id="19" idx="6"/>
          </p:cNvCxnSpPr>
          <p:nvPr/>
        </p:nvCxnSpPr>
        <p:spPr>
          <a:xfrm>
            <a:off x="4139952" y="4077072"/>
            <a:ext cx="2209110" cy="277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3491880" y="5395490"/>
          <a:ext cx="2343150" cy="985838"/>
        </p:xfrm>
        <a:graphic>
          <a:graphicData uri="http://schemas.openxmlformats.org/presentationml/2006/ole">
            <p:oleObj spid="_x0000_s193543" name="Rovnice" r:id="rId10" imgW="698400" imgH="291960" progId="Equation.3">
              <p:embed/>
            </p:oleObj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323528" y="5452988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内容占位符 2"/>
          <p:cNvSpPr txBox="1">
            <a:spLocks/>
          </p:cNvSpPr>
          <p:nvPr/>
        </p:nvSpPr>
        <p:spPr>
          <a:xfrm>
            <a:off x="467544" y="2564904"/>
            <a:ext cx="4104456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600" b="1" dirty="0" smtClean="0">
                <a:solidFill>
                  <a:srgbClr val="C00000"/>
                </a:solidFill>
              </a:rPr>
              <a:t>Dělíme záporným číslem </a:t>
            </a:r>
            <a:r>
              <a:rPr lang="cs-CZ" sz="2600" b="1" dirty="0" smtClean="0">
                <a:solidFill>
                  <a:srgbClr val="C00000"/>
                </a:solidFill>
                <a:sym typeface="Symbol"/>
              </a:rPr>
              <a:t></a:t>
            </a:r>
            <a:r>
              <a:rPr lang="cs-CZ" sz="2600" b="1" dirty="0" smtClean="0">
                <a:solidFill>
                  <a:srgbClr val="C00000"/>
                </a:solidFill>
              </a:rPr>
              <a:t> Otočíme </a:t>
            </a:r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znamínko</a:t>
            </a:r>
            <a:r>
              <a:rPr lang="cs-CZ" sz="2600" b="1" dirty="0" smtClean="0">
                <a:solidFill>
                  <a:srgbClr val="C00000"/>
                </a:solidFill>
              </a:rPr>
              <a:t>!!! 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7020272" y="2060848"/>
            <a:ext cx="1368152" cy="72008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5256000" y="2780928"/>
            <a:ext cx="360040" cy="28803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93545" name="Object 6"/>
          <p:cNvGraphicFramePr>
            <a:graphicFrameLocks noChangeAspect="1"/>
          </p:cNvGraphicFramePr>
          <p:nvPr/>
        </p:nvGraphicFramePr>
        <p:xfrm>
          <a:off x="5517431" y="2687960"/>
          <a:ext cx="566737" cy="381000"/>
        </p:xfrm>
        <a:graphic>
          <a:graphicData uri="http://schemas.openxmlformats.org/presentationml/2006/ole">
            <p:oleObj spid="_x0000_s193545" name="Rovnice" r:id="rId11" imgW="228600" imgH="1522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35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35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9" grpId="0" animBg="1"/>
      <p:bldP spid="25" grpId="0"/>
      <p:bldP spid="22" grpId="0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Skupina 28"/>
          <p:cNvGrpSpPr/>
          <p:nvPr/>
        </p:nvGrpSpPr>
        <p:grpSpPr>
          <a:xfrm>
            <a:off x="2771800" y="4372868"/>
            <a:ext cx="4680520" cy="640308"/>
            <a:chOff x="2771800" y="4372868"/>
            <a:chExt cx="4680520" cy="640308"/>
          </a:xfrm>
        </p:grpSpPr>
        <p:pic>
          <p:nvPicPr>
            <p:cNvPr id="17" name="Obrázek 16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278"/>
            <a:stretch>
              <a:fillRect/>
            </a:stretch>
          </p:blipFill>
          <p:spPr bwMode="auto">
            <a:xfrm>
              <a:off x="2771800" y="4372868"/>
              <a:ext cx="4680520" cy="208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7" name="Skupina 26"/>
            <p:cNvGrpSpPr/>
            <p:nvPr/>
          </p:nvGrpSpPr>
          <p:grpSpPr>
            <a:xfrm>
              <a:off x="4860032" y="4458598"/>
              <a:ext cx="1584176" cy="554578"/>
              <a:chOff x="4860032" y="4458598"/>
              <a:chExt cx="1584176" cy="554578"/>
            </a:xfrm>
          </p:grpSpPr>
          <p:grpSp>
            <p:nvGrpSpPr>
              <p:cNvPr id="26" name="Skupina 25"/>
              <p:cNvGrpSpPr/>
              <p:nvPr/>
            </p:nvGrpSpPr>
            <p:grpSpPr>
              <a:xfrm>
                <a:off x="4860032" y="4613066"/>
                <a:ext cx="1512168" cy="400110"/>
                <a:chOff x="4860032" y="4613066"/>
                <a:chExt cx="1512168" cy="400110"/>
              </a:xfrm>
            </p:grpSpPr>
            <p:sp>
              <p:nvSpPr>
                <p:cNvPr id="30" name="TextovéPole 29"/>
                <p:cNvSpPr txBox="1"/>
                <p:nvPr/>
              </p:nvSpPr>
              <p:spPr>
                <a:xfrm>
                  <a:off x="4860032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0</a:t>
                  </a:r>
                </a:p>
              </p:txBody>
            </p:sp>
            <p:sp>
              <p:nvSpPr>
                <p:cNvPr id="32" name="TextovéPole 31"/>
                <p:cNvSpPr txBox="1"/>
                <p:nvPr/>
              </p:nvSpPr>
              <p:spPr>
                <a:xfrm>
                  <a:off x="5812904" y="4613066"/>
                  <a:ext cx="55929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10</a:t>
                  </a:r>
                </a:p>
              </p:txBody>
            </p:sp>
            <p:sp>
              <p:nvSpPr>
                <p:cNvPr id="33" name="TextovéPole 32"/>
                <p:cNvSpPr txBox="1"/>
                <p:nvPr/>
              </p:nvSpPr>
              <p:spPr>
                <a:xfrm>
                  <a:off x="5364088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5</a:t>
                  </a:r>
                </a:p>
              </p:txBody>
            </p:sp>
          </p:grpSp>
          <p:sp>
            <p:nvSpPr>
              <p:cNvPr id="31" name="TextovéPole 30"/>
              <p:cNvSpPr txBox="1"/>
              <p:nvPr/>
            </p:nvSpPr>
            <p:spPr>
              <a:xfrm>
                <a:off x="5868144" y="4458598"/>
                <a:ext cx="57606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11</a:t>
                </a:r>
              </a:p>
            </p:txBody>
          </p:sp>
        </p:grpSp>
      </p:grp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3131840" y="1652588"/>
          <a:ext cx="3906838" cy="508000"/>
        </p:xfrm>
        <a:graphic>
          <a:graphicData uri="http://schemas.openxmlformats.org/presentationml/2006/ole">
            <p:oleObj spid="_x0000_s194562" name="Rovnice" r:id="rId4" imgW="1574640" imgH="20304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5" name="Object 3"/>
          <p:cNvGraphicFramePr>
            <a:graphicFrameLocks noChangeAspect="1"/>
          </p:cNvGraphicFramePr>
          <p:nvPr/>
        </p:nvGraphicFramePr>
        <p:xfrm>
          <a:off x="7366000" y="2636838"/>
          <a:ext cx="1417638" cy="476250"/>
        </p:xfrm>
        <a:graphic>
          <a:graphicData uri="http://schemas.openxmlformats.org/presentationml/2006/ole">
            <p:oleObj spid="_x0000_s194563" name="Rovnice" r:id="rId5" imgW="571320" imgH="190440" progId="Equation.3">
              <p:embed/>
            </p:oleObj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179512" y="2060848"/>
            <a:ext cx="31683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Odstraníme závorky: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23528" y="379680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4968000" y="4365105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内容占位符 2"/>
          <p:cNvSpPr txBox="1">
            <a:spLocks/>
          </p:cNvSpPr>
          <p:nvPr/>
        </p:nvSpPr>
        <p:spPr>
          <a:xfrm>
            <a:off x="323528" y="5589240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68" name="Object 2"/>
          <p:cNvGraphicFramePr>
            <a:graphicFrameLocks noChangeAspect="1"/>
          </p:cNvGraphicFramePr>
          <p:nvPr/>
        </p:nvGraphicFramePr>
        <p:xfrm>
          <a:off x="3335909" y="2176463"/>
          <a:ext cx="3497263" cy="412750"/>
        </p:xfrm>
        <a:graphic>
          <a:graphicData uri="http://schemas.openxmlformats.org/presentationml/2006/ole">
            <p:oleObj spid="_x0000_s194568" name="Rovnice" r:id="rId6" imgW="1409400" imgH="164880" progId="Equation.3">
              <p:embed/>
            </p:oleObj>
          </a:graphicData>
        </a:graphic>
      </p:graphicFrame>
      <p:graphicFrame>
        <p:nvGraphicFramePr>
          <p:cNvPr id="194570" name="Object 2"/>
          <p:cNvGraphicFramePr>
            <a:graphicFrameLocks noChangeAspect="1"/>
          </p:cNvGraphicFramePr>
          <p:nvPr/>
        </p:nvGraphicFramePr>
        <p:xfrm>
          <a:off x="4040188" y="2708920"/>
          <a:ext cx="2111375" cy="412750"/>
        </p:xfrm>
        <a:graphic>
          <a:graphicData uri="http://schemas.openxmlformats.org/presentationml/2006/ole">
            <p:oleObj spid="_x0000_s194570" name="Rovnice" r:id="rId7" imgW="850680" imgH="164880" progId="Equation.3">
              <p:embed/>
            </p:oleObj>
          </a:graphicData>
        </a:graphic>
      </p:graphicFrame>
      <p:graphicFrame>
        <p:nvGraphicFramePr>
          <p:cNvPr id="194571" name="Object 2"/>
          <p:cNvGraphicFramePr>
            <a:graphicFrameLocks noChangeAspect="1"/>
          </p:cNvGraphicFramePr>
          <p:nvPr/>
        </p:nvGraphicFramePr>
        <p:xfrm>
          <a:off x="4734669" y="3141663"/>
          <a:ext cx="1133475" cy="412750"/>
        </p:xfrm>
        <a:graphic>
          <a:graphicData uri="http://schemas.openxmlformats.org/presentationml/2006/ole">
            <p:oleObj spid="_x0000_s194571" name="Rovnice" r:id="rId8" imgW="457200" imgH="164880" progId="Equation.3">
              <p:embed/>
            </p:oleObj>
          </a:graphicData>
        </a:graphic>
      </p:graphicFrame>
      <p:sp>
        <p:nvSpPr>
          <p:cNvPr id="28" name="内容占位符 2"/>
          <p:cNvSpPr txBox="1">
            <a:spLocks/>
          </p:cNvSpPr>
          <p:nvPr/>
        </p:nvSpPr>
        <p:spPr>
          <a:xfrm>
            <a:off x="179512" y="2636912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Osamostatníme neznámou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/>
          <p:cNvSpPr>
            <a:spLocks noChangeArrowheads="1"/>
          </p:cNvSpPr>
          <p:nvPr/>
        </p:nvSpPr>
        <p:spPr bwMode="auto">
          <a:xfrm>
            <a:off x="6012160" y="4365104"/>
            <a:ext cx="144016" cy="144016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5" name="内容占位符 2"/>
          <p:cNvSpPr txBox="1">
            <a:spLocks/>
          </p:cNvSpPr>
          <p:nvPr/>
        </p:nvSpPr>
        <p:spPr>
          <a:xfrm>
            <a:off x="3851920" y="3501008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 výraz pravdivý?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内容占位符 2"/>
          <p:cNvSpPr txBox="1">
            <a:spLocks/>
          </p:cNvSpPr>
          <p:nvPr/>
        </p:nvSpPr>
        <p:spPr>
          <a:xfrm>
            <a:off x="3923928" y="5013176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Ne, není pravdivý.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内容占位符 2"/>
          <p:cNvSpPr txBox="1">
            <a:spLocks/>
          </p:cNvSpPr>
          <p:nvPr/>
        </p:nvSpPr>
        <p:spPr>
          <a:xfrm>
            <a:off x="4572000" y="5661248"/>
            <a:ext cx="1296144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4200" b="1" u="dbl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K=</a:t>
            </a:r>
            <a:r>
              <a:rPr kumimoji="0" lang="cs-CZ" sz="4200" b="1" u="dbl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</a:t>
            </a:r>
            <a:endParaRPr kumimoji="0" lang="cs-CZ" sz="4200" b="1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4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45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4" grpId="1"/>
      <p:bldP spid="19" grpId="0" animBg="1"/>
      <p:bldP spid="19" grpId="1" animBg="1"/>
      <p:bldP spid="25" grpId="0"/>
      <p:bldP spid="28" grpId="0"/>
      <p:bldP spid="34" grpId="0" animBg="1"/>
      <p:bldP spid="34" grpId="1" animBg="1"/>
      <p:bldP spid="35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Skupina 37"/>
          <p:cNvGrpSpPr/>
          <p:nvPr/>
        </p:nvGrpSpPr>
        <p:grpSpPr>
          <a:xfrm>
            <a:off x="2771800" y="4372868"/>
            <a:ext cx="4680520" cy="640308"/>
            <a:chOff x="2771800" y="4372868"/>
            <a:chExt cx="4680520" cy="640308"/>
          </a:xfrm>
        </p:grpSpPr>
        <p:pic>
          <p:nvPicPr>
            <p:cNvPr id="17" name="Obrázek 16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278"/>
            <a:stretch>
              <a:fillRect/>
            </a:stretch>
          </p:blipFill>
          <p:spPr bwMode="auto">
            <a:xfrm>
              <a:off x="2771800" y="4372868"/>
              <a:ext cx="4680520" cy="208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7" name="Skupina 36"/>
            <p:cNvGrpSpPr/>
            <p:nvPr/>
          </p:nvGrpSpPr>
          <p:grpSpPr>
            <a:xfrm>
              <a:off x="3131840" y="4458598"/>
              <a:ext cx="2160240" cy="554578"/>
              <a:chOff x="3131840" y="4458598"/>
              <a:chExt cx="2160240" cy="554578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3131840" y="4458598"/>
                <a:ext cx="57606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-17</a:t>
                </a:r>
              </a:p>
            </p:txBody>
          </p:sp>
          <p:grpSp>
            <p:nvGrpSpPr>
              <p:cNvPr id="27" name="Skupina 26"/>
              <p:cNvGrpSpPr/>
              <p:nvPr/>
            </p:nvGrpSpPr>
            <p:grpSpPr>
              <a:xfrm>
                <a:off x="3275856" y="4613066"/>
                <a:ext cx="2016224" cy="400110"/>
                <a:chOff x="3275856" y="4613066"/>
                <a:chExt cx="2016224" cy="400110"/>
              </a:xfrm>
            </p:grpSpPr>
            <p:sp>
              <p:nvSpPr>
                <p:cNvPr id="30" name="TextovéPole 29"/>
                <p:cNvSpPr txBox="1"/>
                <p:nvPr/>
              </p:nvSpPr>
              <p:spPr>
                <a:xfrm>
                  <a:off x="4860032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0</a:t>
                  </a:r>
                </a:p>
              </p:txBody>
            </p:sp>
            <p:sp>
              <p:nvSpPr>
                <p:cNvPr id="32" name="TextovéPole 31"/>
                <p:cNvSpPr txBox="1"/>
                <p:nvPr/>
              </p:nvSpPr>
              <p:spPr>
                <a:xfrm>
                  <a:off x="3779912" y="4613066"/>
                  <a:ext cx="55929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-10</a:t>
                  </a:r>
                </a:p>
              </p:txBody>
            </p:sp>
            <p:sp>
              <p:nvSpPr>
                <p:cNvPr id="33" name="TextovéPole 32"/>
                <p:cNvSpPr txBox="1"/>
                <p:nvPr/>
              </p:nvSpPr>
              <p:spPr>
                <a:xfrm>
                  <a:off x="4355976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-5</a:t>
                  </a:r>
                </a:p>
              </p:txBody>
            </p:sp>
            <p:sp>
              <p:nvSpPr>
                <p:cNvPr id="29" name="TextovéPole 28"/>
                <p:cNvSpPr txBox="1"/>
                <p:nvPr/>
              </p:nvSpPr>
              <p:spPr>
                <a:xfrm>
                  <a:off x="3275856" y="4613066"/>
                  <a:ext cx="55929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-15</a:t>
                  </a:r>
                </a:p>
              </p:txBody>
            </p:sp>
          </p:grpSp>
        </p:grpSp>
      </p:grp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346700" y="1756966"/>
          <a:ext cx="3970337" cy="571500"/>
        </p:xfrm>
        <a:graphic>
          <a:graphicData uri="http://schemas.openxmlformats.org/presentationml/2006/ole">
            <p:oleObj spid="_x0000_s195586" name="Rovnice" r:id="rId4" imgW="1600200" imgH="22860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35496" y="2204864"/>
            <a:ext cx="31683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Odstraníme závorky: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23528" y="379680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4968000" y="4365105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3176562" y="5675313"/>
          <a:ext cx="3195638" cy="857250"/>
        </p:xfrm>
        <a:graphic>
          <a:graphicData uri="http://schemas.openxmlformats.org/presentationml/2006/ole">
            <p:oleObj spid="_x0000_s195588" name="Rovnice" r:id="rId5" imgW="952200" imgH="253800" progId="Equation.3">
              <p:embed/>
            </p:oleObj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323528" y="5589240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68" name="Object 2"/>
          <p:cNvGraphicFramePr>
            <a:graphicFrameLocks noChangeAspect="1"/>
          </p:cNvGraphicFramePr>
          <p:nvPr/>
        </p:nvGraphicFramePr>
        <p:xfrm>
          <a:off x="3878263" y="2196976"/>
          <a:ext cx="4222750" cy="508000"/>
        </p:xfrm>
        <a:graphic>
          <a:graphicData uri="http://schemas.openxmlformats.org/presentationml/2006/ole">
            <p:oleObj spid="_x0000_s195589" name="Rovnice" r:id="rId6" imgW="1701720" imgH="203040" progId="Equation.3">
              <p:embed/>
            </p:oleObj>
          </a:graphicData>
        </a:graphic>
      </p:graphicFrame>
      <p:sp>
        <p:nvSpPr>
          <p:cNvPr id="28" name="内容占位符 2"/>
          <p:cNvSpPr txBox="1">
            <a:spLocks/>
          </p:cNvSpPr>
          <p:nvPr/>
        </p:nvSpPr>
        <p:spPr>
          <a:xfrm>
            <a:off x="35496" y="2636912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Osamostatníme neznámou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/>
          <p:cNvSpPr>
            <a:spLocks noChangeArrowheads="1"/>
          </p:cNvSpPr>
          <p:nvPr/>
        </p:nvSpPr>
        <p:spPr bwMode="auto">
          <a:xfrm>
            <a:off x="3347864" y="4365104"/>
            <a:ext cx="144016" cy="144016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5" name="内容占位符 2"/>
          <p:cNvSpPr txBox="1">
            <a:spLocks/>
          </p:cNvSpPr>
          <p:nvPr/>
        </p:nvSpPr>
        <p:spPr>
          <a:xfrm>
            <a:off x="3851920" y="3501008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 výraz pravdivý?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内容占位符 2"/>
          <p:cNvSpPr txBox="1">
            <a:spLocks/>
          </p:cNvSpPr>
          <p:nvPr/>
        </p:nvSpPr>
        <p:spPr>
          <a:xfrm>
            <a:off x="3923928" y="5013176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Ano, je pravdivý.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5592" name="Object 8"/>
          <p:cNvGraphicFramePr>
            <a:graphicFrameLocks noChangeAspect="1"/>
          </p:cNvGraphicFramePr>
          <p:nvPr/>
        </p:nvGraphicFramePr>
        <p:xfrm>
          <a:off x="3851920" y="2632968"/>
          <a:ext cx="3529013" cy="508000"/>
        </p:xfrm>
        <a:graphic>
          <a:graphicData uri="http://schemas.openxmlformats.org/presentationml/2006/ole">
            <p:oleObj spid="_x0000_s195592" name="Rovnice" r:id="rId7" imgW="1422360" imgH="203040" progId="Equation.3">
              <p:embed/>
            </p:oleObj>
          </a:graphicData>
        </a:graphic>
      </p:graphicFrame>
      <p:graphicFrame>
        <p:nvGraphicFramePr>
          <p:cNvPr id="195593" name="Object 3"/>
          <p:cNvGraphicFramePr>
            <a:graphicFrameLocks noChangeAspect="1"/>
          </p:cNvGraphicFramePr>
          <p:nvPr/>
        </p:nvGraphicFramePr>
        <p:xfrm>
          <a:off x="7560370" y="2708920"/>
          <a:ext cx="1548134" cy="395764"/>
        </p:xfrm>
        <a:graphic>
          <a:graphicData uri="http://schemas.openxmlformats.org/presentationml/2006/ole">
            <p:oleObj spid="_x0000_s195593" name="Rovnice" r:id="rId8" imgW="850680" imgH="215640" progId="Equation.3">
              <p:embed/>
            </p:oleObj>
          </a:graphicData>
        </a:graphic>
      </p:graphicFrame>
      <p:graphicFrame>
        <p:nvGraphicFramePr>
          <p:cNvPr id="195594" name="Object 8"/>
          <p:cNvGraphicFramePr>
            <a:graphicFrameLocks noChangeAspect="1"/>
          </p:cNvGraphicFramePr>
          <p:nvPr/>
        </p:nvGraphicFramePr>
        <p:xfrm>
          <a:off x="5215483" y="3113088"/>
          <a:ext cx="1228725" cy="412750"/>
        </p:xfrm>
        <a:graphic>
          <a:graphicData uri="http://schemas.openxmlformats.org/presentationml/2006/ole">
            <p:oleObj spid="_x0000_s195594" name="Rovnice" r:id="rId9" imgW="495000" imgH="1648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55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5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5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55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5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5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55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4" grpId="1"/>
      <p:bldP spid="19" grpId="0" animBg="1"/>
      <p:bldP spid="19" grpId="1" animBg="1"/>
      <p:bldP spid="25" grpId="0"/>
      <p:bldP spid="28" grpId="0"/>
      <p:bldP spid="34" grpId="0" animBg="1"/>
      <p:bldP spid="34" grpId="1" animBg="1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1043608" y="1772816"/>
          <a:ext cx="1574800" cy="984250"/>
        </p:xfrm>
        <a:graphic>
          <a:graphicData uri="http://schemas.openxmlformats.org/presentationml/2006/ole">
            <p:oleObj spid="_x0000_s196610" name="Rovnice" r:id="rId3" imgW="634680" imgH="3934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nerovnice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内容占位符 2"/>
          <p:cNvSpPr txBox="1">
            <a:spLocks/>
          </p:cNvSpPr>
          <p:nvPr/>
        </p:nvSpPr>
        <p:spPr>
          <a:xfrm>
            <a:off x="323528" y="1700808"/>
            <a:ext cx="1368152" cy="30963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150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1.</a:t>
            </a:r>
          </a:p>
          <a:p>
            <a:pPr>
              <a:spcAft>
                <a:spcPts val="15000"/>
              </a:spcAft>
            </a:pPr>
            <a:r>
              <a:rPr lang="cs-CZ" sz="2600" dirty="0" smtClean="0"/>
              <a:t>2.</a:t>
            </a:r>
            <a:endParaRPr kumimoji="0" lang="cs-CZ" sz="260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68" name="Object 2"/>
          <p:cNvGraphicFramePr>
            <a:graphicFrameLocks noChangeAspect="1"/>
          </p:cNvGraphicFramePr>
          <p:nvPr/>
        </p:nvGraphicFramePr>
        <p:xfrm>
          <a:off x="971600" y="4100934"/>
          <a:ext cx="1860550" cy="984250"/>
        </p:xfrm>
        <a:graphic>
          <a:graphicData uri="http://schemas.openxmlformats.org/presentationml/2006/ole">
            <p:oleObj spid="_x0000_s196612" name="Rovnice" r:id="rId4" imgW="749160" imgH="393480" progId="Equation.3">
              <p:embed/>
            </p:oleObj>
          </a:graphicData>
        </a:graphic>
      </p:graphicFrame>
      <p:pic>
        <p:nvPicPr>
          <p:cNvPr id="27" name="Obrázek 26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3419872" y="2276872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" name="Skupina 20"/>
          <p:cNvGrpSpPr/>
          <p:nvPr/>
        </p:nvGrpSpPr>
        <p:grpSpPr>
          <a:xfrm>
            <a:off x="3203848" y="1916832"/>
            <a:ext cx="1103258" cy="539488"/>
            <a:chOff x="3203848" y="1916832"/>
            <a:chExt cx="1103258" cy="539488"/>
          </a:xfrm>
        </p:grpSpPr>
        <p:cxnSp>
          <p:nvCxnSpPr>
            <p:cNvPr id="37" name="AutoShape 17"/>
            <p:cNvCxnSpPr>
              <a:cxnSpLocks noChangeShapeType="1"/>
            </p:cNvCxnSpPr>
            <p:nvPr/>
          </p:nvCxnSpPr>
          <p:spPr bwMode="auto">
            <a:xfrm flipV="1">
              <a:off x="4211960" y="2060848"/>
              <a:ext cx="0" cy="395472"/>
            </a:xfrm>
            <a:prstGeom prst="straightConnector1">
              <a:avLst/>
            </a:prstGeom>
            <a:noFill/>
            <a:ln w="28575">
              <a:solidFill>
                <a:srgbClr val="C00000"/>
              </a:solidFill>
              <a:round/>
              <a:headEnd/>
              <a:tailEnd/>
            </a:ln>
          </p:spPr>
        </p:cxnSp>
        <p:sp>
          <p:nvSpPr>
            <p:cNvPr id="38" name="Oval 20"/>
            <p:cNvSpPr>
              <a:spLocks noChangeArrowheads="1"/>
            </p:cNvSpPr>
            <p:nvPr/>
          </p:nvSpPr>
          <p:spPr bwMode="auto">
            <a:xfrm>
              <a:off x="4067944" y="1916832"/>
              <a:ext cx="239162" cy="232631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39" name="Přímá spojovací šipka 38"/>
            <p:cNvCxnSpPr>
              <a:stCxn id="38" idx="2"/>
            </p:cNvCxnSpPr>
            <p:nvPr/>
          </p:nvCxnSpPr>
          <p:spPr>
            <a:xfrm flipH="1" flipV="1">
              <a:off x="3203848" y="1988840"/>
              <a:ext cx="864096" cy="44308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96616" name="Object 7"/>
          <p:cNvGraphicFramePr>
            <a:graphicFrameLocks noChangeAspect="1"/>
          </p:cNvGraphicFramePr>
          <p:nvPr/>
        </p:nvGraphicFramePr>
        <p:xfrm>
          <a:off x="4106863" y="2803202"/>
          <a:ext cx="2684462" cy="985838"/>
        </p:xfrm>
        <a:graphic>
          <a:graphicData uri="http://schemas.openxmlformats.org/presentationml/2006/ole">
            <p:oleObj spid="_x0000_s196616" name="Rovnice" r:id="rId6" imgW="799920" imgH="291960" progId="Equation.3">
              <p:embed/>
            </p:oleObj>
          </a:graphicData>
        </a:graphic>
      </p:graphicFrame>
      <p:pic>
        <p:nvPicPr>
          <p:cNvPr id="42" name="Obrázek 41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3419872" y="4437112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3" name="Object 7"/>
          <p:cNvGraphicFramePr>
            <a:graphicFrameLocks noChangeAspect="1"/>
          </p:cNvGraphicFramePr>
          <p:nvPr/>
        </p:nvGraphicFramePr>
        <p:xfrm>
          <a:off x="4297363" y="5027613"/>
          <a:ext cx="2301875" cy="857250"/>
        </p:xfrm>
        <a:graphic>
          <a:graphicData uri="http://schemas.openxmlformats.org/presentationml/2006/ole">
            <p:oleObj spid="_x0000_s196617" name="Rovnice" r:id="rId7" imgW="685800" imgH="253800" progId="Equation.3">
              <p:embed/>
            </p:oleObj>
          </a:graphicData>
        </a:graphic>
      </p:graphicFrame>
      <p:grpSp>
        <p:nvGrpSpPr>
          <p:cNvPr id="22" name="Skupina 21"/>
          <p:cNvGrpSpPr/>
          <p:nvPr/>
        </p:nvGrpSpPr>
        <p:grpSpPr>
          <a:xfrm>
            <a:off x="3707904" y="4077072"/>
            <a:ext cx="2543418" cy="539488"/>
            <a:chOff x="3707904" y="4077072"/>
            <a:chExt cx="2543418" cy="539488"/>
          </a:xfrm>
        </p:grpSpPr>
        <p:cxnSp>
          <p:nvCxnSpPr>
            <p:cNvPr id="44" name="AutoShape 17"/>
            <p:cNvCxnSpPr>
              <a:cxnSpLocks noChangeShapeType="1"/>
            </p:cNvCxnSpPr>
            <p:nvPr/>
          </p:nvCxnSpPr>
          <p:spPr bwMode="auto">
            <a:xfrm flipV="1">
              <a:off x="6156176" y="4221088"/>
              <a:ext cx="0" cy="395472"/>
            </a:xfrm>
            <a:prstGeom prst="straightConnector1">
              <a:avLst/>
            </a:prstGeom>
            <a:noFill/>
            <a:ln w="28575">
              <a:solidFill>
                <a:srgbClr val="C00000"/>
              </a:solidFill>
              <a:round/>
              <a:headEnd/>
              <a:tailEnd/>
            </a:ln>
          </p:spPr>
        </p:cxnSp>
        <p:sp>
          <p:nvSpPr>
            <p:cNvPr id="45" name="Oval 20"/>
            <p:cNvSpPr>
              <a:spLocks noChangeArrowheads="1"/>
            </p:cNvSpPr>
            <p:nvPr/>
          </p:nvSpPr>
          <p:spPr bwMode="auto">
            <a:xfrm>
              <a:off x="6012160" y="4077072"/>
              <a:ext cx="239162" cy="232631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46" name="Přímá spojovací šipka 45"/>
            <p:cNvCxnSpPr>
              <a:stCxn id="45" idx="2"/>
            </p:cNvCxnSpPr>
            <p:nvPr/>
          </p:nvCxnSpPr>
          <p:spPr>
            <a:xfrm flipH="1" flipV="1">
              <a:off x="3707904" y="4149080"/>
              <a:ext cx="2304256" cy="44308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Mrak 49"/>
          <p:cNvSpPr/>
          <p:nvPr/>
        </p:nvSpPr>
        <p:spPr>
          <a:xfrm>
            <a:off x="1187624" y="1628800"/>
            <a:ext cx="6768752" cy="3528392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kliknutím na nerovnici</a:t>
            </a:r>
            <a:endParaRPr lang="cs-CZ" sz="28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25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66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5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45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568"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内容占位符 2"/>
          <p:cNvSpPr txBox="1">
            <a:spLocks/>
          </p:cNvSpPr>
          <p:nvPr/>
        </p:nvSpPr>
        <p:spPr>
          <a:xfrm>
            <a:off x="323528" y="1700808"/>
            <a:ext cx="43204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150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1. přirozených čísel (N)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690690" y="1484784"/>
          <a:ext cx="3841750" cy="984250"/>
        </p:xfrm>
        <a:graphic>
          <a:graphicData uri="http://schemas.openxmlformats.org/presentationml/2006/ole">
            <p:oleObj spid="_x0000_s197634" name="Rovnice" r:id="rId3" imgW="1549080" imgH="3934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288032" y="1052736"/>
            <a:ext cx="37079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nerovnice v oboru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" name="Obrázek 26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611560" y="2780928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3" name="Object 7"/>
          <p:cNvGraphicFramePr>
            <a:graphicFrameLocks noChangeAspect="1"/>
          </p:cNvGraphicFramePr>
          <p:nvPr/>
        </p:nvGraphicFramePr>
        <p:xfrm>
          <a:off x="1475656" y="3284538"/>
          <a:ext cx="1733550" cy="696912"/>
        </p:xfrm>
        <a:graphic>
          <a:graphicData uri="http://schemas.openxmlformats.org/presentationml/2006/ole">
            <p:oleObj spid="_x0000_s197637" name="Rovnice" r:id="rId5" imgW="634680" imgH="253800" progId="Equation.3">
              <p:embed/>
            </p:oleObj>
          </a:graphicData>
        </a:graphic>
      </p:graphicFrame>
      <p:sp>
        <p:nvSpPr>
          <p:cNvPr id="23" name="Oval 20"/>
          <p:cNvSpPr>
            <a:spLocks noChangeArrowheads="1"/>
          </p:cNvSpPr>
          <p:nvPr/>
        </p:nvSpPr>
        <p:spPr bwMode="auto">
          <a:xfrm>
            <a:off x="3311680" y="2780928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Oval 20"/>
          <p:cNvSpPr>
            <a:spLocks noChangeArrowheads="1"/>
          </p:cNvSpPr>
          <p:nvPr/>
        </p:nvSpPr>
        <p:spPr bwMode="auto">
          <a:xfrm>
            <a:off x="3779912" y="2780928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Oval 20"/>
          <p:cNvSpPr>
            <a:spLocks noChangeArrowheads="1"/>
          </p:cNvSpPr>
          <p:nvPr/>
        </p:nvSpPr>
        <p:spPr bwMode="auto">
          <a:xfrm>
            <a:off x="4283968" y="2780928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197638" name="Object 2"/>
          <p:cNvGraphicFramePr>
            <a:graphicFrameLocks noChangeAspect="1"/>
          </p:cNvGraphicFramePr>
          <p:nvPr/>
        </p:nvGraphicFramePr>
        <p:xfrm>
          <a:off x="6732240" y="2443163"/>
          <a:ext cx="1071562" cy="984250"/>
        </p:xfrm>
        <a:graphic>
          <a:graphicData uri="http://schemas.openxmlformats.org/presentationml/2006/ole">
            <p:oleObj spid="_x0000_s197638" name="Rovnice" r:id="rId6" imgW="431640" imgH="393480" progId="Equation.3">
              <p:embed/>
            </p:oleObj>
          </a:graphicData>
        </a:graphic>
      </p:graphicFrame>
      <p:graphicFrame>
        <p:nvGraphicFramePr>
          <p:cNvPr id="197639" name="Object 2"/>
          <p:cNvGraphicFramePr>
            <a:graphicFrameLocks noChangeAspect="1"/>
          </p:cNvGraphicFramePr>
          <p:nvPr/>
        </p:nvGraphicFramePr>
        <p:xfrm>
          <a:off x="4268787" y="3740894"/>
          <a:ext cx="4911725" cy="984250"/>
        </p:xfrm>
        <a:graphic>
          <a:graphicData uri="http://schemas.openxmlformats.org/presentationml/2006/ole">
            <p:oleObj spid="_x0000_s197639" name="Rovnice" r:id="rId7" imgW="1981080" imgH="393480" progId="Equation.3">
              <p:embed/>
            </p:oleObj>
          </a:graphicData>
        </a:graphic>
      </p:graphicFrame>
      <p:graphicFrame>
        <p:nvGraphicFramePr>
          <p:cNvPr id="197640" name="Object 2"/>
          <p:cNvGraphicFramePr>
            <a:graphicFrameLocks noChangeAspect="1"/>
          </p:cNvGraphicFramePr>
          <p:nvPr/>
        </p:nvGraphicFramePr>
        <p:xfrm>
          <a:off x="5580112" y="4797152"/>
          <a:ext cx="946150" cy="412750"/>
        </p:xfrm>
        <a:graphic>
          <a:graphicData uri="http://schemas.openxmlformats.org/presentationml/2006/ole">
            <p:oleObj spid="_x0000_s197640" name="Rovnice" r:id="rId8" imgW="380880" imgH="164880" progId="Equation.3">
              <p:embed/>
            </p:oleObj>
          </a:graphicData>
        </a:graphic>
      </p:graphicFrame>
      <p:graphicFrame>
        <p:nvGraphicFramePr>
          <p:cNvPr id="197641" name="Object 9"/>
          <p:cNvGraphicFramePr>
            <a:graphicFrameLocks noChangeAspect="1"/>
          </p:cNvGraphicFramePr>
          <p:nvPr/>
        </p:nvGraphicFramePr>
        <p:xfrm>
          <a:off x="7780660" y="2708920"/>
          <a:ext cx="1039812" cy="444500"/>
        </p:xfrm>
        <a:graphic>
          <a:graphicData uri="http://schemas.openxmlformats.org/presentationml/2006/ole">
            <p:oleObj spid="_x0000_s197641" name="Rovnice" r:id="rId9" imgW="419040" imgH="177480" progId="Equation.3">
              <p:embed/>
            </p:oleObj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7812360" y="263691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ym typeface="Symbol"/>
              </a:rPr>
              <a:t></a:t>
            </a:r>
            <a:endParaRPr lang="cs-CZ" dirty="0" smtClean="0"/>
          </a:p>
        </p:txBody>
      </p:sp>
      <p:pic>
        <p:nvPicPr>
          <p:cNvPr id="20" name="Obrázek 19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611560" y="5157192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1" name="Object 7"/>
          <p:cNvGraphicFramePr>
            <a:graphicFrameLocks noChangeAspect="1"/>
          </p:cNvGraphicFramePr>
          <p:nvPr/>
        </p:nvGraphicFramePr>
        <p:xfrm>
          <a:off x="649212" y="5684838"/>
          <a:ext cx="4714876" cy="696912"/>
        </p:xfrm>
        <a:graphic>
          <a:graphicData uri="http://schemas.openxmlformats.org/presentationml/2006/ole">
            <p:oleObj spid="_x0000_s197642" name="Rovnice" r:id="rId10" imgW="1726920" imgH="253800" progId="Equation.3">
              <p:embed/>
            </p:oleObj>
          </a:graphicData>
        </a:graphic>
      </p:graphicFrame>
      <p:sp>
        <p:nvSpPr>
          <p:cNvPr id="22" name="Elipsa 21"/>
          <p:cNvSpPr/>
          <p:nvPr/>
        </p:nvSpPr>
        <p:spPr>
          <a:xfrm>
            <a:off x="683568" y="1628800"/>
            <a:ext cx="2952328" cy="648072"/>
          </a:xfrm>
          <a:prstGeom prst="ellipse">
            <a:avLst/>
          </a:prstGeom>
          <a:noFill/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611560" y="3933056"/>
            <a:ext cx="3600400" cy="648072"/>
          </a:xfrm>
          <a:prstGeom prst="ellipse">
            <a:avLst/>
          </a:prstGeom>
          <a:noFill/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内容占位符 2"/>
          <p:cNvSpPr txBox="1">
            <a:spLocks/>
          </p:cNvSpPr>
          <p:nvPr/>
        </p:nvSpPr>
        <p:spPr>
          <a:xfrm>
            <a:off x="323528" y="4005064"/>
            <a:ext cx="4320480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15000"/>
              </a:spcAft>
            </a:pPr>
            <a:r>
              <a:rPr lang="cs-CZ" sz="2600" dirty="0" smtClean="0"/>
              <a:t>2. celých záporných čísel (Z</a:t>
            </a:r>
            <a:r>
              <a:rPr lang="cs-CZ" sz="2600" baseline="52000" dirty="0" smtClean="0"/>
              <a:t>-</a:t>
            </a:r>
            <a:r>
              <a:rPr lang="cs-CZ" sz="2600" dirty="0" smtClean="0"/>
              <a:t>):</a:t>
            </a:r>
            <a:endParaRPr kumimoji="0" lang="cs-CZ" sz="260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0" name="Mrak 49"/>
          <p:cNvSpPr/>
          <p:nvPr/>
        </p:nvSpPr>
        <p:spPr>
          <a:xfrm>
            <a:off x="1187624" y="1772816"/>
            <a:ext cx="6768752" cy="3528392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kliknutím na nerovnici</a:t>
            </a:r>
            <a:endParaRPr lang="cs-CZ" sz="2800" b="1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251520" y="5085184"/>
            <a:ext cx="2160240" cy="369332"/>
            <a:chOff x="251520" y="5085184"/>
            <a:chExt cx="2160240" cy="369332"/>
          </a:xfrm>
        </p:grpSpPr>
        <p:sp>
          <p:nvSpPr>
            <p:cNvPr id="31" name="Oval 20"/>
            <p:cNvSpPr>
              <a:spLocks noChangeArrowheads="1"/>
            </p:cNvSpPr>
            <p:nvPr/>
          </p:nvSpPr>
          <p:spPr bwMode="auto">
            <a:xfrm>
              <a:off x="827584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Oval 20"/>
            <p:cNvSpPr>
              <a:spLocks noChangeArrowheads="1"/>
            </p:cNvSpPr>
            <p:nvPr/>
          </p:nvSpPr>
          <p:spPr bwMode="auto">
            <a:xfrm>
              <a:off x="1331640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20"/>
            <p:cNvSpPr>
              <a:spLocks noChangeArrowheads="1"/>
            </p:cNvSpPr>
            <p:nvPr/>
          </p:nvSpPr>
          <p:spPr bwMode="auto">
            <a:xfrm>
              <a:off x="1799512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67744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51520" y="5085184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ym typeface="Symbol"/>
                </a:rPr>
                <a:t></a:t>
              </a:r>
              <a:endParaRPr lang="cs-CZ" dirty="0" smtClean="0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25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76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76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5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976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976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7639"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6" grpId="0" animBg="1"/>
      <p:bldP spid="22" grpId="0" animBg="1"/>
      <p:bldP spid="28" grpId="0" animBg="1"/>
      <p:bldP spid="5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96852"/>
            <a:ext cx="7920880" cy="34923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dirty="0" smtClean="0"/>
              <a:t>Lineární nerovnice</a:t>
            </a:r>
          </a:p>
          <a:p>
            <a:r>
              <a:rPr lang="cs-CZ" sz="2800" dirty="0" smtClean="0"/>
              <a:t>Řešíme jako rovnice</a:t>
            </a:r>
          </a:p>
          <a:p>
            <a:pPr lvl="1"/>
            <a:r>
              <a:rPr lang="cs-CZ" sz="2400" dirty="0" smtClean="0"/>
              <a:t>rozdíl: změna znamínka při : a </a:t>
            </a:r>
            <a:r>
              <a:rPr lang="cs-CZ" sz="2400" dirty="0" smtClean="0">
                <a:sym typeface="Symbol"/>
              </a:rPr>
              <a:t> záporným číslem</a:t>
            </a:r>
            <a:endParaRPr lang="cs-CZ" sz="2000" dirty="0" smtClean="0"/>
          </a:p>
          <a:p>
            <a:r>
              <a:rPr lang="cs-CZ" sz="2800" dirty="0" smtClean="0"/>
              <a:t>Řešení znázorňujeme na číselné ose a jako interval (pokud lze)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3186</TotalTime>
  <Words>397</Words>
  <Application>Microsoft Office PowerPoint</Application>
  <PresentationFormat>Předvádění na obrazovce (4:3)</PresentationFormat>
  <Paragraphs>104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linear</vt:lpstr>
      <vt:lpstr>Rovnice</vt:lpstr>
      <vt:lpstr>Snímek 1</vt:lpstr>
      <vt:lpstr>4.10 SOUSTAVY LINEÁRNÍCH NEROVNIC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324</cp:revision>
  <dcterms:created xsi:type="dcterms:W3CDTF">2012-10-30T11:22:23Z</dcterms:created>
  <dcterms:modified xsi:type="dcterms:W3CDTF">2013-02-22T11:23:10Z</dcterms:modified>
</cp:coreProperties>
</file>