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56" r:id="rId3"/>
    <p:sldId id="325" r:id="rId4"/>
    <p:sldId id="311" r:id="rId5"/>
    <p:sldId id="326" r:id="rId6"/>
    <p:sldId id="327" r:id="rId7"/>
    <p:sldId id="328" r:id="rId8"/>
    <p:sldId id="329" r:id="rId9"/>
    <p:sldId id="330" r:id="rId10"/>
    <p:sldId id="331" r:id="rId11"/>
    <p:sldId id="310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6699FF"/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image" Target="../media/image6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12" Type="http://schemas.openxmlformats.org/officeDocument/2006/relationships/image" Target="../media/image34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11" Type="http://schemas.openxmlformats.org/officeDocument/2006/relationships/image" Target="../media/image33.wmf"/><Relationship Id="rId5" Type="http://schemas.openxmlformats.org/officeDocument/2006/relationships/image" Target="../media/image27.wmf"/><Relationship Id="rId10" Type="http://schemas.openxmlformats.org/officeDocument/2006/relationships/image" Target="../media/image32.wmf"/><Relationship Id="rId4" Type="http://schemas.openxmlformats.org/officeDocument/2006/relationships/image" Target="../media/image26.wmf"/><Relationship Id="rId9" Type="http://schemas.openxmlformats.org/officeDocument/2006/relationships/image" Target="../media/image3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12" Type="http://schemas.openxmlformats.org/officeDocument/2006/relationships/image" Target="../media/image28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40.wmf"/><Relationship Id="rId11" Type="http://schemas.openxmlformats.org/officeDocument/2006/relationships/image" Target="../media/image45.wmf"/><Relationship Id="rId5" Type="http://schemas.openxmlformats.org/officeDocument/2006/relationships/image" Target="../media/image39.wmf"/><Relationship Id="rId10" Type="http://schemas.openxmlformats.org/officeDocument/2006/relationships/image" Target="../media/image44.wmf"/><Relationship Id="rId4" Type="http://schemas.openxmlformats.org/officeDocument/2006/relationships/image" Target="../media/image38.wmf"/><Relationship Id="rId9" Type="http://schemas.openxmlformats.org/officeDocument/2006/relationships/image" Target="../media/image43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image" Target="../media/image48.wmf"/><Relationship Id="rId7" Type="http://schemas.openxmlformats.org/officeDocument/2006/relationships/image" Target="../media/image52.wmf"/><Relationship Id="rId12" Type="http://schemas.openxmlformats.org/officeDocument/2006/relationships/image" Target="../media/image57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11" Type="http://schemas.openxmlformats.org/officeDocument/2006/relationships/image" Target="../media/image56.wmf"/><Relationship Id="rId5" Type="http://schemas.openxmlformats.org/officeDocument/2006/relationships/image" Target="../media/image50.wmf"/><Relationship Id="rId10" Type="http://schemas.openxmlformats.org/officeDocument/2006/relationships/image" Target="../media/image55.wmf"/><Relationship Id="rId4" Type="http://schemas.openxmlformats.org/officeDocument/2006/relationships/image" Target="../media/image49.wmf"/><Relationship Id="rId9" Type="http://schemas.openxmlformats.org/officeDocument/2006/relationships/image" Target="../media/image5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99FF"/>
            </a:gs>
            <a:gs pos="50000">
              <a:srgbClr val="CCE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4.bin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3.bin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2.bin"/><Relationship Id="rId9" Type="http://schemas.openxmlformats.org/officeDocument/2006/relationships/oleObject" Target="../embeddings/oleObject17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oleObject" Target="../embeddings/oleObject29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23.bin"/><Relationship Id="rId12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2.bin"/><Relationship Id="rId11" Type="http://schemas.openxmlformats.org/officeDocument/2006/relationships/oleObject" Target="../embeddings/oleObject27.bin"/><Relationship Id="rId5" Type="http://schemas.openxmlformats.org/officeDocument/2006/relationships/oleObject" Target="../embeddings/oleObject21.bin"/><Relationship Id="rId15" Type="http://schemas.openxmlformats.org/officeDocument/2006/relationships/oleObject" Target="../embeddings/oleObject31.bin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0.bin"/><Relationship Id="rId9" Type="http://schemas.openxmlformats.org/officeDocument/2006/relationships/oleObject" Target="../embeddings/oleObject25.bin"/><Relationship Id="rId14" Type="http://schemas.openxmlformats.org/officeDocument/2006/relationships/oleObject" Target="../embeddings/oleObject30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13" Type="http://schemas.openxmlformats.org/officeDocument/2006/relationships/oleObject" Target="../embeddings/oleObject41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35.bin"/><Relationship Id="rId12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4.bin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3.bin"/><Relationship Id="rId15" Type="http://schemas.openxmlformats.org/officeDocument/2006/relationships/oleObject" Target="../embeddings/oleObject43.bin"/><Relationship Id="rId10" Type="http://schemas.openxmlformats.org/officeDocument/2006/relationships/oleObject" Target="../embeddings/oleObject38.bin"/><Relationship Id="rId4" Type="http://schemas.openxmlformats.org/officeDocument/2006/relationships/oleObject" Target="../embeddings/oleObject32.bin"/><Relationship Id="rId9" Type="http://schemas.openxmlformats.org/officeDocument/2006/relationships/oleObject" Target="../embeddings/oleObject37.bin"/><Relationship Id="rId14" Type="http://schemas.openxmlformats.org/officeDocument/2006/relationships/oleObject" Target="../embeddings/oleObject42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13" Type="http://schemas.openxmlformats.org/officeDocument/2006/relationships/oleObject" Target="../embeddings/oleObject53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47.bin"/><Relationship Id="rId12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46.bin"/><Relationship Id="rId11" Type="http://schemas.openxmlformats.org/officeDocument/2006/relationships/oleObject" Target="../embeddings/oleObject51.bin"/><Relationship Id="rId5" Type="http://schemas.openxmlformats.org/officeDocument/2006/relationships/oleObject" Target="../embeddings/oleObject45.bin"/><Relationship Id="rId15" Type="http://schemas.openxmlformats.org/officeDocument/2006/relationships/oleObject" Target="../embeddings/oleObject55.bin"/><Relationship Id="rId10" Type="http://schemas.openxmlformats.org/officeDocument/2006/relationships/oleObject" Target="../embeddings/oleObject50.bin"/><Relationship Id="rId4" Type="http://schemas.openxmlformats.org/officeDocument/2006/relationships/oleObject" Target="../embeddings/oleObject44.bin"/><Relationship Id="rId9" Type="http://schemas.openxmlformats.org/officeDocument/2006/relationships/oleObject" Target="../embeddings/oleObject49.bin"/><Relationship Id="rId14" Type="http://schemas.openxmlformats.org/officeDocument/2006/relationships/oleObject" Target="../embeddings/oleObject54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5805264"/>
            <a:ext cx="4176464" cy="10204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55576" y="464013"/>
          <a:ext cx="7776864" cy="5269817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880320"/>
                <a:gridCol w="4896544"/>
              </a:tblGrid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CZ.1.07/1.5.00/34.0779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Škola pro 21. století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3013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a název šablony klíčové aktivity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III/2 Inovace a zkvalitnění výuky prostřednictvím ICT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484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Vyšší odborná škola zdravotnická a Střední zdravotnická škola,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Hradec Králové, Komenského 234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306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/>
                        <a:t>VY_32_INOVACE_MAT_1_TO_11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2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Tematická oblast (název sady)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Lineární </a:t>
                      </a:r>
                      <a:r>
                        <a:rPr lang="cs-CZ" sz="1400" dirty="0" smtClean="0"/>
                        <a:t>rovnice a nerovnice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1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/>
                        <a:t>Intervaly</a:t>
                      </a:r>
                      <a:endParaRPr lang="cs-CZ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Mgr. Petra Toboříková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Předmět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Matematika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1. </a:t>
                      </a: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Obor vzdělávání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Zdravotnický asistent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vytvořeno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Prosinec </a:t>
                      </a:r>
                      <a:r>
                        <a:rPr lang="cs-CZ" sz="1400" dirty="0"/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Anotace včetně cílů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Prezentace uvádějící učivo </a:t>
                      </a:r>
                      <a:r>
                        <a:rPr lang="cs-CZ" sz="1400" smtClean="0"/>
                        <a:t>o intervalech</a:t>
                      </a:r>
                      <a:r>
                        <a:rPr lang="cs-CZ" sz="1400" baseline="0" smtClean="0"/>
                        <a:t> </a:t>
                      </a:r>
                      <a:r>
                        <a:rPr lang="cs-CZ" sz="1400" dirty="0" smtClean="0"/>
                        <a:t>se zaměřuje </a:t>
                      </a:r>
                      <a:r>
                        <a:rPr lang="cs-CZ" sz="1400" smtClean="0"/>
                        <a:t>na možnosti zápisu množin</a:t>
                      </a:r>
                      <a:r>
                        <a:rPr lang="cs-CZ" sz="1400" baseline="0" smtClean="0"/>
                        <a:t> pomocí intervalů a opracemi s nimi (sjednocení, průnik)</a:t>
                      </a:r>
                      <a:r>
                        <a:rPr lang="cs-CZ" sz="1400" smtClean="0"/>
                        <a:t>. </a:t>
                      </a:r>
                      <a:endParaRPr lang="cs-CZ" sz="14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Je vhodná k podpoře přímé výuky či jako opora samostudia uvedeného učiva.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Žák</a:t>
                      </a:r>
                      <a:r>
                        <a:rPr lang="cs-CZ" sz="1400" baseline="0" dirty="0" smtClean="0"/>
                        <a:t> po absolvování </a:t>
                      </a:r>
                      <a:r>
                        <a:rPr lang="cs-CZ" sz="1400" baseline="0" smtClean="0"/>
                        <a:t>výuky zapíše nekonečné množiny ve formě intervalů a dokáže na nich aplikovat operace sjednocení a průniku.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4.8 INTERVALY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823024" y="1643050"/>
            <a:ext cx="4606232" cy="18024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charakteristickou vlastností</a:t>
            </a:r>
          </a:p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výčtem prvků</a:t>
            </a:r>
          </a:p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intervalem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Zápisy</a:t>
            </a:r>
            <a:r>
              <a:rPr kumimoji="0" lang="cs-CZ" sz="3600" b="1" u="sng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množin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50529" name="Object 1"/>
          <p:cNvGraphicFramePr>
            <a:graphicFrameLocks noChangeAspect="1"/>
          </p:cNvGraphicFramePr>
          <p:nvPr/>
        </p:nvGraphicFramePr>
        <p:xfrm>
          <a:off x="5361014" y="1653233"/>
          <a:ext cx="2925762" cy="506413"/>
        </p:xfrm>
        <a:graphic>
          <a:graphicData uri="http://schemas.openxmlformats.org/presentationml/2006/ole">
            <p:oleObj spid="_x0000_s169986" name="Rovnice" r:id="rId3" imgW="1180800" imgH="203040" progId="Equation.3">
              <p:embed/>
            </p:oleObj>
          </a:graphicData>
        </a:graphic>
      </p:graphicFrame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50532" name="Object 4"/>
          <p:cNvGraphicFramePr>
            <a:graphicFrameLocks noChangeAspect="1"/>
          </p:cNvGraphicFramePr>
          <p:nvPr/>
        </p:nvGraphicFramePr>
        <p:xfrm>
          <a:off x="5357818" y="2231095"/>
          <a:ext cx="1887538" cy="506412"/>
        </p:xfrm>
        <a:graphic>
          <a:graphicData uri="http://schemas.openxmlformats.org/presentationml/2006/ole">
            <p:oleObj spid="_x0000_s169987" name="Rovnice" r:id="rId4" imgW="761760" imgH="203040" progId="Equation.3">
              <p:embed/>
            </p:oleObj>
          </a:graphicData>
        </a:graphic>
      </p:graphicFrame>
      <p:graphicFrame>
        <p:nvGraphicFramePr>
          <p:cNvPr id="150533" name="Object 5"/>
          <p:cNvGraphicFramePr>
            <a:graphicFrameLocks noChangeAspect="1"/>
          </p:cNvGraphicFramePr>
          <p:nvPr/>
        </p:nvGraphicFramePr>
        <p:xfrm>
          <a:off x="5357818" y="2804179"/>
          <a:ext cx="1825625" cy="569913"/>
        </p:xfrm>
        <a:graphic>
          <a:graphicData uri="http://schemas.openxmlformats.org/presentationml/2006/ole">
            <p:oleObj spid="_x0000_s169988" name="Rovnice" r:id="rId5" imgW="73656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0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0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4285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Zápisy</a:t>
            </a:r>
            <a:r>
              <a:rPr kumimoji="0" lang="cs-CZ" sz="3600" b="1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množin: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50532" name="Object 4"/>
          <p:cNvGraphicFramePr>
            <a:graphicFrameLocks noChangeAspect="1"/>
          </p:cNvGraphicFramePr>
          <p:nvPr/>
        </p:nvGraphicFramePr>
        <p:xfrm>
          <a:off x="3409957" y="1516704"/>
          <a:ext cx="2233613" cy="506413"/>
        </p:xfrm>
        <a:graphic>
          <a:graphicData uri="http://schemas.openxmlformats.org/presentationml/2006/ole">
            <p:oleObj spid="_x0000_s150532" name="Rovnice" r:id="rId3" imgW="901440" imgH="203040" progId="Equation.3">
              <p:embed/>
            </p:oleObj>
          </a:graphicData>
        </a:graphic>
      </p:graphicFrame>
      <p:grpSp>
        <p:nvGrpSpPr>
          <p:cNvPr id="24" name="Skupina 23"/>
          <p:cNvGrpSpPr/>
          <p:nvPr/>
        </p:nvGrpSpPr>
        <p:grpSpPr>
          <a:xfrm>
            <a:off x="251520" y="1000108"/>
            <a:ext cx="8606760" cy="588034"/>
            <a:chOff x="251520" y="1000108"/>
            <a:chExt cx="8606760" cy="588034"/>
          </a:xfrm>
        </p:grpSpPr>
        <p:sp>
          <p:nvSpPr>
            <p:cNvPr id="11" name="内容占位符 2"/>
            <p:cNvSpPr txBox="1">
              <a:spLocks/>
            </p:cNvSpPr>
            <p:nvPr/>
          </p:nvSpPr>
          <p:spPr>
            <a:xfrm>
              <a:off x="251520" y="1000108"/>
              <a:ext cx="174871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cs-CZ" sz="2800" dirty="0" smtClean="0"/>
                <a:t>množinu </a:t>
              </a:r>
            </a:p>
          </p:txBody>
        </p:sp>
        <p:graphicFrame>
          <p:nvGraphicFramePr>
            <p:cNvPr id="150534" name="Object 6"/>
            <p:cNvGraphicFramePr>
              <a:graphicFrameLocks noChangeAspect="1"/>
            </p:cNvGraphicFramePr>
            <p:nvPr/>
          </p:nvGraphicFramePr>
          <p:xfrm>
            <a:off x="2003428" y="1010292"/>
            <a:ext cx="2925762" cy="506412"/>
          </p:xfrm>
          <a:graphic>
            <a:graphicData uri="http://schemas.openxmlformats.org/presentationml/2006/ole">
              <p:oleObj spid="_x0000_s150534" name="Rovnice" r:id="rId4" imgW="1180800" imgH="203040" progId="Equation.3">
                <p:embed/>
              </p:oleObj>
            </a:graphicData>
          </a:graphic>
        </p:graphicFrame>
        <p:sp>
          <p:nvSpPr>
            <p:cNvPr id="12" name="内容占位符 2"/>
            <p:cNvSpPr txBox="1">
              <a:spLocks/>
            </p:cNvSpPr>
            <p:nvPr/>
          </p:nvSpPr>
          <p:spPr>
            <a:xfrm>
              <a:off x="4966428" y="1000108"/>
              <a:ext cx="389185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</a:pPr>
              <a:r>
                <a:rPr lang="cs-CZ" sz="2800" smtClean="0"/>
                <a:t>lze zapsat </a:t>
              </a:r>
              <a:r>
                <a:rPr lang="cs-CZ" sz="2800" b="1" smtClean="0"/>
                <a:t>výčtem</a:t>
              </a:r>
              <a:r>
                <a:rPr lang="cs-CZ" sz="2800" smtClean="0"/>
                <a:t> </a:t>
              </a:r>
              <a:r>
                <a:rPr lang="cs-CZ" sz="2800" b="1" smtClean="0"/>
                <a:t>prvků</a:t>
              </a:r>
              <a:r>
                <a:rPr lang="cs-CZ" sz="2800" smtClean="0"/>
                <a:t>: </a:t>
              </a: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251520" y="2285992"/>
            <a:ext cx="8892480" cy="1373852"/>
            <a:chOff x="251520" y="2285992"/>
            <a:chExt cx="8892480" cy="1373852"/>
          </a:xfrm>
        </p:grpSpPr>
        <p:sp>
          <p:nvSpPr>
            <p:cNvPr id="13" name="内容占位符 2"/>
            <p:cNvSpPr txBox="1">
              <a:spLocks/>
            </p:cNvSpPr>
            <p:nvPr/>
          </p:nvSpPr>
          <p:spPr>
            <a:xfrm>
              <a:off x="251520" y="2285992"/>
              <a:ext cx="174871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cs-CZ" sz="2800" dirty="0" smtClean="0"/>
                <a:t>množinu </a:t>
              </a:r>
            </a:p>
          </p:txBody>
        </p:sp>
        <p:graphicFrame>
          <p:nvGraphicFramePr>
            <p:cNvPr id="14" name="Object 6"/>
            <p:cNvGraphicFramePr>
              <a:graphicFrameLocks noChangeAspect="1"/>
            </p:cNvGraphicFramePr>
            <p:nvPr/>
          </p:nvGraphicFramePr>
          <p:xfrm>
            <a:off x="2017713" y="2296174"/>
            <a:ext cx="2895600" cy="506413"/>
          </p:xfrm>
          <a:graphic>
            <a:graphicData uri="http://schemas.openxmlformats.org/presentationml/2006/ole">
              <p:oleObj spid="_x0000_s150535" name="Rovnice" r:id="rId5" imgW="1168200" imgH="203040" progId="Equation.3">
                <p:embed/>
              </p:oleObj>
            </a:graphicData>
          </a:graphic>
        </p:graphicFrame>
        <p:sp>
          <p:nvSpPr>
            <p:cNvPr id="17" name="内容占位符 2"/>
            <p:cNvSpPr txBox="1">
              <a:spLocks/>
            </p:cNvSpPr>
            <p:nvPr/>
          </p:nvSpPr>
          <p:spPr>
            <a:xfrm>
              <a:off x="5000628" y="2285992"/>
              <a:ext cx="414337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</a:pPr>
              <a:r>
                <a:rPr lang="cs-CZ" sz="2800" smtClean="0"/>
                <a:t>nelze zapsat výčtem prvků, </a:t>
              </a:r>
            </a:p>
          </p:txBody>
        </p:sp>
        <p:sp>
          <p:nvSpPr>
            <p:cNvPr id="18" name="内容占位符 2"/>
            <p:cNvSpPr txBox="1">
              <a:spLocks/>
            </p:cNvSpPr>
            <p:nvPr/>
          </p:nvSpPr>
          <p:spPr>
            <a:xfrm>
              <a:off x="571504" y="2786058"/>
              <a:ext cx="8358214" cy="87378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>
                <a:spcAft>
                  <a:spcPts val="1200"/>
                </a:spcAft>
              </a:pPr>
              <a:r>
                <a:rPr lang="cs-CZ" sz="2800" smtClean="0"/>
                <a:t>protože je nekonečná! Patří do ní 3, 7 a všechna čísla mezi nimi. Zapíšeme ji pomocí </a:t>
              </a:r>
              <a:r>
                <a:rPr lang="cs-CZ" sz="2800" b="1" smtClean="0"/>
                <a:t>intervalu</a:t>
              </a:r>
              <a:r>
                <a:rPr lang="cs-CZ" sz="2800" smtClean="0"/>
                <a:t>:</a:t>
              </a:r>
            </a:p>
          </p:txBody>
        </p:sp>
      </p:grpSp>
      <p:graphicFrame>
        <p:nvGraphicFramePr>
          <p:cNvPr id="150536" name="Object 8"/>
          <p:cNvGraphicFramePr>
            <a:graphicFrameLocks noChangeAspect="1"/>
          </p:cNvGraphicFramePr>
          <p:nvPr/>
        </p:nvGraphicFramePr>
        <p:xfrm>
          <a:off x="3627438" y="3770962"/>
          <a:ext cx="1354137" cy="569912"/>
        </p:xfrm>
        <a:graphic>
          <a:graphicData uri="http://schemas.openxmlformats.org/presentationml/2006/ole">
            <p:oleObj spid="_x0000_s150536" name="Rovnice" r:id="rId6" imgW="545760" imgH="228600" progId="Equation.3">
              <p:embed/>
            </p:oleObj>
          </a:graphicData>
        </a:graphic>
      </p:graphicFrame>
      <p:grpSp>
        <p:nvGrpSpPr>
          <p:cNvPr id="26" name="Skupina 25"/>
          <p:cNvGrpSpPr/>
          <p:nvPr/>
        </p:nvGrpSpPr>
        <p:grpSpPr>
          <a:xfrm>
            <a:off x="251552" y="4660266"/>
            <a:ext cx="8892480" cy="1373852"/>
            <a:chOff x="251552" y="4660266"/>
            <a:chExt cx="8892480" cy="1373852"/>
          </a:xfrm>
        </p:grpSpPr>
        <p:sp>
          <p:nvSpPr>
            <p:cNvPr id="19" name="内容占位符 2"/>
            <p:cNvSpPr txBox="1">
              <a:spLocks/>
            </p:cNvSpPr>
            <p:nvPr/>
          </p:nvSpPr>
          <p:spPr>
            <a:xfrm>
              <a:off x="251552" y="4660266"/>
              <a:ext cx="174871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cs-CZ" sz="2800" dirty="0" smtClean="0"/>
                <a:t>množinu </a:t>
              </a:r>
            </a:p>
          </p:txBody>
        </p:sp>
        <p:graphicFrame>
          <p:nvGraphicFramePr>
            <p:cNvPr id="20" name="Object 6"/>
            <p:cNvGraphicFramePr>
              <a:graphicFrameLocks noChangeAspect="1"/>
            </p:cNvGraphicFramePr>
            <p:nvPr/>
          </p:nvGraphicFramePr>
          <p:xfrm>
            <a:off x="1908175" y="4670425"/>
            <a:ext cx="3114675" cy="506413"/>
          </p:xfrm>
          <a:graphic>
            <a:graphicData uri="http://schemas.openxmlformats.org/presentationml/2006/ole">
              <p:oleObj spid="_x0000_s150537" name="Rovnice" r:id="rId7" imgW="1257120" imgH="203040" progId="Equation.3">
                <p:embed/>
              </p:oleObj>
            </a:graphicData>
          </a:graphic>
        </p:graphicFrame>
        <p:sp>
          <p:nvSpPr>
            <p:cNvPr id="21" name="内容占位符 2"/>
            <p:cNvSpPr txBox="1">
              <a:spLocks/>
            </p:cNvSpPr>
            <p:nvPr/>
          </p:nvSpPr>
          <p:spPr>
            <a:xfrm>
              <a:off x="5000660" y="4660266"/>
              <a:ext cx="414337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</a:pPr>
              <a:r>
                <a:rPr lang="cs-CZ" sz="2800" smtClean="0"/>
                <a:t>nelze zapsat výčtem prvků, </a:t>
              </a:r>
            </a:p>
          </p:txBody>
        </p:sp>
        <p:sp>
          <p:nvSpPr>
            <p:cNvPr id="22" name="内容占位符 2"/>
            <p:cNvSpPr txBox="1">
              <a:spLocks/>
            </p:cNvSpPr>
            <p:nvPr/>
          </p:nvSpPr>
          <p:spPr>
            <a:xfrm>
              <a:off x="467544" y="5160332"/>
              <a:ext cx="8676456" cy="87378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>
                <a:spcAft>
                  <a:spcPts val="1200"/>
                </a:spcAft>
              </a:pPr>
              <a:r>
                <a:rPr lang="cs-CZ" sz="2800" dirty="0" smtClean="0"/>
                <a:t>protože je nekonečná! Patří do ní všechna čísla mezi -2 a 1. Zapíšeme ji pomocí </a:t>
              </a:r>
              <a:r>
                <a:rPr lang="cs-CZ" sz="2800" b="1" dirty="0" smtClean="0"/>
                <a:t>intervalu</a:t>
              </a:r>
              <a:r>
                <a:rPr lang="cs-CZ" sz="2800" dirty="0" smtClean="0"/>
                <a:t>:</a:t>
              </a:r>
            </a:p>
          </p:txBody>
        </p:sp>
      </p:grpSp>
      <p:graphicFrame>
        <p:nvGraphicFramePr>
          <p:cNvPr id="23" name="Object 8"/>
          <p:cNvGraphicFramePr>
            <a:graphicFrameLocks noChangeAspect="1"/>
          </p:cNvGraphicFramePr>
          <p:nvPr/>
        </p:nvGraphicFramePr>
        <p:xfrm>
          <a:off x="3502025" y="6176963"/>
          <a:ext cx="1606550" cy="506412"/>
        </p:xfrm>
        <a:graphic>
          <a:graphicData uri="http://schemas.openxmlformats.org/presentationml/2006/ole">
            <p:oleObj spid="_x0000_s150538" name="Rovnice" r:id="rId8" imgW="64764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0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24989" y="142852"/>
            <a:ext cx="7094022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Zobrazení intervalů na číselné ose: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" name="Obrázek 23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1535885" y="2500306"/>
            <a:ext cx="607223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1016" name="Object 8"/>
          <p:cNvGraphicFramePr>
            <a:graphicFrameLocks noChangeAspect="1"/>
          </p:cNvGraphicFramePr>
          <p:nvPr/>
        </p:nvGraphicFramePr>
        <p:xfrm>
          <a:off x="731838" y="1052736"/>
          <a:ext cx="1606550" cy="569913"/>
        </p:xfrm>
        <a:graphic>
          <a:graphicData uri="http://schemas.openxmlformats.org/presentationml/2006/ole">
            <p:oleObj spid="_x0000_s171016" name="Rovnice" r:id="rId4" imgW="647640" imgH="228600" progId="Equation.3">
              <p:embed/>
            </p:oleObj>
          </a:graphicData>
        </a:graphic>
      </p:graphicFrame>
      <p:graphicFrame>
        <p:nvGraphicFramePr>
          <p:cNvPr id="171017" name="Object 9"/>
          <p:cNvGraphicFramePr>
            <a:graphicFrameLocks noChangeAspect="1"/>
          </p:cNvGraphicFramePr>
          <p:nvPr/>
        </p:nvGraphicFramePr>
        <p:xfrm>
          <a:off x="6816725" y="1071563"/>
          <a:ext cx="1544638" cy="506412"/>
        </p:xfrm>
        <a:graphic>
          <a:graphicData uri="http://schemas.openxmlformats.org/presentationml/2006/ole">
            <p:oleObj spid="_x0000_s171017" name="Rovnice" r:id="rId5" imgW="622080" imgH="203040" progId="Equation.3">
              <p:embed/>
            </p:oleObj>
          </a:graphicData>
        </a:graphic>
      </p:graphicFrame>
      <p:cxnSp>
        <p:nvCxnSpPr>
          <p:cNvPr id="171019" name="AutoShape 11"/>
          <p:cNvCxnSpPr>
            <a:cxnSpLocks noChangeShapeType="1"/>
          </p:cNvCxnSpPr>
          <p:nvPr/>
        </p:nvCxnSpPr>
        <p:spPr bwMode="auto">
          <a:xfrm flipV="1">
            <a:off x="3857620" y="2214554"/>
            <a:ext cx="0" cy="516733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</p:spPr>
      </p:cxnSp>
      <p:cxnSp>
        <p:nvCxnSpPr>
          <p:cNvPr id="171020" name="AutoShape 12"/>
          <p:cNvCxnSpPr>
            <a:cxnSpLocks noChangeShapeType="1"/>
          </p:cNvCxnSpPr>
          <p:nvPr/>
        </p:nvCxnSpPr>
        <p:spPr bwMode="auto">
          <a:xfrm flipV="1">
            <a:off x="6435228" y="2110969"/>
            <a:ext cx="0" cy="627462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</p:spPr>
      </p:cxnSp>
      <p:cxnSp>
        <p:nvCxnSpPr>
          <p:cNvPr id="171021" name="AutoShape 13"/>
          <p:cNvCxnSpPr>
            <a:cxnSpLocks noChangeShapeType="1"/>
          </p:cNvCxnSpPr>
          <p:nvPr/>
        </p:nvCxnSpPr>
        <p:spPr bwMode="auto">
          <a:xfrm>
            <a:off x="3942523" y="2092514"/>
            <a:ext cx="2401962" cy="0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</p:spPr>
      </p:cxnSp>
      <p:sp>
        <p:nvSpPr>
          <p:cNvPr id="29" name="TextovéPole 28"/>
          <p:cNvSpPr txBox="1"/>
          <p:nvPr/>
        </p:nvSpPr>
        <p:spPr>
          <a:xfrm>
            <a:off x="3571868" y="271462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-1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6215074" y="271462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</a:t>
            </a:r>
          </a:p>
        </p:txBody>
      </p:sp>
      <p:cxnSp>
        <p:nvCxnSpPr>
          <p:cNvPr id="171026" name="AutoShape 18"/>
          <p:cNvCxnSpPr>
            <a:cxnSpLocks noChangeShapeType="1"/>
          </p:cNvCxnSpPr>
          <p:nvPr/>
        </p:nvCxnSpPr>
        <p:spPr bwMode="auto">
          <a:xfrm flipV="1">
            <a:off x="5757536" y="2367323"/>
            <a:ext cx="0" cy="395472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cxnSp>
        <p:nvCxnSpPr>
          <p:cNvPr id="171027" name="AutoShape 19"/>
          <p:cNvCxnSpPr>
            <a:cxnSpLocks noChangeShapeType="1"/>
            <a:stCxn id="171028" idx="6"/>
            <a:endCxn id="171029" idx="2"/>
          </p:cNvCxnSpPr>
          <p:nvPr/>
        </p:nvCxnSpPr>
        <p:spPr bwMode="auto">
          <a:xfrm>
            <a:off x="2714612" y="2259432"/>
            <a:ext cx="2904110" cy="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sp>
        <p:nvSpPr>
          <p:cNvPr id="171028" name="Oval 20"/>
          <p:cNvSpPr>
            <a:spLocks noChangeArrowheads="1"/>
          </p:cNvSpPr>
          <p:nvPr/>
        </p:nvSpPr>
        <p:spPr bwMode="auto">
          <a:xfrm>
            <a:off x="2475450" y="2143116"/>
            <a:ext cx="239162" cy="232631"/>
          </a:xfrm>
          <a:prstGeom prst="ellipse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1029" name="Oval 21"/>
          <p:cNvSpPr>
            <a:spLocks noChangeArrowheads="1"/>
          </p:cNvSpPr>
          <p:nvPr/>
        </p:nvSpPr>
        <p:spPr bwMode="auto">
          <a:xfrm>
            <a:off x="5618722" y="2143116"/>
            <a:ext cx="239162" cy="232631"/>
          </a:xfrm>
          <a:prstGeom prst="ellipse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" name="Oval 21"/>
          <p:cNvSpPr>
            <a:spLocks noChangeArrowheads="1"/>
          </p:cNvSpPr>
          <p:nvPr/>
        </p:nvSpPr>
        <p:spPr bwMode="auto">
          <a:xfrm>
            <a:off x="6286512" y="2000240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8" name="Oval 21"/>
          <p:cNvSpPr>
            <a:spLocks noChangeArrowheads="1"/>
          </p:cNvSpPr>
          <p:nvPr/>
        </p:nvSpPr>
        <p:spPr bwMode="auto">
          <a:xfrm>
            <a:off x="3714744" y="2000240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40" name="Přímá spojovací šipka 39"/>
          <p:cNvCxnSpPr>
            <a:stCxn id="44" idx="0"/>
          </p:cNvCxnSpPr>
          <p:nvPr/>
        </p:nvCxnSpPr>
        <p:spPr>
          <a:xfrm rot="16200000" flipV="1">
            <a:off x="357952" y="2715414"/>
            <a:ext cx="2713850" cy="57071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>
            <a:stCxn id="44" idx="0"/>
            <a:endCxn id="38" idx="3"/>
          </p:cNvCxnSpPr>
          <p:nvPr/>
        </p:nvCxnSpPr>
        <p:spPr>
          <a:xfrm rot="5400000" flipH="1" flipV="1">
            <a:off x="1795555" y="2403481"/>
            <a:ext cx="2158891" cy="174953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ovéPole 43"/>
          <p:cNvSpPr txBox="1"/>
          <p:nvPr/>
        </p:nvSpPr>
        <p:spPr>
          <a:xfrm>
            <a:off x="214282" y="4357694"/>
            <a:ext cx="3571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číslo do intervalu patří: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lomená závorka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plné kolečko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5000628" y="4500570"/>
            <a:ext cx="3929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číslo do intervalu nepatří: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kulatá závorka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prázdné kolečko</a:t>
            </a:r>
          </a:p>
        </p:txBody>
      </p:sp>
      <p:cxnSp>
        <p:nvCxnSpPr>
          <p:cNvPr id="50" name="Přímá spojovací šipka 49"/>
          <p:cNvCxnSpPr>
            <a:stCxn id="47" idx="0"/>
          </p:cNvCxnSpPr>
          <p:nvPr/>
        </p:nvCxnSpPr>
        <p:spPr>
          <a:xfrm rot="5400000" flipH="1" flipV="1">
            <a:off x="6090059" y="2375292"/>
            <a:ext cx="3000392" cy="125016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šipka 51"/>
          <p:cNvCxnSpPr>
            <a:stCxn id="47" idx="0"/>
            <a:endCxn id="171029" idx="4"/>
          </p:cNvCxnSpPr>
          <p:nvPr/>
        </p:nvCxnSpPr>
        <p:spPr>
          <a:xfrm rot="16200000" flipV="1">
            <a:off x="5289327" y="2824724"/>
            <a:ext cx="2124823" cy="122687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Skupina 31"/>
          <p:cNvGrpSpPr/>
          <p:nvPr/>
        </p:nvGrpSpPr>
        <p:grpSpPr>
          <a:xfrm>
            <a:off x="2339752" y="2390586"/>
            <a:ext cx="500066" cy="841554"/>
            <a:chOff x="2339752" y="2390586"/>
            <a:chExt cx="500066" cy="841554"/>
          </a:xfrm>
        </p:grpSpPr>
        <p:cxnSp>
          <p:nvCxnSpPr>
            <p:cNvPr id="171025" name="AutoShape 17"/>
            <p:cNvCxnSpPr>
              <a:cxnSpLocks noChangeShapeType="1"/>
            </p:cNvCxnSpPr>
            <p:nvPr/>
          </p:nvCxnSpPr>
          <p:spPr bwMode="auto">
            <a:xfrm flipV="1">
              <a:off x="2571736" y="2390586"/>
              <a:ext cx="0" cy="395472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31" name="TextovéPole 30"/>
            <p:cNvSpPr txBox="1"/>
            <p:nvPr/>
          </p:nvSpPr>
          <p:spPr>
            <a:xfrm>
              <a:off x="2339752" y="2708920"/>
              <a:ext cx="5000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-3</a:t>
              </a:r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71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71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17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17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17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171028" grpId="0" animBg="1"/>
      <p:bldP spid="171029" grpId="0" animBg="1"/>
      <p:bldP spid="37" grpId="0" animBg="1"/>
      <p:bldP spid="38" grpId="0" animBg="1"/>
      <p:bldP spid="44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40" name="Picture 8"/>
          <p:cNvPicPr>
            <a:picLocks noChangeAspect="1" noChangeArrowheads="1"/>
          </p:cNvPicPr>
          <p:nvPr/>
        </p:nvPicPr>
        <p:blipFill>
          <a:blip r:embed="rId2" cstate="print"/>
          <a:srcRect l="18750" t="19043" r="10351" b="5517"/>
          <a:stretch>
            <a:fillRect/>
          </a:stretch>
        </p:blipFill>
        <p:spPr bwMode="auto">
          <a:xfrm>
            <a:off x="964381" y="685131"/>
            <a:ext cx="7215238" cy="6141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-2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Druhy intervalů</a:t>
            </a:r>
            <a:r>
              <a:rPr kumimoji="0" lang="cs-CZ" sz="3600" b="1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2285984" y="1214422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?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6572264" y="1214422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0" name="TextovéPole 29"/>
          <p:cNvSpPr txBox="1"/>
          <p:nvPr/>
        </p:nvSpPr>
        <p:spPr>
          <a:xfrm>
            <a:off x="2285984" y="1857364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1" name="TextovéPole 30"/>
          <p:cNvSpPr txBox="1"/>
          <p:nvPr/>
        </p:nvSpPr>
        <p:spPr>
          <a:xfrm>
            <a:off x="2285984" y="2500306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2" name="TextovéPole 31"/>
          <p:cNvSpPr txBox="1"/>
          <p:nvPr/>
        </p:nvSpPr>
        <p:spPr>
          <a:xfrm>
            <a:off x="2285984" y="3143248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3" name="TextovéPole 32"/>
          <p:cNvSpPr txBox="1"/>
          <p:nvPr/>
        </p:nvSpPr>
        <p:spPr>
          <a:xfrm>
            <a:off x="2285984" y="3786190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?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2285984" y="4429132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5" name="TextovéPole 34"/>
          <p:cNvSpPr txBox="1"/>
          <p:nvPr/>
        </p:nvSpPr>
        <p:spPr>
          <a:xfrm>
            <a:off x="2285984" y="5072074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6" name="TextovéPole 35"/>
          <p:cNvSpPr txBox="1"/>
          <p:nvPr/>
        </p:nvSpPr>
        <p:spPr>
          <a:xfrm>
            <a:off x="2285984" y="5643578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7" name="TextovéPole 36"/>
          <p:cNvSpPr txBox="1"/>
          <p:nvPr/>
        </p:nvSpPr>
        <p:spPr>
          <a:xfrm>
            <a:off x="2285984" y="6286520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8" name="TextovéPole 37"/>
          <p:cNvSpPr txBox="1"/>
          <p:nvPr/>
        </p:nvSpPr>
        <p:spPr>
          <a:xfrm>
            <a:off x="6572264" y="2500306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9" name="TextovéPole 38"/>
          <p:cNvSpPr txBox="1"/>
          <p:nvPr/>
        </p:nvSpPr>
        <p:spPr>
          <a:xfrm>
            <a:off x="6572264" y="3786190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0" name="TextovéPole 39"/>
          <p:cNvSpPr txBox="1"/>
          <p:nvPr/>
        </p:nvSpPr>
        <p:spPr>
          <a:xfrm>
            <a:off x="6572264" y="3143248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1" name="TextovéPole 40"/>
          <p:cNvSpPr txBox="1"/>
          <p:nvPr/>
        </p:nvSpPr>
        <p:spPr>
          <a:xfrm>
            <a:off x="6572264" y="4429132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2" name="TextovéPole 41"/>
          <p:cNvSpPr txBox="1"/>
          <p:nvPr/>
        </p:nvSpPr>
        <p:spPr>
          <a:xfrm>
            <a:off x="6572264" y="5072074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3" name="TextovéPole 42"/>
          <p:cNvSpPr txBox="1"/>
          <p:nvPr/>
        </p:nvSpPr>
        <p:spPr>
          <a:xfrm>
            <a:off x="6572264" y="5702874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4" name="TextovéPole 43"/>
          <p:cNvSpPr txBox="1"/>
          <p:nvPr/>
        </p:nvSpPr>
        <p:spPr>
          <a:xfrm>
            <a:off x="6572264" y="6286520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5" name="TextovéPole 44"/>
          <p:cNvSpPr txBox="1"/>
          <p:nvPr/>
        </p:nvSpPr>
        <p:spPr>
          <a:xfrm>
            <a:off x="6572264" y="1928802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?</a:t>
            </a:r>
          </a:p>
        </p:txBody>
      </p:sp>
      <p:sp>
        <p:nvSpPr>
          <p:cNvPr id="24" name="Mrak 23"/>
          <p:cNvSpPr/>
          <p:nvPr/>
        </p:nvSpPr>
        <p:spPr>
          <a:xfrm>
            <a:off x="899592" y="1772816"/>
            <a:ext cx="7632848" cy="3528392"/>
          </a:xfrm>
          <a:prstGeom prst="cloud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Políčko odhalíš kliknutím na něj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25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Obrázek 42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4429124" y="4643446"/>
            <a:ext cx="442915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Obrázek 30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4429124" y="3143248"/>
            <a:ext cx="442915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285720" y="142852"/>
            <a:ext cx="8643998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Příklad: </a:t>
            </a:r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Zapiš množiny pomocí intervalů a zobraz je na číselné ose: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" name="Obrázek 23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4429124" y="2000240"/>
            <a:ext cx="442915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1016" name="Object 8"/>
          <p:cNvGraphicFramePr>
            <a:graphicFrameLocks noChangeAspect="1"/>
          </p:cNvGraphicFramePr>
          <p:nvPr/>
        </p:nvGraphicFramePr>
        <p:xfrm>
          <a:off x="1000100" y="1565275"/>
          <a:ext cx="3181350" cy="506413"/>
        </p:xfrm>
        <a:graphic>
          <a:graphicData uri="http://schemas.openxmlformats.org/presentationml/2006/ole">
            <p:oleObj spid="_x0000_s173058" name="Rovnice" r:id="rId4" imgW="1282680" imgH="203040" progId="Equation.3">
              <p:embed/>
            </p:oleObj>
          </a:graphicData>
        </a:graphic>
      </p:graphicFrame>
      <p:cxnSp>
        <p:nvCxnSpPr>
          <p:cNvPr id="171027" name="AutoShape 19"/>
          <p:cNvCxnSpPr>
            <a:cxnSpLocks noChangeShapeType="1"/>
            <a:stCxn id="171028" idx="6"/>
            <a:endCxn id="171029" idx="2"/>
          </p:cNvCxnSpPr>
          <p:nvPr/>
        </p:nvCxnSpPr>
        <p:spPr bwMode="auto">
          <a:xfrm>
            <a:off x="4811162" y="1687928"/>
            <a:ext cx="2546920" cy="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grpSp>
        <p:nvGrpSpPr>
          <p:cNvPr id="39" name="Skupina 38"/>
          <p:cNvGrpSpPr/>
          <p:nvPr/>
        </p:nvGrpSpPr>
        <p:grpSpPr>
          <a:xfrm>
            <a:off x="4572000" y="1571612"/>
            <a:ext cx="239162" cy="609786"/>
            <a:chOff x="4572000" y="1571612"/>
            <a:chExt cx="239162" cy="609786"/>
          </a:xfrm>
        </p:grpSpPr>
        <p:cxnSp>
          <p:nvCxnSpPr>
            <p:cNvPr id="171025" name="AutoShape 17"/>
            <p:cNvCxnSpPr>
              <a:cxnSpLocks noChangeShapeType="1"/>
              <a:endCxn id="171028" idx="4"/>
            </p:cNvCxnSpPr>
            <p:nvPr/>
          </p:nvCxnSpPr>
          <p:spPr bwMode="auto">
            <a:xfrm flipH="1" flipV="1">
              <a:off x="4691581" y="1804243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8" name="Oval 20"/>
            <p:cNvSpPr>
              <a:spLocks noChangeArrowheads="1"/>
            </p:cNvSpPr>
            <p:nvPr/>
          </p:nvSpPr>
          <p:spPr bwMode="auto">
            <a:xfrm>
              <a:off x="4572000" y="1571612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7358082" y="1571612"/>
            <a:ext cx="239162" cy="609786"/>
            <a:chOff x="7358082" y="1571612"/>
            <a:chExt cx="239162" cy="609786"/>
          </a:xfrm>
        </p:grpSpPr>
        <p:cxnSp>
          <p:nvCxnSpPr>
            <p:cNvPr id="171026" name="AutoShape 18"/>
            <p:cNvCxnSpPr>
              <a:cxnSpLocks noChangeShapeType="1"/>
              <a:endCxn id="171029" idx="4"/>
            </p:cNvCxnSpPr>
            <p:nvPr/>
          </p:nvCxnSpPr>
          <p:spPr bwMode="auto">
            <a:xfrm flipH="1" flipV="1">
              <a:off x="7477663" y="1804243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9" name="Oval 21"/>
            <p:cNvSpPr>
              <a:spLocks noChangeArrowheads="1"/>
            </p:cNvSpPr>
            <p:nvPr/>
          </p:nvSpPr>
          <p:spPr bwMode="auto">
            <a:xfrm>
              <a:off x="7358082" y="1571612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27" name="TextovéPole 26"/>
          <p:cNvSpPr txBox="1"/>
          <p:nvPr/>
        </p:nvSpPr>
        <p:spPr>
          <a:xfrm>
            <a:off x="428596" y="1500174"/>
            <a:ext cx="857256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0"/>
              </a:spcAft>
              <a:buFont typeface="+mj-lt"/>
              <a:buAutoNum type="alphaLcParenR"/>
            </a:pPr>
            <a:r>
              <a:rPr lang="cs-CZ" sz="2800" smtClean="0"/>
              <a:t> </a:t>
            </a:r>
          </a:p>
          <a:p>
            <a:pPr marL="342900" indent="-342900">
              <a:spcAft>
                <a:spcPts val="6000"/>
              </a:spcAft>
              <a:buFont typeface="+mj-lt"/>
              <a:buAutoNum type="alphaLcParenR"/>
            </a:pPr>
            <a:r>
              <a:rPr lang="cs-CZ" sz="2800" smtClean="0"/>
              <a:t> </a:t>
            </a:r>
          </a:p>
          <a:p>
            <a:pPr marL="342900" indent="-342900">
              <a:spcAft>
                <a:spcPts val="6000"/>
              </a:spcAft>
              <a:buFont typeface="+mj-lt"/>
              <a:buAutoNum type="alphaLcParenR"/>
            </a:pPr>
            <a:r>
              <a:rPr lang="cs-CZ" sz="2800" smtClean="0"/>
              <a:t> </a:t>
            </a:r>
          </a:p>
          <a:p>
            <a:pPr marL="342900" indent="-342900">
              <a:spcAft>
                <a:spcPts val="6000"/>
              </a:spcAft>
              <a:buFont typeface="+mj-lt"/>
              <a:buAutoNum type="alphaLcParenR"/>
            </a:pPr>
            <a:r>
              <a:rPr lang="cs-CZ" sz="2800" smtClean="0"/>
              <a:t> </a:t>
            </a:r>
            <a:endParaRPr lang="cs-CZ" sz="2800" dirty="0" smtClean="0"/>
          </a:p>
        </p:txBody>
      </p:sp>
      <p:graphicFrame>
        <p:nvGraphicFramePr>
          <p:cNvPr id="173060" name="Object 8"/>
          <p:cNvGraphicFramePr>
            <a:graphicFrameLocks noChangeAspect="1"/>
          </p:cNvGraphicFramePr>
          <p:nvPr/>
        </p:nvGraphicFramePr>
        <p:xfrm>
          <a:off x="1000100" y="2714620"/>
          <a:ext cx="2424112" cy="506412"/>
        </p:xfrm>
        <a:graphic>
          <a:graphicData uri="http://schemas.openxmlformats.org/presentationml/2006/ole">
            <p:oleObj spid="_x0000_s173060" name="Rovnice" r:id="rId5" imgW="977760" imgH="203040" progId="Equation.3">
              <p:embed/>
            </p:oleObj>
          </a:graphicData>
        </a:graphic>
      </p:graphicFrame>
      <p:grpSp>
        <p:nvGrpSpPr>
          <p:cNvPr id="41" name="Skupina 40"/>
          <p:cNvGrpSpPr/>
          <p:nvPr/>
        </p:nvGrpSpPr>
        <p:grpSpPr>
          <a:xfrm>
            <a:off x="6475978" y="2786058"/>
            <a:ext cx="239162" cy="556024"/>
            <a:chOff x="6475978" y="2786058"/>
            <a:chExt cx="239162" cy="556024"/>
          </a:xfrm>
        </p:grpSpPr>
        <p:sp>
          <p:nvSpPr>
            <p:cNvPr id="37" name="Oval 21"/>
            <p:cNvSpPr>
              <a:spLocks noChangeArrowheads="1"/>
            </p:cNvSpPr>
            <p:nvPr/>
          </p:nvSpPr>
          <p:spPr bwMode="auto">
            <a:xfrm>
              <a:off x="6475978" y="2786058"/>
              <a:ext cx="239162" cy="2326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171020" name="AutoShape 12"/>
            <p:cNvCxnSpPr>
              <a:cxnSpLocks noChangeShapeType="1"/>
              <a:endCxn id="37" idx="4"/>
            </p:cNvCxnSpPr>
            <p:nvPr/>
          </p:nvCxnSpPr>
          <p:spPr bwMode="auto">
            <a:xfrm flipV="1">
              <a:off x="6571470" y="3018689"/>
              <a:ext cx="24089" cy="323393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</p:grpSp>
      <p:cxnSp>
        <p:nvCxnSpPr>
          <p:cNvPr id="35" name="Přímá spojovací šipka 34"/>
          <p:cNvCxnSpPr>
            <a:stCxn id="37" idx="6"/>
          </p:cNvCxnSpPr>
          <p:nvPr/>
        </p:nvCxnSpPr>
        <p:spPr>
          <a:xfrm>
            <a:off x="6715140" y="2902374"/>
            <a:ext cx="1571636" cy="2656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3061" name="Object 5"/>
          <p:cNvGraphicFramePr>
            <a:graphicFrameLocks noChangeAspect="1"/>
          </p:cNvGraphicFramePr>
          <p:nvPr/>
        </p:nvGraphicFramePr>
        <p:xfrm>
          <a:off x="1000100" y="3922713"/>
          <a:ext cx="3116263" cy="506412"/>
        </p:xfrm>
        <a:graphic>
          <a:graphicData uri="http://schemas.openxmlformats.org/presentationml/2006/ole">
            <p:oleObj spid="_x0000_s173061" name="Rovnice" r:id="rId6" imgW="1257120" imgH="203040" progId="Equation.3">
              <p:embed/>
            </p:oleObj>
          </a:graphicData>
        </a:graphic>
      </p:graphicFrame>
      <p:cxnSp>
        <p:nvCxnSpPr>
          <p:cNvPr id="48" name="AutoShape 19"/>
          <p:cNvCxnSpPr>
            <a:cxnSpLocks noChangeShapeType="1"/>
            <a:stCxn id="49" idx="6"/>
            <a:endCxn id="51" idx="2"/>
          </p:cNvCxnSpPr>
          <p:nvPr/>
        </p:nvCxnSpPr>
        <p:spPr bwMode="auto">
          <a:xfrm>
            <a:off x="5239790" y="4402572"/>
            <a:ext cx="1689664" cy="1588"/>
          </a:xfrm>
          <a:prstGeom prst="straightConnector1">
            <a:avLst/>
          </a:prstGeom>
          <a:noFill/>
          <a:ln w="28575">
            <a:solidFill>
              <a:srgbClr val="FFC000"/>
            </a:solidFill>
            <a:round/>
            <a:headEnd/>
            <a:tailEnd/>
          </a:ln>
        </p:spPr>
      </p:cxnSp>
      <p:grpSp>
        <p:nvGrpSpPr>
          <p:cNvPr id="42" name="Skupina 41"/>
          <p:cNvGrpSpPr/>
          <p:nvPr/>
        </p:nvGrpSpPr>
        <p:grpSpPr>
          <a:xfrm>
            <a:off x="4929190" y="4286256"/>
            <a:ext cx="571504" cy="928694"/>
            <a:chOff x="4929190" y="4286256"/>
            <a:chExt cx="571504" cy="928694"/>
          </a:xfrm>
        </p:grpSpPr>
        <p:sp>
          <p:nvSpPr>
            <p:cNvPr id="30" name="TextovéPole 29"/>
            <p:cNvSpPr txBox="1"/>
            <p:nvPr/>
          </p:nvSpPr>
          <p:spPr>
            <a:xfrm>
              <a:off x="4929190" y="4814840"/>
              <a:ext cx="5715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-3</a:t>
              </a:r>
            </a:p>
          </p:txBody>
        </p:sp>
        <p:cxnSp>
          <p:nvCxnSpPr>
            <p:cNvPr id="45" name="AutoShape 17"/>
            <p:cNvCxnSpPr>
              <a:cxnSpLocks noChangeShapeType="1"/>
              <a:endCxn id="49" idx="4"/>
            </p:cNvCxnSpPr>
            <p:nvPr/>
          </p:nvCxnSpPr>
          <p:spPr bwMode="auto">
            <a:xfrm flipH="1" flipV="1">
              <a:off x="5120209" y="4518887"/>
              <a:ext cx="23295" cy="305717"/>
            </a:xfrm>
            <a:prstGeom prst="straightConnector1">
              <a:avLst/>
            </a:prstGeom>
            <a:noFill/>
            <a:ln w="28575">
              <a:solidFill>
                <a:srgbClr val="FFC000"/>
              </a:solidFill>
              <a:round/>
              <a:headEnd/>
              <a:tailEnd/>
            </a:ln>
          </p:spPr>
        </p:cxnSp>
        <p:sp>
          <p:nvSpPr>
            <p:cNvPr id="49" name="Oval 20"/>
            <p:cNvSpPr>
              <a:spLocks noChangeArrowheads="1"/>
            </p:cNvSpPr>
            <p:nvPr/>
          </p:nvSpPr>
          <p:spPr bwMode="auto">
            <a:xfrm>
              <a:off x="5000628" y="4286256"/>
              <a:ext cx="239162" cy="232631"/>
            </a:xfrm>
            <a:prstGeom prst="ellipse">
              <a:avLst/>
            </a:prstGeom>
            <a:noFill/>
            <a:ln w="28575">
              <a:solidFill>
                <a:srgbClr val="FFC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6929454" y="4286256"/>
            <a:ext cx="347666" cy="928694"/>
            <a:chOff x="6929454" y="4286256"/>
            <a:chExt cx="347666" cy="928694"/>
          </a:xfrm>
        </p:grpSpPr>
        <p:cxnSp>
          <p:nvCxnSpPr>
            <p:cNvPr id="46" name="AutoShape 18"/>
            <p:cNvCxnSpPr>
              <a:cxnSpLocks noChangeShapeType="1"/>
              <a:endCxn id="51" idx="4"/>
            </p:cNvCxnSpPr>
            <p:nvPr/>
          </p:nvCxnSpPr>
          <p:spPr bwMode="auto">
            <a:xfrm flipH="1" flipV="1">
              <a:off x="7049035" y="4518887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FFC000"/>
              </a:solidFill>
              <a:round/>
              <a:headEnd/>
              <a:tailEnd/>
            </a:ln>
          </p:spPr>
        </p:cxnSp>
        <p:sp>
          <p:nvSpPr>
            <p:cNvPr id="51" name="Oval 21"/>
            <p:cNvSpPr>
              <a:spLocks noChangeArrowheads="1"/>
            </p:cNvSpPr>
            <p:nvPr/>
          </p:nvSpPr>
          <p:spPr bwMode="auto">
            <a:xfrm>
              <a:off x="6929454" y="4286256"/>
              <a:ext cx="239162" cy="232631"/>
            </a:xfrm>
            <a:prstGeom prst="ellipse">
              <a:avLst/>
            </a:prstGeom>
            <a:noFill/>
            <a:ln w="28575">
              <a:solidFill>
                <a:srgbClr val="FFC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6929454" y="4814840"/>
              <a:ext cx="3476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</a:t>
              </a:r>
            </a:p>
          </p:txBody>
        </p:sp>
      </p:grpSp>
      <p:graphicFrame>
        <p:nvGraphicFramePr>
          <p:cNvPr id="173062" name="Object 6"/>
          <p:cNvGraphicFramePr>
            <a:graphicFrameLocks noChangeAspect="1"/>
          </p:cNvGraphicFramePr>
          <p:nvPr/>
        </p:nvGraphicFramePr>
        <p:xfrm>
          <a:off x="1000100" y="5072063"/>
          <a:ext cx="2424113" cy="506412"/>
        </p:xfrm>
        <a:graphic>
          <a:graphicData uri="http://schemas.openxmlformats.org/presentationml/2006/ole">
            <p:oleObj spid="_x0000_s173062" name="Rovnice" r:id="rId7" imgW="977760" imgH="203040" progId="Equation.3">
              <p:embed/>
            </p:oleObj>
          </a:graphicData>
        </a:graphic>
      </p:graphicFrame>
      <p:pic>
        <p:nvPicPr>
          <p:cNvPr id="59" name="Obrázek 58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4429124" y="5929330"/>
            <a:ext cx="442915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7" name="Skupina 46"/>
          <p:cNvGrpSpPr/>
          <p:nvPr/>
        </p:nvGrpSpPr>
        <p:grpSpPr>
          <a:xfrm>
            <a:off x="7429520" y="5500702"/>
            <a:ext cx="239162" cy="556024"/>
            <a:chOff x="7429520" y="5500702"/>
            <a:chExt cx="239162" cy="556024"/>
          </a:xfrm>
        </p:grpSpPr>
        <p:sp>
          <p:nvSpPr>
            <p:cNvPr id="60" name="Oval 21"/>
            <p:cNvSpPr>
              <a:spLocks noChangeArrowheads="1"/>
            </p:cNvSpPr>
            <p:nvPr/>
          </p:nvSpPr>
          <p:spPr bwMode="auto">
            <a:xfrm>
              <a:off x="7429520" y="5500702"/>
              <a:ext cx="239162" cy="232631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61" name="AutoShape 12"/>
            <p:cNvCxnSpPr>
              <a:cxnSpLocks noChangeShapeType="1"/>
            </p:cNvCxnSpPr>
            <p:nvPr/>
          </p:nvCxnSpPr>
          <p:spPr bwMode="auto">
            <a:xfrm rot="5400000" flipH="1" flipV="1">
              <a:off x="7319232" y="5849358"/>
              <a:ext cx="413148" cy="1588"/>
            </a:xfrm>
            <a:prstGeom prst="straightConnector1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</p:cxnSp>
      </p:grpSp>
      <p:cxnSp>
        <p:nvCxnSpPr>
          <p:cNvPr id="62" name="Přímá spojovací šipka 61"/>
          <p:cNvCxnSpPr>
            <a:stCxn id="60" idx="6"/>
          </p:cNvCxnSpPr>
          <p:nvPr/>
        </p:nvCxnSpPr>
        <p:spPr>
          <a:xfrm>
            <a:off x="7668682" y="5617018"/>
            <a:ext cx="975284" cy="2656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3063" name="Object 8"/>
          <p:cNvGraphicFramePr>
            <a:graphicFrameLocks noChangeAspect="1"/>
          </p:cNvGraphicFramePr>
          <p:nvPr/>
        </p:nvGraphicFramePr>
        <p:xfrm>
          <a:off x="1000100" y="2074857"/>
          <a:ext cx="1700213" cy="568325"/>
        </p:xfrm>
        <a:graphic>
          <a:graphicData uri="http://schemas.openxmlformats.org/presentationml/2006/ole">
            <p:oleObj spid="_x0000_s173063" name="Rovnice" r:id="rId8" imgW="685800" imgH="228600" progId="Equation.3">
              <p:embed/>
            </p:oleObj>
          </a:graphicData>
        </a:graphic>
      </p:graphicFrame>
      <p:graphicFrame>
        <p:nvGraphicFramePr>
          <p:cNvPr id="173064" name="Object 8"/>
          <p:cNvGraphicFramePr>
            <a:graphicFrameLocks noChangeAspect="1"/>
          </p:cNvGraphicFramePr>
          <p:nvPr/>
        </p:nvGraphicFramePr>
        <p:xfrm>
          <a:off x="1000100" y="3217865"/>
          <a:ext cx="1479550" cy="568325"/>
        </p:xfrm>
        <a:graphic>
          <a:graphicData uri="http://schemas.openxmlformats.org/presentationml/2006/ole">
            <p:oleObj spid="_x0000_s173064" name="Rovnice" r:id="rId9" imgW="596880" imgH="228600" progId="Equation.3">
              <p:embed/>
            </p:oleObj>
          </a:graphicData>
        </a:graphic>
      </p:graphicFrame>
      <p:graphicFrame>
        <p:nvGraphicFramePr>
          <p:cNvPr id="173065" name="Object 8"/>
          <p:cNvGraphicFramePr>
            <a:graphicFrameLocks noChangeAspect="1"/>
          </p:cNvGraphicFramePr>
          <p:nvPr/>
        </p:nvGraphicFramePr>
        <p:xfrm>
          <a:off x="1000100" y="4424363"/>
          <a:ext cx="1606550" cy="504825"/>
        </p:xfrm>
        <a:graphic>
          <a:graphicData uri="http://schemas.openxmlformats.org/presentationml/2006/ole">
            <p:oleObj spid="_x0000_s173065" name="Rovnice" r:id="rId10" imgW="647640" imgH="203040" progId="Equation.3">
              <p:embed/>
            </p:oleObj>
          </a:graphicData>
        </a:graphic>
      </p:graphicFrame>
      <p:graphicFrame>
        <p:nvGraphicFramePr>
          <p:cNvPr id="173066" name="Object 8"/>
          <p:cNvGraphicFramePr>
            <a:graphicFrameLocks noChangeAspect="1"/>
          </p:cNvGraphicFramePr>
          <p:nvPr/>
        </p:nvGraphicFramePr>
        <p:xfrm>
          <a:off x="1000100" y="5572125"/>
          <a:ext cx="1481138" cy="504825"/>
        </p:xfrm>
        <a:graphic>
          <a:graphicData uri="http://schemas.openxmlformats.org/presentationml/2006/ole">
            <p:oleObj spid="_x0000_s173066" name="Rovnice" r:id="rId11" imgW="596880" imgH="203040" progId="Equation.3">
              <p:embed/>
            </p:oleObj>
          </a:graphicData>
        </a:graphic>
      </p:graphicFrame>
      <p:sp>
        <p:nvSpPr>
          <p:cNvPr id="38" name="Mrak 37"/>
          <p:cNvSpPr/>
          <p:nvPr/>
        </p:nvSpPr>
        <p:spPr>
          <a:xfrm>
            <a:off x="1187624" y="1664804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zadání množiny  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10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73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0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73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3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73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173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1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73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173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2"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Obrázek 23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627784" y="3212976"/>
            <a:ext cx="607223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9" name="AutoShape 17"/>
          <p:cNvCxnSpPr>
            <a:cxnSpLocks noChangeShapeType="1"/>
          </p:cNvCxnSpPr>
          <p:nvPr/>
        </p:nvCxnSpPr>
        <p:spPr bwMode="auto">
          <a:xfrm flipH="1" flipV="1">
            <a:off x="7524328" y="3140968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sp>
        <p:nvSpPr>
          <p:cNvPr id="30" name="TextovéPole 29"/>
          <p:cNvSpPr txBox="1"/>
          <p:nvPr/>
        </p:nvSpPr>
        <p:spPr>
          <a:xfrm>
            <a:off x="7308304" y="342900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</a:t>
            </a:r>
          </a:p>
        </p:txBody>
      </p:sp>
      <p:pic>
        <p:nvPicPr>
          <p:cNvPr id="85" name="Obrázek 84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676234" y="5301208"/>
            <a:ext cx="607223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内容占位符 2"/>
          <p:cNvSpPr txBox="1">
            <a:spLocks/>
          </p:cNvSpPr>
          <p:nvPr/>
        </p:nvSpPr>
        <p:spPr>
          <a:xfrm>
            <a:off x="1024989" y="142852"/>
            <a:ext cx="7094022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Průnik intervalů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71016" name="Object 8"/>
          <p:cNvGraphicFramePr>
            <a:graphicFrameLocks noChangeAspect="1"/>
          </p:cNvGraphicFramePr>
          <p:nvPr/>
        </p:nvGraphicFramePr>
        <p:xfrm>
          <a:off x="452438" y="2955925"/>
          <a:ext cx="1638300" cy="506413"/>
        </p:xfrm>
        <a:graphic>
          <a:graphicData uri="http://schemas.openxmlformats.org/presentationml/2006/ole">
            <p:oleObj spid="_x0000_s188418" name="Rovnice" r:id="rId4" imgW="660240" imgH="203040" progId="Equation.3">
              <p:embed/>
            </p:oleObj>
          </a:graphicData>
        </a:graphic>
      </p:graphicFrame>
      <p:graphicFrame>
        <p:nvGraphicFramePr>
          <p:cNvPr id="171017" name="Object 9"/>
          <p:cNvGraphicFramePr>
            <a:graphicFrameLocks noChangeAspect="1"/>
          </p:cNvGraphicFramePr>
          <p:nvPr/>
        </p:nvGraphicFramePr>
        <p:xfrm>
          <a:off x="442913" y="3541713"/>
          <a:ext cx="1639887" cy="569912"/>
        </p:xfrm>
        <a:graphic>
          <a:graphicData uri="http://schemas.openxmlformats.org/presentationml/2006/ole">
            <p:oleObj spid="_x0000_s188419" name="Rovnice" r:id="rId5" imgW="660240" imgH="228600" progId="Equation.3">
              <p:embed/>
            </p:oleObj>
          </a:graphicData>
        </a:graphic>
      </p:graphicFrame>
      <p:cxnSp>
        <p:nvCxnSpPr>
          <p:cNvPr id="171021" name="AutoShape 13"/>
          <p:cNvCxnSpPr>
            <a:cxnSpLocks noChangeShapeType="1"/>
            <a:stCxn id="38" idx="6"/>
            <a:endCxn id="37" idx="2"/>
          </p:cNvCxnSpPr>
          <p:nvPr/>
        </p:nvCxnSpPr>
        <p:spPr bwMode="auto">
          <a:xfrm>
            <a:off x="5045805" y="2825236"/>
            <a:ext cx="2982579" cy="0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</p:spPr>
      </p:cxnSp>
      <p:sp>
        <p:nvSpPr>
          <p:cNvPr id="29" name="TextovéPole 28"/>
          <p:cNvSpPr txBox="1"/>
          <p:nvPr/>
        </p:nvSpPr>
        <p:spPr>
          <a:xfrm>
            <a:off x="4663767" y="342330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-1</a:t>
            </a:r>
          </a:p>
        </p:txBody>
      </p:sp>
      <p:grpSp>
        <p:nvGrpSpPr>
          <p:cNvPr id="86" name="Skupina 85"/>
          <p:cNvGrpSpPr/>
          <p:nvPr/>
        </p:nvGrpSpPr>
        <p:grpSpPr>
          <a:xfrm>
            <a:off x="7380312" y="2924944"/>
            <a:ext cx="239162" cy="557747"/>
            <a:chOff x="7380312" y="2924944"/>
            <a:chExt cx="239162" cy="557747"/>
          </a:xfrm>
        </p:grpSpPr>
        <p:sp>
          <p:nvSpPr>
            <p:cNvPr id="171029" name="Oval 21"/>
            <p:cNvSpPr>
              <a:spLocks noChangeArrowheads="1"/>
            </p:cNvSpPr>
            <p:nvPr/>
          </p:nvSpPr>
          <p:spPr bwMode="auto">
            <a:xfrm>
              <a:off x="7380312" y="2924944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171026" name="AutoShape 18"/>
            <p:cNvCxnSpPr>
              <a:cxnSpLocks noChangeShapeType="1"/>
            </p:cNvCxnSpPr>
            <p:nvPr/>
          </p:nvCxnSpPr>
          <p:spPr bwMode="auto">
            <a:xfrm flipH="1" flipV="1">
              <a:off x="7502934" y="3140968"/>
              <a:ext cx="21394" cy="34172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</p:grpSp>
      <p:cxnSp>
        <p:nvCxnSpPr>
          <p:cNvPr id="171027" name="AutoShape 19"/>
          <p:cNvCxnSpPr>
            <a:cxnSpLocks noChangeShapeType="1"/>
            <a:stCxn id="171028" idx="6"/>
            <a:endCxn id="171029" idx="2"/>
          </p:cNvCxnSpPr>
          <p:nvPr/>
        </p:nvCxnSpPr>
        <p:spPr bwMode="auto">
          <a:xfrm>
            <a:off x="3779912" y="3037270"/>
            <a:ext cx="3600400" cy="399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grpSp>
        <p:nvGrpSpPr>
          <p:cNvPr id="64" name="Skupina 63"/>
          <p:cNvGrpSpPr/>
          <p:nvPr/>
        </p:nvGrpSpPr>
        <p:grpSpPr>
          <a:xfrm>
            <a:off x="3540750" y="2920954"/>
            <a:ext cx="239162" cy="576064"/>
            <a:chOff x="3540750" y="2920954"/>
            <a:chExt cx="239162" cy="576064"/>
          </a:xfrm>
        </p:grpSpPr>
        <p:cxnSp>
          <p:nvCxnSpPr>
            <p:cNvPr id="171025" name="AutoShape 17"/>
            <p:cNvCxnSpPr>
              <a:cxnSpLocks noChangeShapeType="1"/>
              <a:endCxn id="171028" idx="4"/>
            </p:cNvCxnSpPr>
            <p:nvPr/>
          </p:nvCxnSpPr>
          <p:spPr bwMode="auto">
            <a:xfrm flipH="1" flipV="1">
              <a:off x="3660331" y="3153585"/>
              <a:ext cx="9859" cy="34343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8" name="Oval 20"/>
            <p:cNvSpPr>
              <a:spLocks noChangeArrowheads="1"/>
            </p:cNvSpPr>
            <p:nvPr/>
          </p:nvSpPr>
          <p:spPr bwMode="auto">
            <a:xfrm>
              <a:off x="3540750" y="2920954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62" name="Skupina 61"/>
          <p:cNvGrpSpPr/>
          <p:nvPr/>
        </p:nvGrpSpPr>
        <p:grpSpPr>
          <a:xfrm>
            <a:off x="8028384" y="2708920"/>
            <a:ext cx="239162" cy="716090"/>
            <a:chOff x="8028384" y="2708920"/>
            <a:chExt cx="239162" cy="716090"/>
          </a:xfrm>
        </p:grpSpPr>
        <p:cxnSp>
          <p:nvCxnSpPr>
            <p:cNvPr id="171020" name="AutoShape 12"/>
            <p:cNvCxnSpPr>
              <a:cxnSpLocks noChangeShapeType="1"/>
              <a:endCxn id="37" idx="4"/>
            </p:cNvCxnSpPr>
            <p:nvPr/>
          </p:nvCxnSpPr>
          <p:spPr bwMode="auto">
            <a:xfrm flipH="1" flipV="1">
              <a:off x="8147965" y="2941551"/>
              <a:ext cx="24435" cy="483459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sp>
          <p:nvSpPr>
            <p:cNvPr id="37" name="Oval 21"/>
            <p:cNvSpPr>
              <a:spLocks noChangeArrowheads="1"/>
            </p:cNvSpPr>
            <p:nvPr/>
          </p:nvSpPr>
          <p:spPr bwMode="auto">
            <a:xfrm>
              <a:off x="8028384" y="2708920"/>
              <a:ext cx="239162" cy="23263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4806643" y="2708920"/>
            <a:ext cx="239162" cy="731048"/>
            <a:chOff x="4806643" y="2708920"/>
            <a:chExt cx="239162" cy="731048"/>
          </a:xfrm>
        </p:grpSpPr>
        <p:cxnSp>
          <p:nvCxnSpPr>
            <p:cNvPr id="171019" name="AutoShape 11"/>
            <p:cNvCxnSpPr>
              <a:cxnSpLocks noChangeShapeType="1"/>
              <a:endCxn id="38" idx="4"/>
            </p:cNvCxnSpPr>
            <p:nvPr/>
          </p:nvCxnSpPr>
          <p:spPr bwMode="auto">
            <a:xfrm flipH="1" flipV="1">
              <a:off x="4926224" y="2941551"/>
              <a:ext cx="23295" cy="498417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sp>
          <p:nvSpPr>
            <p:cNvPr id="38" name="Oval 21"/>
            <p:cNvSpPr>
              <a:spLocks noChangeArrowheads="1"/>
            </p:cNvSpPr>
            <p:nvPr/>
          </p:nvSpPr>
          <p:spPr bwMode="auto">
            <a:xfrm>
              <a:off x="4806643" y="2708920"/>
              <a:ext cx="239162" cy="23263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395536" y="980728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Průnik</a:t>
            </a:r>
            <a:r>
              <a:rPr lang="cs-CZ" sz="2800" dirty="0" smtClean="0"/>
              <a:t> množin A </a:t>
            </a:r>
            <a:r>
              <a:rPr lang="cs-CZ" sz="2800" dirty="0" err="1" smtClean="0"/>
              <a:t>a</a:t>
            </a:r>
            <a:r>
              <a:rPr lang="cs-CZ" sz="2800" dirty="0" smtClean="0"/>
              <a:t> B (píšeme A</a:t>
            </a:r>
            <a:r>
              <a:rPr lang="cs-CZ" sz="2800" dirty="0" smtClean="0">
                <a:sym typeface="Symbol"/>
              </a:rPr>
              <a:t>B</a:t>
            </a:r>
            <a:r>
              <a:rPr lang="cs-CZ" sz="2800" dirty="0" smtClean="0"/>
              <a:t>) je množina všech prvků, které patří zároveň do obou množin.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1547664" y="2132856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do průniku patří </a:t>
            </a:r>
            <a:r>
              <a:rPr lang="cs-CZ" sz="2800" b="1" dirty="0" smtClean="0"/>
              <a:t>společné</a:t>
            </a:r>
            <a:r>
              <a:rPr lang="cs-CZ" sz="2800" dirty="0" smtClean="0"/>
              <a:t> </a:t>
            </a:r>
            <a:r>
              <a:rPr lang="cs-CZ" sz="2800" b="1" dirty="0" smtClean="0"/>
              <a:t>prvky</a:t>
            </a:r>
            <a:r>
              <a:rPr lang="cs-CZ" sz="2800" dirty="0" smtClean="0"/>
              <a:t> množin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3419872" y="3425010"/>
            <a:ext cx="500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-3</a:t>
            </a:r>
          </a:p>
        </p:txBody>
      </p:sp>
      <p:graphicFrame>
        <p:nvGraphicFramePr>
          <p:cNvPr id="188420" name="Object 8"/>
          <p:cNvGraphicFramePr>
            <a:graphicFrameLocks noChangeAspect="1"/>
          </p:cNvGraphicFramePr>
          <p:nvPr/>
        </p:nvGraphicFramePr>
        <p:xfrm>
          <a:off x="4484688" y="4019550"/>
          <a:ext cx="1230312" cy="381000"/>
        </p:xfrm>
        <a:graphic>
          <a:graphicData uri="http://schemas.openxmlformats.org/presentationml/2006/ole">
            <p:oleObj spid="_x0000_s188420" name="Rovnice" r:id="rId6" imgW="495000" imgH="152280" progId="Equation.3">
              <p:embed/>
            </p:oleObj>
          </a:graphicData>
        </a:graphic>
      </p:graphicFrame>
      <p:sp>
        <p:nvSpPr>
          <p:cNvPr id="54" name="Obdélník 53"/>
          <p:cNvSpPr/>
          <p:nvPr/>
        </p:nvSpPr>
        <p:spPr>
          <a:xfrm>
            <a:off x="4932040" y="3140968"/>
            <a:ext cx="2592288" cy="216024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5" name="AutoShape 17"/>
          <p:cNvCxnSpPr>
            <a:cxnSpLocks noChangeShapeType="1"/>
          </p:cNvCxnSpPr>
          <p:nvPr/>
        </p:nvCxnSpPr>
        <p:spPr bwMode="auto">
          <a:xfrm flipH="1" flipV="1">
            <a:off x="5580112" y="3212976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cxnSp>
        <p:nvCxnSpPr>
          <p:cNvPr id="57" name="AutoShape 17"/>
          <p:cNvCxnSpPr>
            <a:cxnSpLocks noChangeShapeType="1"/>
          </p:cNvCxnSpPr>
          <p:nvPr/>
        </p:nvCxnSpPr>
        <p:spPr bwMode="auto">
          <a:xfrm flipH="1" flipV="1">
            <a:off x="6228184" y="3212976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cxnSp>
        <p:nvCxnSpPr>
          <p:cNvPr id="58" name="AutoShape 17"/>
          <p:cNvCxnSpPr>
            <a:cxnSpLocks noChangeShapeType="1"/>
          </p:cNvCxnSpPr>
          <p:nvPr/>
        </p:nvCxnSpPr>
        <p:spPr bwMode="auto">
          <a:xfrm flipH="1" flipV="1">
            <a:off x="6876256" y="3212976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graphicFrame>
        <p:nvGraphicFramePr>
          <p:cNvPr id="188421" name="Object 5"/>
          <p:cNvGraphicFramePr>
            <a:graphicFrameLocks noChangeAspect="1"/>
          </p:cNvGraphicFramePr>
          <p:nvPr/>
        </p:nvGraphicFramePr>
        <p:xfrm>
          <a:off x="5769074" y="4009653"/>
          <a:ext cx="819150" cy="444500"/>
        </p:xfrm>
        <a:graphic>
          <a:graphicData uri="http://schemas.openxmlformats.org/presentationml/2006/ole">
            <p:oleObj spid="_x0000_s188421" name="Rovnice" r:id="rId7" imgW="330120" imgH="177480" progId="Equation.3">
              <p:embed/>
            </p:oleObj>
          </a:graphicData>
        </a:graphic>
      </p:graphicFrame>
      <p:graphicFrame>
        <p:nvGraphicFramePr>
          <p:cNvPr id="188422" name="Object 6"/>
          <p:cNvGraphicFramePr>
            <a:graphicFrameLocks noChangeAspect="1"/>
          </p:cNvGraphicFramePr>
          <p:nvPr/>
        </p:nvGraphicFramePr>
        <p:xfrm>
          <a:off x="5649490" y="4005064"/>
          <a:ext cx="377825" cy="539750"/>
        </p:xfrm>
        <a:graphic>
          <a:graphicData uri="http://schemas.openxmlformats.org/presentationml/2006/ole">
            <p:oleObj spid="_x0000_s188422" name="Rovnice" r:id="rId8" imgW="152280" imgH="215640" progId="Equation.3">
              <p:embed/>
            </p:oleObj>
          </a:graphicData>
        </a:graphic>
      </p:graphicFrame>
      <p:graphicFrame>
        <p:nvGraphicFramePr>
          <p:cNvPr id="188423" name="Object 7"/>
          <p:cNvGraphicFramePr>
            <a:graphicFrameLocks noChangeAspect="1"/>
          </p:cNvGraphicFramePr>
          <p:nvPr/>
        </p:nvGraphicFramePr>
        <p:xfrm>
          <a:off x="6322665" y="3933056"/>
          <a:ext cx="409575" cy="635000"/>
        </p:xfrm>
        <a:graphic>
          <a:graphicData uri="http://schemas.openxmlformats.org/presentationml/2006/ole">
            <p:oleObj spid="_x0000_s188423" name="Rovnice" r:id="rId9" imgW="164880" imgH="253800" progId="Equation.3">
              <p:embed/>
            </p:oleObj>
          </a:graphicData>
        </a:graphic>
      </p:graphicFrame>
      <p:graphicFrame>
        <p:nvGraphicFramePr>
          <p:cNvPr id="60" name="Object 8"/>
          <p:cNvGraphicFramePr>
            <a:graphicFrameLocks noChangeAspect="1"/>
          </p:cNvGraphicFramePr>
          <p:nvPr/>
        </p:nvGraphicFramePr>
        <p:xfrm>
          <a:off x="447675" y="5027613"/>
          <a:ext cx="1700213" cy="506412"/>
        </p:xfrm>
        <a:graphic>
          <a:graphicData uri="http://schemas.openxmlformats.org/presentationml/2006/ole">
            <p:oleObj spid="_x0000_s188424" name="Rovnice" r:id="rId10" imgW="685800" imgH="203040" progId="Equation.3">
              <p:embed/>
            </p:oleObj>
          </a:graphicData>
        </a:graphic>
      </p:graphicFrame>
      <p:graphicFrame>
        <p:nvGraphicFramePr>
          <p:cNvPr id="61" name="Object 9"/>
          <p:cNvGraphicFramePr>
            <a:graphicFrameLocks noChangeAspect="1"/>
          </p:cNvGraphicFramePr>
          <p:nvPr/>
        </p:nvGraphicFramePr>
        <p:xfrm>
          <a:off x="452438" y="5613400"/>
          <a:ext cx="1671637" cy="569913"/>
        </p:xfrm>
        <a:graphic>
          <a:graphicData uri="http://schemas.openxmlformats.org/presentationml/2006/ole">
            <p:oleObj spid="_x0000_s188425" name="Rovnice" r:id="rId11" imgW="672840" imgH="228600" progId="Equation.3">
              <p:embed/>
            </p:oleObj>
          </a:graphicData>
        </a:graphic>
      </p:graphicFrame>
      <p:sp>
        <p:nvSpPr>
          <p:cNvPr id="66" name="TextovéPole 65"/>
          <p:cNvSpPr txBox="1"/>
          <p:nvPr/>
        </p:nvSpPr>
        <p:spPr>
          <a:xfrm>
            <a:off x="6084168" y="5494491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</a:t>
            </a:r>
          </a:p>
        </p:txBody>
      </p:sp>
      <p:cxnSp>
        <p:nvCxnSpPr>
          <p:cNvPr id="69" name="AutoShape 19"/>
          <p:cNvCxnSpPr>
            <a:cxnSpLocks noChangeShapeType="1"/>
            <a:stCxn id="70" idx="6"/>
            <a:endCxn id="71" idx="2"/>
          </p:cNvCxnSpPr>
          <p:nvPr/>
        </p:nvCxnSpPr>
        <p:spPr bwMode="auto">
          <a:xfrm>
            <a:off x="4451122" y="5129492"/>
            <a:ext cx="3577262" cy="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grpSp>
        <p:nvGrpSpPr>
          <p:cNvPr id="89" name="Skupina 88"/>
          <p:cNvGrpSpPr/>
          <p:nvPr/>
        </p:nvGrpSpPr>
        <p:grpSpPr>
          <a:xfrm>
            <a:off x="8028384" y="5013176"/>
            <a:ext cx="239162" cy="574354"/>
            <a:chOff x="8028384" y="5013176"/>
            <a:chExt cx="239162" cy="574354"/>
          </a:xfrm>
        </p:grpSpPr>
        <p:cxnSp>
          <p:nvCxnSpPr>
            <p:cNvPr id="68" name="AutoShape 18"/>
            <p:cNvCxnSpPr>
              <a:cxnSpLocks noChangeShapeType="1"/>
              <a:endCxn id="71" idx="4"/>
            </p:cNvCxnSpPr>
            <p:nvPr/>
          </p:nvCxnSpPr>
          <p:spPr bwMode="auto">
            <a:xfrm flipH="1" flipV="1">
              <a:off x="8147965" y="5245807"/>
              <a:ext cx="21394" cy="34172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71" name="Oval 21"/>
            <p:cNvSpPr>
              <a:spLocks noChangeArrowheads="1"/>
            </p:cNvSpPr>
            <p:nvPr/>
          </p:nvSpPr>
          <p:spPr bwMode="auto">
            <a:xfrm>
              <a:off x="8028384" y="5013176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90" name="Skupina 89"/>
          <p:cNvGrpSpPr/>
          <p:nvPr/>
        </p:nvGrpSpPr>
        <p:grpSpPr>
          <a:xfrm>
            <a:off x="6156176" y="4869160"/>
            <a:ext cx="239162" cy="716090"/>
            <a:chOff x="6156176" y="4869160"/>
            <a:chExt cx="239162" cy="716090"/>
          </a:xfrm>
        </p:grpSpPr>
        <p:cxnSp>
          <p:nvCxnSpPr>
            <p:cNvPr id="63" name="AutoShape 12"/>
            <p:cNvCxnSpPr>
              <a:cxnSpLocks noChangeShapeType="1"/>
              <a:endCxn id="72" idx="4"/>
            </p:cNvCxnSpPr>
            <p:nvPr/>
          </p:nvCxnSpPr>
          <p:spPr bwMode="auto">
            <a:xfrm flipH="1" flipV="1">
              <a:off x="6275757" y="5101791"/>
              <a:ext cx="24435" cy="483459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sp>
          <p:nvSpPr>
            <p:cNvPr id="72" name="Oval 21"/>
            <p:cNvSpPr>
              <a:spLocks noChangeArrowheads="1"/>
            </p:cNvSpPr>
            <p:nvPr/>
          </p:nvSpPr>
          <p:spPr bwMode="auto">
            <a:xfrm>
              <a:off x="6156176" y="4869160"/>
              <a:ext cx="239162" cy="23263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76" name="Obdélník 75"/>
          <p:cNvSpPr/>
          <p:nvPr/>
        </p:nvSpPr>
        <p:spPr>
          <a:xfrm>
            <a:off x="4355976" y="5229200"/>
            <a:ext cx="1944216" cy="216024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5" name="Object 8"/>
          <p:cNvGraphicFramePr>
            <a:graphicFrameLocks noChangeAspect="1"/>
          </p:cNvGraphicFramePr>
          <p:nvPr/>
        </p:nvGraphicFramePr>
        <p:xfrm>
          <a:off x="4510088" y="6075363"/>
          <a:ext cx="1230312" cy="412750"/>
        </p:xfrm>
        <a:graphic>
          <a:graphicData uri="http://schemas.openxmlformats.org/presentationml/2006/ole">
            <p:oleObj spid="_x0000_s188426" name="Rovnice" r:id="rId12" imgW="495000" imgH="164880" progId="Equation.3">
              <p:embed/>
            </p:oleObj>
          </a:graphicData>
        </a:graphic>
      </p:graphicFrame>
      <p:cxnSp>
        <p:nvCxnSpPr>
          <p:cNvPr id="77" name="AutoShape 17"/>
          <p:cNvCxnSpPr>
            <a:cxnSpLocks noChangeShapeType="1"/>
          </p:cNvCxnSpPr>
          <p:nvPr/>
        </p:nvCxnSpPr>
        <p:spPr bwMode="auto">
          <a:xfrm flipH="1" flipV="1">
            <a:off x="5604743" y="5284167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grpSp>
        <p:nvGrpSpPr>
          <p:cNvPr id="91" name="Skupina 90"/>
          <p:cNvGrpSpPr/>
          <p:nvPr/>
        </p:nvGrpSpPr>
        <p:grpSpPr>
          <a:xfrm>
            <a:off x="4211960" y="5013176"/>
            <a:ext cx="239162" cy="559458"/>
            <a:chOff x="4211960" y="4581128"/>
            <a:chExt cx="239162" cy="559458"/>
          </a:xfrm>
        </p:grpSpPr>
        <p:cxnSp>
          <p:nvCxnSpPr>
            <p:cNvPr id="67" name="AutoShape 17"/>
            <p:cNvCxnSpPr>
              <a:cxnSpLocks noChangeShapeType="1"/>
              <a:endCxn id="70" idx="4"/>
            </p:cNvCxnSpPr>
            <p:nvPr/>
          </p:nvCxnSpPr>
          <p:spPr bwMode="auto">
            <a:xfrm flipH="1" flipV="1">
              <a:off x="4331541" y="4813759"/>
              <a:ext cx="34295" cy="326827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70" name="Oval 20"/>
            <p:cNvSpPr>
              <a:spLocks noChangeArrowheads="1"/>
            </p:cNvSpPr>
            <p:nvPr/>
          </p:nvSpPr>
          <p:spPr bwMode="auto">
            <a:xfrm>
              <a:off x="4211960" y="4581128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cxnSp>
        <p:nvCxnSpPr>
          <p:cNvPr id="80" name="AutoShape 17"/>
          <p:cNvCxnSpPr>
            <a:cxnSpLocks noChangeShapeType="1"/>
          </p:cNvCxnSpPr>
          <p:nvPr/>
        </p:nvCxnSpPr>
        <p:spPr bwMode="auto">
          <a:xfrm flipH="1" flipV="1">
            <a:off x="4355976" y="5317815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cxnSp>
        <p:nvCxnSpPr>
          <p:cNvPr id="79" name="AutoShape 17"/>
          <p:cNvCxnSpPr>
            <a:cxnSpLocks noChangeShapeType="1"/>
          </p:cNvCxnSpPr>
          <p:nvPr/>
        </p:nvCxnSpPr>
        <p:spPr bwMode="auto">
          <a:xfrm flipH="1" flipV="1">
            <a:off x="5004048" y="5245807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graphicFrame>
        <p:nvGraphicFramePr>
          <p:cNvPr id="81" name="Object 5"/>
          <p:cNvGraphicFramePr>
            <a:graphicFrameLocks noChangeAspect="1"/>
          </p:cNvGraphicFramePr>
          <p:nvPr/>
        </p:nvGraphicFramePr>
        <p:xfrm>
          <a:off x="5793705" y="6080844"/>
          <a:ext cx="819150" cy="444500"/>
        </p:xfrm>
        <a:graphic>
          <a:graphicData uri="http://schemas.openxmlformats.org/presentationml/2006/ole">
            <p:oleObj spid="_x0000_s188427" name="Rovnice" r:id="rId13" imgW="330120" imgH="177480" progId="Equation.3">
              <p:embed/>
            </p:oleObj>
          </a:graphicData>
        </a:graphic>
      </p:graphicFrame>
      <p:cxnSp>
        <p:nvCxnSpPr>
          <p:cNvPr id="83" name="Přímá spojovací čára 82"/>
          <p:cNvCxnSpPr/>
          <p:nvPr/>
        </p:nvCxnSpPr>
        <p:spPr>
          <a:xfrm>
            <a:off x="215516" y="4581128"/>
            <a:ext cx="871296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ovací šipka 86"/>
          <p:cNvCxnSpPr>
            <a:stCxn id="72" idx="2"/>
          </p:cNvCxnSpPr>
          <p:nvPr/>
        </p:nvCxnSpPr>
        <p:spPr>
          <a:xfrm flipH="1" flipV="1">
            <a:off x="2771800" y="4941168"/>
            <a:ext cx="3384376" cy="4430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8428" name="Object 12"/>
          <p:cNvGraphicFramePr>
            <a:graphicFrameLocks noChangeAspect="1"/>
          </p:cNvGraphicFramePr>
          <p:nvPr/>
        </p:nvGraphicFramePr>
        <p:xfrm>
          <a:off x="5674593" y="5973763"/>
          <a:ext cx="409575" cy="635000"/>
        </p:xfrm>
        <a:graphic>
          <a:graphicData uri="http://schemas.openxmlformats.org/presentationml/2006/ole">
            <p:oleObj spid="_x0000_s188428" name="Rovnice" r:id="rId14" imgW="164880" imgH="253800" progId="Equation.3">
              <p:embed/>
            </p:oleObj>
          </a:graphicData>
        </a:graphic>
      </p:graphicFrame>
      <p:graphicFrame>
        <p:nvGraphicFramePr>
          <p:cNvPr id="188429" name="Object 13"/>
          <p:cNvGraphicFramePr>
            <a:graphicFrameLocks noChangeAspect="1"/>
          </p:cNvGraphicFramePr>
          <p:nvPr/>
        </p:nvGraphicFramePr>
        <p:xfrm>
          <a:off x="6300192" y="6069013"/>
          <a:ext cx="377825" cy="539750"/>
        </p:xfrm>
        <a:graphic>
          <a:graphicData uri="http://schemas.openxmlformats.org/presentationml/2006/ole">
            <p:oleObj spid="_x0000_s188429" name="Rovnice" r:id="rId15" imgW="152280" imgH="2156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500"/>
                                        <p:tgtEl>
                                          <p:spTgt spid="188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188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500"/>
                                        <p:tgtEl>
                                          <p:spTgt spid="188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"/>
                                        <p:tgtEl>
                                          <p:spTgt spid="188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500"/>
                                        <p:tgtEl>
                                          <p:spTgt spid="188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500"/>
                                        <p:tgtEl>
                                          <p:spTgt spid="188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9" grpId="0"/>
      <p:bldP spid="44" grpId="0"/>
      <p:bldP spid="47" grpId="0"/>
      <p:bldP spid="47" grpId="1"/>
      <p:bldP spid="28" grpId="0"/>
      <p:bldP spid="54" grpId="0" animBg="1"/>
      <p:bldP spid="66" grpId="0"/>
      <p:bldP spid="7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Obrázek 84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676234" y="5301208"/>
            <a:ext cx="607223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内容占位符 2"/>
          <p:cNvSpPr txBox="1">
            <a:spLocks/>
          </p:cNvSpPr>
          <p:nvPr/>
        </p:nvSpPr>
        <p:spPr>
          <a:xfrm>
            <a:off x="1024989" y="142852"/>
            <a:ext cx="7094022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Sjednocení intervalů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" name="Obrázek 23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627784" y="3212976"/>
            <a:ext cx="607223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1016" name="Object 8"/>
          <p:cNvGraphicFramePr>
            <a:graphicFrameLocks noChangeAspect="1"/>
          </p:cNvGraphicFramePr>
          <p:nvPr/>
        </p:nvGraphicFramePr>
        <p:xfrm>
          <a:off x="452438" y="2955925"/>
          <a:ext cx="1638300" cy="506413"/>
        </p:xfrm>
        <a:graphic>
          <a:graphicData uri="http://schemas.openxmlformats.org/presentationml/2006/ole">
            <p:oleObj spid="_x0000_s189442" name="Rovnice" r:id="rId4" imgW="660240" imgH="203040" progId="Equation.3">
              <p:embed/>
            </p:oleObj>
          </a:graphicData>
        </a:graphic>
      </p:graphicFrame>
      <p:graphicFrame>
        <p:nvGraphicFramePr>
          <p:cNvPr id="171017" name="Object 9"/>
          <p:cNvGraphicFramePr>
            <a:graphicFrameLocks noChangeAspect="1"/>
          </p:cNvGraphicFramePr>
          <p:nvPr/>
        </p:nvGraphicFramePr>
        <p:xfrm>
          <a:off x="442913" y="3541713"/>
          <a:ext cx="1639887" cy="569912"/>
        </p:xfrm>
        <a:graphic>
          <a:graphicData uri="http://schemas.openxmlformats.org/presentationml/2006/ole">
            <p:oleObj spid="_x0000_s189443" name="Rovnice" r:id="rId5" imgW="660240" imgH="228600" progId="Equation.3">
              <p:embed/>
            </p:oleObj>
          </a:graphicData>
        </a:graphic>
      </p:graphicFrame>
      <p:cxnSp>
        <p:nvCxnSpPr>
          <p:cNvPr id="171021" name="AutoShape 13"/>
          <p:cNvCxnSpPr>
            <a:cxnSpLocks noChangeShapeType="1"/>
            <a:stCxn id="38" idx="6"/>
            <a:endCxn id="37" idx="2"/>
          </p:cNvCxnSpPr>
          <p:nvPr/>
        </p:nvCxnSpPr>
        <p:spPr bwMode="auto">
          <a:xfrm>
            <a:off x="5045805" y="2825236"/>
            <a:ext cx="2982579" cy="0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</p:spPr>
      </p:cxnSp>
      <p:cxnSp>
        <p:nvCxnSpPr>
          <p:cNvPr id="171027" name="AutoShape 19"/>
          <p:cNvCxnSpPr>
            <a:cxnSpLocks noChangeShapeType="1"/>
            <a:stCxn id="171028" idx="6"/>
            <a:endCxn id="171029" idx="2"/>
          </p:cNvCxnSpPr>
          <p:nvPr/>
        </p:nvCxnSpPr>
        <p:spPr bwMode="auto">
          <a:xfrm>
            <a:off x="3779912" y="3037270"/>
            <a:ext cx="3600400" cy="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grpSp>
        <p:nvGrpSpPr>
          <p:cNvPr id="50" name="Skupina 49"/>
          <p:cNvGrpSpPr/>
          <p:nvPr/>
        </p:nvGrpSpPr>
        <p:grpSpPr>
          <a:xfrm>
            <a:off x="7306973" y="2920954"/>
            <a:ext cx="428628" cy="1025566"/>
            <a:chOff x="7306973" y="2920954"/>
            <a:chExt cx="428628" cy="1025566"/>
          </a:xfrm>
        </p:grpSpPr>
        <p:sp>
          <p:nvSpPr>
            <p:cNvPr id="30" name="TextovéPole 29"/>
            <p:cNvSpPr txBox="1"/>
            <p:nvPr/>
          </p:nvSpPr>
          <p:spPr>
            <a:xfrm>
              <a:off x="7306973" y="3423300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3</a:t>
              </a:r>
            </a:p>
          </p:txBody>
        </p:sp>
        <p:cxnSp>
          <p:nvCxnSpPr>
            <p:cNvPr id="171026" name="AutoShape 18"/>
            <p:cNvCxnSpPr>
              <a:cxnSpLocks noChangeShapeType="1"/>
              <a:endCxn id="171029" idx="4"/>
            </p:cNvCxnSpPr>
            <p:nvPr/>
          </p:nvCxnSpPr>
          <p:spPr bwMode="auto">
            <a:xfrm flipH="1" flipV="1">
              <a:off x="7499893" y="3153585"/>
              <a:ext cx="21394" cy="34172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9" name="Oval 21"/>
            <p:cNvSpPr>
              <a:spLocks noChangeArrowheads="1"/>
            </p:cNvSpPr>
            <p:nvPr/>
          </p:nvSpPr>
          <p:spPr bwMode="auto">
            <a:xfrm>
              <a:off x="7380312" y="2920954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8028384" y="2708920"/>
            <a:ext cx="239162" cy="716090"/>
            <a:chOff x="8028384" y="2708920"/>
            <a:chExt cx="239162" cy="716090"/>
          </a:xfrm>
        </p:grpSpPr>
        <p:cxnSp>
          <p:nvCxnSpPr>
            <p:cNvPr id="171020" name="AutoShape 12"/>
            <p:cNvCxnSpPr>
              <a:cxnSpLocks noChangeShapeType="1"/>
              <a:endCxn id="37" idx="4"/>
            </p:cNvCxnSpPr>
            <p:nvPr/>
          </p:nvCxnSpPr>
          <p:spPr bwMode="auto">
            <a:xfrm flipH="1" flipV="1">
              <a:off x="8147965" y="2941551"/>
              <a:ext cx="24435" cy="483459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sp>
          <p:nvSpPr>
            <p:cNvPr id="37" name="Oval 21"/>
            <p:cNvSpPr>
              <a:spLocks noChangeArrowheads="1"/>
            </p:cNvSpPr>
            <p:nvPr/>
          </p:nvSpPr>
          <p:spPr bwMode="auto">
            <a:xfrm>
              <a:off x="8028384" y="2708920"/>
              <a:ext cx="239162" cy="23263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4663767" y="2708920"/>
            <a:ext cx="500066" cy="1237600"/>
            <a:chOff x="4663767" y="2708920"/>
            <a:chExt cx="500066" cy="1237600"/>
          </a:xfrm>
        </p:grpSpPr>
        <p:cxnSp>
          <p:nvCxnSpPr>
            <p:cNvPr id="171019" name="AutoShape 11"/>
            <p:cNvCxnSpPr>
              <a:cxnSpLocks noChangeShapeType="1"/>
              <a:endCxn id="38" idx="4"/>
            </p:cNvCxnSpPr>
            <p:nvPr/>
          </p:nvCxnSpPr>
          <p:spPr bwMode="auto">
            <a:xfrm flipH="1" flipV="1">
              <a:off x="4926224" y="2941551"/>
              <a:ext cx="23295" cy="498417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sp>
          <p:nvSpPr>
            <p:cNvPr id="29" name="TextovéPole 28"/>
            <p:cNvSpPr txBox="1"/>
            <p:nvPr/>
          </p:nvSpPr>
          <p:spPr>
            <a:xfrm>
              <a:off x="4663767" y="3423300"/>
              <a:ext cx="5000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-1</a:t>
              </a:r>
            </a:p>
          </p:txBody>
        </p:sp>
        <p:sp>
          <p:nvSpPr>
            <p:cNvPr id="38" name="Oval 21"/>
            <p:cNvSpPr>
              <a:spLocks noChangeArrowheads="1"/>
            </p:cNvSpPr>
            <p:nvPr/>
          </p:nvSpPr>
          <p:spPr bwMode="auto">
            <a:xfrm>
              <a:off x="4806643" y="2708920"/>
              <a:ext cx="239162" cy="23263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395536" y="980728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Sjednocení</a:t>
            </a:r>
            <a:r>
              <a:rPr lang="cs-CZ" sz="2800" dirty="0" smtClean="0"/>
              <a:t> množin A </a:t>
            </a:r>
            <a:r>
              <a:rPr lang="cs-CZ" sz="2800" dirty="0" err="1" smtClean="0"/>
              <a:t>a</a:t>
            </a:r>
            <a:r>
              <a:rPr lang="cs-CZ" sz="2800" dirty="0" smtClean="0"/>
              <a:t> B (píšeme A</a:t>
            </a:r>
            <a:r>
              <a:rPr lang="cs-CZ" sz="2800" dirty="0" smtClean="0">
                <a:sym typeface="Symbol"/>
              </a:rPr>
              <a:t>B</a:t>
            </a:r>
            <a:r>
              <a:rPr lang="cs-CZ" sz="2800" dirty="0" smtClean="0"/>
              <a:t>) je množina všech prvků, které patří alespoň do jedné z množin.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1187624" y="2132856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do sjednocení patří </a:t>
            </a:r>
            <a:r>
              <a:rPr lang="cs-CZ" sz="2800" b="1" dirty="0" smtClean="0"/>
              <a:t>všechny prvky</a:t>
            </a:r>
            <a:r>
              <a:rPr lang="cs-CZ" sz="2800" dirty="0" smtClean="0"/>
              <a:t> množin</a:t>
            </a:r>
          </a:p>
        </p:txBody>
      </p:sp>
      <p:grpSp>
        <p:nvGrpSpPr>
          <p:cNvPr id="49" name="Skupina 48"/>
          <p:cNvGrpSpPr/>
          <p:nvPr/>
        </p:nvGrpSpPr>
        <p:grpSpPr>
          <a:xfrm>
            <a:off x="3419872" y="2920954"/>
            <a:ext cx="500636" cy="1027276"/>
            <a:chOff x="3419872" y="2920954"/>
            <a:chExt cx="500636" cy="1027276"/>
          </a:xfrm>
        </p:grpSpPr>
        <p:cxnSp>
          <p:nvCxnSpPr>
            <p:cNvPr id="171025" name="AutoShape 17"/>
            <p:cNvCxnSpPr>
              <a:cxnSpLocks noChangeShapeType="1"/>
              <a:endCxn id="171028" idx="4"/>
            </p:cNvCxnSpPr>
            <p:nvPr/>
          </p:nvCxnSpPr>
          <p:spPr bwMode="auto">
            <a:xfrm flipH="1" flipV="1">
              <a:off x="3660331" y="3153585"/>
              <a:ext cx="9859" cy="34343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8" name="Oval 20"/>
            <p:cNvSpPr>
              <a:spLocks noChangeArrowheads="1"/>
            </p:cNvSpPr>
            <p:nvPr/>
          </p:nvSpPr>
          <p:spPr bwMode="auto">
            <a:xfrm>
              <a:off x="3540750" y="2920954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3419872" y="3425010"/>
              <a:ext cx="5006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-3</a:t>
              </a:r>
            </a:p>
          </p:txBody>
        </p:sp>
      </p:grpSp>
      <p:graphicFrame>
        <p:nvGraphicFramePr>
          <p:cNvPr id="188420" name="Object 8"/>
          <p:cNvGraphicFramePr>
            <a:graphicFrameLocks noChangeAspect="1"/>
          </p:cNvGraphicFramePr>
          <p:nvPr/>
        </p:nvGraphicFramePr>
        <p:xfrm>
          <a:off x="4484688" y="4019550"/>
          <a:ext cx="1230312" cy="381000"/>
        </p:xfrm>
        <a:graphic>
          <a:graphicData uri="http://schemas.openxmlformats.org/presentationml/2006/ole">
            <p:oleObj spid="_x0000_s189444" name="Rovnice" r:id="rId6" imgW="495000" imgH="152280" progId="Equation.3">
              <p:embed/>
            </p:oleObj>
          </a:graphicData>
        </a:graphic>
      </p:graphicFrame>
      <p:sp>
        <p:nvSpPr>
          <p:cNvPr id="54" name="Obdélník 53"/>
          <p:cNvSpPr/>
          <p:nvPr/>
        </p:nvSpPr>
        <p:spPr>
          <a:xfrm>
            <a:off x="3635896" y="3140968"/>
            <a:ext cx="4536504" cy="216024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88421" name="Object 5"/>
          <p:cNvGraphicFramePr>
            <a:graphicFrameLocks noChangeAspect="1"/>
          </p:cNvGraphicFramePr>
          <p:nvPr/>
        </p:nvGraphicFramePr>
        <p:xfrm>
          <a:off x="5753100" y="4010025"/>
          <a:ext cx="850900" cy="444500"/>
        </p:xfrm>
        <a:graphic>
          <a:graphicData uri="http://schemas.openxmlformats.org/presentationml/2006/ole">
            <p:oleObj spid="_x0000_s189445" name="Rovnice" r:id="rId7" imgW="342720" imgH="177480" progId="Equation.3">
              <p:embed/>
            </p:oleObj>
          </a:graphicData>
        </a:graphic>
      </p:graphicFrame>
      <p:graphicFrame>
        <p:nvGraphicFramePr>
          <p:cNvPr id="188422" name="Object 6"/>
          <p:cNvGraphicFramePr>
            <a:graphicFrameLocks noChangeAspect="1"/>
          </p:cNvGraphicFramePr>
          <p:nvPr/>
        </p:nvGraphicFramePr>
        <p:xfrm>
          <a:off x="5649490" y="4005064"/>
          <a:ext cx="377825" cy="539750"/>
        </p:xfrm>
        <a:graphic>
          <a:graphicData uri="http://schemas.openxmlformats.org/presentationml/2006/ole">
            <p:oleObj spid="_x0000_s189446" name="Rovnice" r:id="rId8" imgW="152280" imgH="215640" progId="Equation.3">
              <p:embed/>
            </p:oleObj>
          </a:graphicData>
        </a:graphic>
      </p:graphicFrame>
      <p:graphicFrame>
        <p:nvGraphicFramePr>
          <p:cNvPr id="188423" name="Object 7"/>
          <p:cNvGraphicFramePr>
            <a:graphicFrameLocks noChangeAspect="1"/>
          </p:cNvGraphicFramePr>
          <p:nvPr/>
        </p:nvGraphicFramePr>
        <p:xfrm>
          <a:off x="6300192" y="4005064"/>
          <a:ext cx="377825" cy="539750"/>
        </p:xfrm>
        <a:graphic>
          <a:graphicData uri="http://schemas.openxmlformats.org/presentationml/2006/ole">
            <p:oleObj spid="_x0000_s189447" name="Rovnice" r:id="rId9" imgW="152280" imgH="215640" progId="Equation.3">
              <p:embed/>
            </p:oleObj>
          </a:graphicData>
        </a:graphic>
      </p:graphicFrame>
      <p:graphicFrame>
        <p:nvGraphicFramePr>
          <p:cNvPr id="60" name="Object 8"/>
          <p:cNvGraphicFramePr>
            <a:graphicFrameLocks noChangeAspect="1"/>
          </p:cNvGraphicFramePr>
          <p:nvPr/>
        </p:nvGraphicFramePr>
        <p:xfrm>
          <a:off x="447675" y="5027613"/>
          <a:ext cx="1700213" cy="506412"/>
        </p:xfrm>
        <a:graphic>
          <a:graphicData uri="http://schemas.openxmlformats.org/presentationml/2006/ole">
            <p:oleObj spid="_x0000_s189448" name="Rovnice" r:id="rId10" imgW="685800" imgH="203040" progId="Equation.3">
              <p:embed/>
            </p:oleObj>
          </a:graphicData>
        </a:graphic>
      </p:graphicFrame>
      <p:graphicFrame>
        <p:nvGraphicFramePr>
          <p:cNvPr id="61" name="Object 9"/>
          <p:cNvGraphicFramePr>
            <a:graphicFrameLocks noChangeAspect="1"/>
          </p:cNvGraphicFramePr>
          <p:nvPr/>
        </p:nvGraphicFramePr>
        <p:xfrm>
          <a:off x="452438" y="5613400"/>
          <a:ext cx="1671637" cy="569913"/>
        </p:xfrm>
        <a:graphic>
          <a:graphicData uri="http://schemas.openxmlformats.org/presentationml/2006/ole">
            <p:oleObj spid="_x0000_s189449" name="Rovnice" r:id="rId11" imgW="672840" imgH="228600" progId="Equation.3">
              <p:embed/>
            </p:oleObj>
          </a:graphicData>
        </a:graphic>
      </p:graphicFrame>
      <p:cxnSp>
        <p:nvCxnSpPr>
          <p:cNvPr id="69" name="AutoShape 19"/>
          <p:cNvCxnSpPr>
            <a:cxnSpLocks noChangeShapeType="1"/>
            <a:stCxn id="70" idx="6"/>
            <a:endCxn id="71" idx="2"/>
          </p:cNvCxnSpPr>
          <p:nvPr/>
        </p:nvCxnSpPr>
        <p:spPr bwMode="auto">
          <a:xfrm>
            <a:off x="4451122" y="5129492"/>
            <a:ext cx="3577262" cy="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grpSp>
        <p:nvGrpSpPr>
          <p:cNvPr id="56" name="Skupina 55"/>
          <p:cNvGrpSpPr/>
          <p:nvPr/>
        </p:nvGrpSpPr>
        <p:grpSpPr>
          <a:xfrm>
            <a:off x="4211960" y="5013176"/>
            <a:ext cx="239162" cy="559458"/>
            <a:chOff x="4211960" y="5013176"/>
            <a:chExt cx="239162" cy="559458"/>
          </a:xfrm>
        </p:grpSpPr>
        <p:cxnSp>
          <p:nvCxnSpPr>
            <p:cNvPr id="67" name="AutoShape 17"/>
            <p:cNvCxnSpPr>
              <a:cxnSpLocks noChangeShapeType="1"/>
              <a:endCxn id="70" idx="4"/>
            </p:cNvCxnSpPr>
            <p:nvPr/>
          </p:nvCxnSpPr>
          <p:spPr bwMode="auto">
            <a:xfrm flipH="1" flipV="1">
              <a:off x="4331541" y="5245807"/>
              <a:ext cx="34295" cy="326827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70" name="Oval 20"/>
            <p:cNvSpPr>
              <a:spLocks noChangeArrowheads="1"/>
            </p:cNvSpPr>
            <p:nvPr/>
          </p:nvSpPr>
          <p:spPr bwMode="auto">
            <a:xfrm>
              <a:off x="4211960" y="5013176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8028384" y="5013176"/>
            <a:ext cx="239162" cy="574354"/>
            <a:chOff x="8028384" y="5013176"/>
            <a:chExt cx="239162" cy="574354"/>
          </a:xfrm>
        </p:grpSpPr>
        <p:cxnSp>
          <p:nvCxnSpPr>
            <p:cNvPr id="68" name="AutoShape 18"/>
            <p:cNvCxnSpPr>
              <a:cxnSpLocks noChangeShapeType="1"/>
              <a:endCxn id="71" idx="4"/>
            </p:cNvCxnSpPr>
            <p:nvPr/>
          </p:nvCxnSpPr>
          <p:spPr bwMode="auto">
            <a:xfrm flipH="1" flipV="1">
              <a:off x="8147965" y="5245807"/>
              <a:ext cx="21394" cy="34172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71" name="Oval 21"/>
            <p:cNvSpPr>
              <a:spLocks noChangeArrowheads="1"/>
            </p:cNvSpPr>
            <p:nvPr/>
          </p:nvSpPr>
          <p:spPr bwMode="auto">
            <a:xfrm>
              <a:off x="8028384" y="5013176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6084168" y="4869160"/>
            <a:ext cx="428628" cy="1148551"/>
            <a:chOff x="6084168" y="4869160"/>
            <a:chExt cx="428628" cy="1148551"/>
          </a:xfrm>
        </p:grpSpPr>
        <p:sp>
          <p:nvSpPr>
            <p:cNvPr id="66" name="TextovéPole 65"/>
            <p:cNvSpPr txBox="1"/>
            <p:nvPr/>
          </p:nvSpPr>
          <p:spPr>
            <a:xfrm>
              <a:off x="6084168" y="5494491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</a:t>
              </a:r>
            </a:p>
          </p:txBody>
        </p:sp>
        <p:grpSp>
          <p:nvGrpSpPr>
            <p:cNvPr id="53" name="Skupina 52"/>
            <p:cNvGrpSpPr/>
            <p:nvPr/>
          </p:nvGrpSpPr>
          <p:grpSpPr>
            <a:xfrm>
              <a:off x="6156176" y="4869160"/>
              <a:ext cx="239162" cy="716090"/>
              <a:chOff x="6156176" y="4869160"/>
              <a:chExt cx="239162" cy="716090"/>
            </a:xfrm>
          </p:grpSpPr>
          <p:cxnSp>
            <p:nvCxnSpPr>
              <p:cNvPr id="63" name="AutoShape 12"/>
              <p:cNvCxnSpPr>
                <a:cxnSpLocks noChangeShapeType="1"/>
                <a:endCxn id="72" idx="4"/>
              </p:cNvCxnSpPr>
              <p:nvPr/>
            </p:nvCxnSpPr>
            <p:spPr bwMode="auto">
              <a:xfrm flipH="1" flipV="1">
                <a:off x="6275757" y="5101791"/>
                <a:ext cx="24435" cy="483459"/>
              </a:xfrm>
              <a:prstGeom prst="straightConnector1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</p:cxnSp>
          <p:sp>
            <p:nvSpPr>
              <p:cNvPr id="72" name="Oval 21"/>
              <p:cNvSpPr>
                <a:spLocks noChangeArrowheads="1"/>
              </p:cNvSpPr>
              <p:nvPr/>
            </p:nvSpPr>
            <p:spPr bwMode="auto">
              <a:xfrm>
                <a:off x="6156176" y="4869160"/>
                <a:ext cx="239162" cy="232631"/>
              </a:xfrm>
              <a:prstGeom prst="ellipse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aphicFrame>
        <p:nvGraphicFramePr>
          <p:cNvPr id="75" name="Object 8"/>
          <p:cNvGraphicFramePr>
            <a:graphicFrameLocks noChangeAspect="1"/>
          </p:cNvGraphicFramePr>
          <p:nvPr/>
        </p:nvGraphicFramePr>
        <p:xfrm>
          <a:off x="4510088" y="6075363"/>
          <a:ext cx="1230312" cy="412750"/>
        </p:xfrm>
        <a:graphic>
          <a:graphicData uri="http://schemas.openxmlformats.org/presentationml/2006/ole">
            <p:oleObj spid="_x0000_s189450" name="Rovnice" r:id="rId12" imgW="495000" imgH="164880" progId="Equation.3">
              <p:embed/>
            </p:oleObj>
          </a:graphicData>
        </a:graphic>
      </p:graphicFrame>
      <p:graphicFrame>
        <p:nvGraphicFramePr>
          <p:cNvPr id="81" name="Object 5"/>
          <p:cNvGraphicFramePr>
            <a:graphicFrameLocks noChangeAspect="1"/>
          </p:cNvGraphicFramePr>
          <p:nvPr/>
        </p:nvGraphicFramePr>
        <p:xfrm>
          <a:off x="5732463" y="6080125"/>
          <a:ext cx="944562" cy="444500"/>
        </p:xfrm>
        <a:graphic>
          <a:graphicData uri="http://schemas.openxmlformats.org/presentationml/2006/ole">
            <p:oleObj spid="_x0000_s189451" name="Rovnice" r:id="rId13" imgW="380880" imgH="177480" progId="Equation.3">
              <p:embed/>
            </p:oleObj>
          </a:graphicData>
        </a:graphic>
      </p:graphicFrame>
      <p:cxnSp>
        <p:nvCxnSpPr>
          <p:cNvPr id="83" name="Přímá spojovací čára 82"/>
          <p:cNvCxnSpPr/>
          <p:nvPr/>
        </p:nvCxnSpPr>
        <p:spPr>
          <a:xfrm>
            <a:off x="215516" y="4581128"/>
            <a:ext cx="871296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ovací šipka 86"/>
          <p:cNvCxnSpPr>
            <a:stCxn id="72" idx="2"/>
          </p:cNvCxnSpPr>
          <p:nvPr/>
        </p:nvCxnSpPr>
        <p:spPr>
          <a:xfrm flipH="1" flipV="1">
            <a:off x="2771800" y="4941168"/>
            <a:ext cx="3384376" cy="4430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Šipka doprava 61"/>
          <p:cNvSpPr/>
          <p:nvPr/>
        </p:nvSpPr>
        <p:spPr>
          <a:xfrm flipH="1">
            <a:off x="2555776" y="5139240"/>
            <a:ext cx="5616624" cy="4500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89454" name="Object 6"/>
          <p:cNvGraphicFramePr>
            <a:graphicFrameLocks noChangeAspect="1"/>
          </p:cNvGraphicFramePr>
          <p:nvPr/>
        </p:nvGraphicFramePr>
        <p:xfrm>
          <a:off x="5652120" y="6057602"/>
          <a:ext cx="377825" cy="539750"/>
        </p:xfrm>
        <a:graphic>
          <a:graphicData uri="http://schemas.openxmlformats.org/presentationml/2006/ole">
            <p:oleObj spid="_x0000_s189454" name="Rovnice" r:id="rId14" imgW="152280" imgH="215640" progId="Equation.3">
              <p:embed/>
            </p:oleObj>
          </a:graphicData>
        </a:graphic>
      </p:graphicFrame>
      <p:graphicFrame>
        <p:nvGraphicFramePr>
          <p:cNvPr id="189455" name="Object 15"/>
          <p:cNvGraphicFramePr>
            <a:graphicFrameLocks noChangeAspect="1"/>
          </p:cNvGraphicFramePr>
          <p:nvPr/>
        </p:nvGraphicFramePr>
        <p:xfrm>
          <a:off x="6394673" y="5962352"/>
          <a:ext cx="409575" cy="635000"/>
        </p:xfrm>
        <a:graphic>
          <a:graphicData uri="http://schemas.openxmlformats.org/presentationml/2006/ole">
            <p:oleObj spid="_x0000_s189455" name="Rovnice" r:id="rId15" imgW="164880" imgH="2538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188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188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188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188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500"/>
                                        <p:tgtEl>
                                          <p:spTgt spid="189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2" dur="500"/>
                                        <p:tgtEl>
                                          <p:spTgt spid="189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7" grpId="0"/>
      <p:bldP spid="47" grpId="1"/>
      <p:bldP spid="54" grpId="0" animBg="1"/>
      <p:bldP spid="6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285720" y="142852"/>
            <a:ext cx="8643998" cy="6218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Příklad: </a:t>
            </a:r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Urči průnik a sjednocení intervalů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" name="Obrázek 23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4427984" y="1268760"/>
            <a:ext cx="442915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1016" name="Object 8"/>
          <p:cNvGraphicFramePr>
            <a:graphicFrameLocks noChangeAspect="1"/>
          </p:cNvGraphicFramePr>
          <p:nvPr/>
        </p:nvGraphicFramePr>
        <p:xfrm>
          <a:off x="890588" y="1014079"/>
          <a:ext cx="3402012" cy="569913"/>
        </p:xfrm>
        <a:graphic>
          <a:graphicData uri="http://schemas.openxmlformats.org/presentationml/2006/ole">
            <p:oleObj spid="_x0000_s190466" name="Rovnice" r:id="rId4" imgW="1371600" imgH="228600" progId="Equation.3">
              <p:embed/>
            </p:oleObj>
          </a:graphicData>
        </a:graphic>
      </p:graphicFrame>
      <p:grpSp>
        <p:nvGrpSpPr>
          <p:cNvPr id="42" name="Skupina 41"/>
          <p:cNvGrpSpPr/>
          <p:nvPr/>
        </p:nvGrpSpPr>
        <p:grpSpPr>
          <a:xfrm>
            <a:off x="5508104" y="836712"/>
            <a:ext cx="1175266" cy="609786"/>
            <a:chOff x="5508104" y="980728"/>
            <a:chExt cx="1175266" cy="609786"/>
          </a:xfrm>
        </p:grpSpPr>
        <p:cxnSp>
          <p:nvCxnSpPr>
            <p:cNvPr id="171025" name="AutoShape 17"/>
            <p:cNvCxnSpPr>
              <a:cxnSpLocks noChangeShapeType="1"/>
              <a:endCxn id="171028" idx="4"/>
            </p:cNvCxnSpPr>
            <p:nvPr/>
          </p:nvCxnSpPr>
          <p:spPr bwMode="auto">
            <a:xfrm flipH="1" flipV="1">
              <a:off x="6563789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171026" name="AutoShape 18"/>
            <p:cNvCxnSpPr>
              <a:cxnSpLocks noChangeShapeType="1"/>
              <a:endCxn id="171029" idx="4"/>
            </p:cNvCxnSpPr>
            <p:nvPr/>
          </p:nvCxnSpPr>
          <p:spPr bwMode="auto">
            <a:xfrm flipH="1" flipV="1">
              <a:off x="5627685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171027" name="AutoShape 19"/>
            <p:cNvCxnSpPr>
              <a:cxnSpLocks noChangeShapeType="1"/>
              <a:stCxn id="171029" idx="6"/>
              <a:endCxn id="171028" idx="2"/>
            </p:cNvCxnSpPr>
            <p:nvPr/>
          </p:nvCxnSpPr>
          <p:spPr bwMode="auto">
            <a:xfrm>
              <a:off x="5747266" y="1097044"/>
              <a:ext cx="696942" cy="0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8" name="Oval 20"/>
            <p:cNvSpPr>
              <a:spLocks noChangeArrowheads="1"/>
            </p:cNvSpPr>
            <p:nvPr/>
          </p:nvSpPr>
          <p:spPr bwMode="auto">
            <a:xfrm>
              <a:off x="6444208" y="980728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1029" name="Oval 21"/>
            <p:cNvSpPr>
              <a:spLocks noChangeArrowheads="1"/>
            </p:cNvSpPr>
            <p:nvPr/>
          </p:nvSpPr>
          <p:spPr bwMode="auto">
            <a:xfrm>
              <a:off x="5508104" y="980728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27" name="TextovéPole 26"/>
          <p:cNvSpPr txBox="1"/>
          <p:nvPr/>
        </p:nvSpPr>
        <p:spPr>
          <a:xfrm>
            <a:off x="428596" y="980728"/>
            <a:ext cx="857256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8400"/>
              </a:spcAft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spcAft>
                <a:spcPts val="8400"/>
              </a:spcAft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spcAft>
                <a:spcPts val="8400"/>
              </a:spcAft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spcAft>
                <a:spcPts val="8400"/>
              </a:spcAft>
              <a:buFont typeface="+mj-lt"/>
              <a:buAutoNum type="alphaLcParenR"/>
            </a:pPr>
            <a:r>
              <a:rPr lang="cs-CZ" sz="2800" dirty="0" smtClean="0"/>
              <a:t> </a:t>
            </a:r>
          </a:p>
        </p:txBody>
      </p:sp>
      <p:graphicFrame>
        <p:nvGraphicFramePr>
          <p:cNvPr id="173060" name="Object 8"/>
          <p:cNvGraphicFramePr>
            <a:graphicFrameLocks noChangeAspect="1"/>
          </p:cNvGraphicFramePr>
          <p:nvPr/>
        </p:nvGraphicFramePr>
        <p:xfrm>
          <a:off x="933078" y="2499047"/>
          <a:ext cx="2990850" cy="569913"/>
        </p:xfrm>
        <a:graphic>
          <a:graphicData uri="http://schemas.openxmlformats.org/presentationml/2006/ole">
            <p:oleObj spid="_x0000_s190467" name="Rovnice" r:id="rId5" imgW="1206360" imgH="228600" progId="Equation.3">
              <p:embed/>
            </p:oleObj>
          </a:graphicData>
        </a:graphic>
      </p:graphicFrame>
      <p:grpSp>
        <p:nvGrpSpPr>
          <p:cNvPr id="44" name="Skupina 43"/>
          <p:cNvGrpSpPr/>
          <p:nvPr/>
        </p:nvGrpSpPr>
        <p:grpSpPr>
          <a:xfrm>
            <a:off x="6012160" y="1036129"/>
            <a:ext cx="1810798" cy="448655"/>
            <a:chOff x="6012160" y="1180145"/>
            <a:chExt cx="1810798" cy="448655"/>
          </a:xfrm>
        </p:grpSpPr>
        <p:sp>
          <p:nvSpPr>
            <p:cNvPr id="37" name="Oval 21"/>
            <p:cNvSpPr>
              <a:spLocks noChangeArrowheads="1"/>
            </p:cNvSpPr>
            <p:nvPr/>
          </p:nvSpPr>
          <p:spPr bwMode="auto">
            <a:xfrm>
              <a:off x="6012160" y="1180145"/>
              <a:ext cx="239162" cy="2326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171020" name="AutoShape 12"/>
            <p:cNvCxnSpPr>
              <a:cxnSpLocks noChangeShapeType="1"/>
              <a:endCxn id="37" idx="4"/>
            </p:cNvCxnSpPr>
            <p:nvPr/>
          </p:nvCxnSpPr>
          <p:spPr bwMode="auto">
            <a:xfrm flipV="1">
              <a:off x="6084168" y="1412776"/>
              <a:ext cx="47573" cy="216024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cxnSp>
          <p:nvCxnSpPr>
            <p:cNvPr id="35" name="Přímá spojovací šipka 34"/>
            <p:cNvCxnSpPr>
              <a:stCxn id="37" idx="6"/>
            </p:cNvCxnSpPr>
            <p:nvPr/>
          </p:nvCxnSpPr>
          <p:spPr>
            <a:xfrm>
              <a:off x="6251322" y="1296461"/>
              <a:ext cx="1571636" cy="26560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73061" name="Object 5"/>
          <p:cNvGraphicFramePr>
            <a:graphicFrameLocks noChangeAspect="1"/>
          </p:cNvGraphicFramePr>
          <p:nvPr/>
        </p:nvGraphicFramePr>
        <p:xfrm>
          <a:off x="842963" y="4011216"/>
          <a:ext cx="3559175" cy="569912"/>
        </p:xfrm>
        <a:graphic>
          <a:graphicData uri="http://schemas.openxmlformats.org/presentationml/2006/ole">
            <p:oleObj spid="_x0000_s190468" name="Rovnice" r:id="rId6" imgW="1434960" imgH="228600" progId="Equation.3">
              <p:embed/>
            </p:oleObj>
          </a:graphicData>
        </a:graphic>
      </p:graphicFrame>
      <p:graphicFrame>
        <p:nvGraphicFramePr>
          <p:cNvPr id="173062" name="Object 6"/>
          <p:cNvGraphicFramePr>
            <a:graphicFrameLocks noChangeAspect="1"/>
          </p:cNvGraphicFramePr>
          <p:nvPr/>
        </p:nvGraphicFramePr>
        <p:xfrm>
          <a:off x="1002035" y="5451376"/>
          <a:ext cx="3209925" cy="569912"/>
        </p:xfrm>
        <a:graphic>
          <a:graphicData uri="http://schemas.openxmlformats.org/presentationml/2006/ole">
            <p:oleObj spid="_x0000_s190469" name="Rovnice" r:id="rId7" imgW="1295280" imgH="228600" progId="Equation.3">
              <p:embed/>
            </p:oleObj>
          </a:graphicData>
        </a:graphic>
      </p:graphicFrame>
      <p:graphicFrame>
        <p:nvGraphicFramePr>
          <p:cNvPr id="173063" name="Object 8"/>
          <p:cNvGraphicFramePr>
            <a:graphicFrameLocks noChangeAspect="1"/>
          </p:cNvGraphicFramePr>
          <p:nvPr/>
        </p:nvGraphicFramePr>
        <p:xfrm>
          <a:off x="4207247" y="1827362"/>
          <a:ext cx="1921721" cy="481776"/>
        </p:xfrm>
        <a:graphic>
          <a:graphicData uri="http://schemas.openxmlformats.org/presentationml/2006/ole">
            <p:oleObj spid="_x0000_s190470" name="Rovnice" r:id="rId8" imgW="914400" imgH="228600" progId="Equation.3">
              <p:embed/>
            </p:oleObj>
          </a:graphicData>
        </a:graphic>
      </p:graphicFrame>
      <p:graphicFrame>
        <p:nvGraphicFramePr>
          <p:cNvPr id="173064" name="Object 8"/>
          <p:cNvGraphicFramePr>
            <a:graphicFrameLocks noChangeAspect="1"/>
          </p:cNvGraphicFramePr>
          <p:nvPr/>
        </p:nvGraphicFramePr>
        <p:xfrm>
          <a:off x="4363242" y="3433887"/>
          <a:ext cx="1654605" cy="489949"/>
        </p:xfrm>
        <a:graphic>
          <a:graphicData uri="http://schemas.openxmlformats.org/presentationml/2006/ole">
            <p:oleObj spid="_x0000_s190471" name="Rovnice" r:id="rId9" imgW="774360" imgH="228600" progId="Equation.3">
              <p:embed/>
            </p:oleObj>
          </a:graphicData>
        </a:graphic>
      </p:graphicFrame>
      <p:graphicFrame>
        <p:nvGraphicFramePr>
          <p:cNvPr id="190474" name="Object 7"/>
          <p:cNvGraphicFramePr>
            <a:graphicFrameLocks noChangeAspect="1"/>
          </p:cNvGraphicFramePr>
          <p:nvPr/>
        </p:nvGraphicFramePr>
        <p:xfrm>
          <a:off x="6660232" y="1844824"/>
          <a:ext cx="1974205" cy="427946"/>
        </p:xfrm>
        <a:graphic>
          <a:graphicData uri="http://schemas.openxmlformats.org/presentationml/2006/ole">
            <p:oleObj spid="_x0000_s190474" name="Rovnice" r:id="rId10" imgW="939600" imgH="203040" progId="Equation.3">
              <p:embed/>
            </p:oleObj>
          </a:graphicData>
        </a:graphic>
      </p:graphicFrame>
      <p:graphicFrame>
        <p:nvGraphicFramePr>
          <p:cNvPr id="190475" name="Object 11"/>
          <p:cNvGraphicFramePr>
            <a:graphicFrameLocks noChangeAspect="1"/>
          </p:cNvGraphicFramePr>
          <p:nvPr/>
        </p:nvGraphicFramePr>
        <p:xfrm>
          <a:off x="6876256" y="3429000"/>
          <a:ext cx="1872208" cy="489949"/>
        </p:xfrm>
        <a:graphic>
          <a:graphicData uri="http://schemas.openxmlformats.org/presentationml/2006/ole">
            <p:oleObj spid="_x0000_s190475" name="Rovnice" r:id="rId11" imgW="876240" imgH="228600" progId="Equation.3">
              <p:embed/>
            </p:oleObj>
          </a:graphicData>
        </a:graphic>
      </p:graphicFrame>
      <p:grpSp>
        <p:nvGrpSpPr>
          <p:cNvPr id="129" name="Skupina 128"/>
          <p:cNvGrpSpPr/>
          <p:nvPr/>
        </p:nvGrpSpPr>
        <p:grpSpPr>
          <a:xfrm>
            <a:off x="4429124" y="2924944"/>
            <a:ext cx="4429155" cy="544126"/>
            <a:chOff x="4429124" y="2924944"/>
            <a:chExt cx="4429155" cy="544126"/>
          </a:xfrm>
        </p:grpSpPr>
        <p:pic>
          <p:nvPicPr>
            <p:cNvPr id="31" name="Obrázek 30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511"/>
            <a:stretch>
              <a:fillRect/>
            </a:stretch>
          </p:blipFill>
          <p:spPr bwMode="auto">
            <a:xfrm>
              <a:off x="4429124" y="2924944"/>
              <a:ext cx="4429155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20" name="Skupina 119"/>
            <p:cNvGrpSpPr/>
            <p:nvPr/>
          </p:nvGrpSpPr>
          <p:grpSpPr>
            <a:xfrm>
              <a:off x="5868144" y="3068960"/>
              <a:ext cx="2664296" cy="400110"/>
              <a:chOff x="5868144" y="3068960"/>
              <a:chExt cx="2664296" cy="400110"/>
            </a:xfrm>
          </p:grpSpPr>
          <p:sp>
            <p:nvSpPr>
              <p:cNvPr id="41" name="TextovéPole 40"/>
              <p:cNvSpPr txBox="1"/>
              <p:nvPr/>
            </p:nvSpPr>
            <p:spPr>
              <a:xfrm>
                <a:off x="6444208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0</a:t>
                </a:r>
              </a:p>
            </p:txBody>
          </p:sp>
          <p:sp>
            <p:nvSpPr>
              <p:cNvPr id="47" name="TextovéPole 46"/>
              <p:cNvSpPr txBox="1"/>
              <p:nvPr/>
            </p:nvSpPr>
            <p:spPr>
              <a:xfrm>
                <a:off x="5868144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-2</a:t>
                </a:r>
              </a:p>
            </p:txBody>
          </p:sp>
          <p:sp>
            <p:nvSpPr>
              <p:cNvPr id="50" name="TextovéPole 49"/>
              <p:cNvSpPr txBox="1"/>
              <p:nvPr/>
            </p:nvSpPr>
            <p:spPr>
              <a:xfrm>
                <a:off x="7812360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6</a:t>
                </a:r>
              </a:p>
            </p:txBody>
          </p:sp>
          <p:sp>
            <p:nvSpPr>
              <p:cNvPr id="52" name="TextovéPole 51"/>
              <p:cNvSpPr txBox="1"/>
              <p:nvPr/>
            </p:nvSpPr>
            <p:spPr>
              <a:xfrm>
                <a:off x="7380312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4</a:t>
                </a:r>
              </a:p>
            </p:txBody>
          </p:sp>
          <p:sp>
            <p:nvSpPr>
              <p:cNvPr id="53" name="TextovéPole 52"/>
              <p:cNvSpPr txBox="1"/>
              <p:nvPr/>
            </p:nvSpPr>
            <p:spPr>
              <a:xfrm>
                <a:off x="6876256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2</a:t>
                </a:r>
              </a:p>
            </p:txBody>
          </p:sp>
          <p:sp>
            <p:nvSpPr>
              <p:cNvPr id="54" name="TextovéPole 53"/>
              <p:cNvSpPr txBox="1"/>
              <p:nvPr/>
            </p:nvSpPr>
            <p:spPr>
              <a:xfrm>
                <a:off x="8100392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7</a:t>
                </a:r>
              </a:p>
            </p:txBody>
          </p:sp>
        </p:grpSp>
      </p:grpSp>
      <p:grpSp>
        <p:nvGrpSpPr>
          <p:cNvPr id="80" name="Skupina 79"/>
          <p:cNvGrpSpPr/>
          <p:nvPr/>
        </p:nvGrpSpPr>
        <p:grpSpPr>
          <a:xfrm>
            <a:off x="7369714" y="2636912"/>
            <a:ext cx="969840" cy="448655"/>
            <a:chOff x="7369714" y="2636912"/>
            <a:chExt cx="969840" cy="448655"/>
          </a:xfrm>
        </p:grpSpPr>
        <p:grpSp>
          <p:nvGrpSpPr>
            <p:cNvPr id="56" name="Skupina 55"/>
            <p:cNvGrpSpPr/>
            <p:nvPr/>
          </p:nvGrpSpPr>
          <p:grpSpPr>
            <a:xfrm>
              <a:off x="7369714" y="2636912"/>
              <a:ext cx="969840" cy="432048"/>
              <a:chOff x="6012160" y="1180145"/>
              <a:chExt cx="969840" cy="432048"/>
            </a:xfrm>
          </p:grpSpPr>
          <p:sp>
            <p:nvSpPr>
              <p:cNvPr id="57" name="Oval 21"/>
              <p:cNvSpPr>
                <a:spLocks noChangeArrowheads="1"/>
              </p:cNvSpPr>
              <p:nvPr/>
            </p:nvSpPr>
            <p:spPr bwMode="auto">
              <a:xfrm>
                <a:off x="6012160" y="1180145"/>
                <a:ext cx="239162" cy="232631"/>
              </a:xfrm>
              <a:prstGeom prst="ellipse">
                <a:avLst/>
              </a:prstGeom>
              <a:solidFill>
                <a:srgbClr val="0070C0"/>
              </a:solidFill>
              <a:ln w="28575">
                <a:solidFill>
                  <a:srgbClr val="0070C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58" name="AutoShape 12"/>
              <p:cNvCxnSpPr>
                <a:cxnSpLocks noChangeShapeType="1"/>
                <a:endCxn id="57" idx="4"/>
              </p:cNvCxnSpPr>
              <p:nvPr/>
            </p:nvCxnSpPr>
            <p:spPr bwMode="auto">
              <a:xfrm flipV="1">
                <a:off x="6131278" y="1412776"/>
                <a:ext cx="463" cy="199417"/>
              </a:xfrm>
              <a:prstGeom prst="straightConnector1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</p:cxnSp>
          <p:cxnSp>
            <p:nvCxnSpPr>
              <p:cNvPr id="63" name="Přímá spojovací šipka 62"/>
              <p:cNvCxnSpPr>
                <a:stCxn id="57" idx="6"/>
                <a:endCxn id="66" idx="6"/>
              </p:cNvCxnSpPr>
              <p:nvPr/>
            </p:nvCxnSpPr>
            <p:spPr>
              <a:xfrm>
                <a:off x="6251322" y="1296461"/>
                <a:ext cx="730678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6" name="Oval 21"/>
            <p:cNvSpPr>
              <a:spLocks noChangeArrowheads="1"/>
            </p:cNvSpPr>
            <p:nvPr/>
          </p:nvSpPr>
          <p:spPr bwMode="auto">
            <a:xfrm>
              <a:off x="8100392" y="2636912"/>
              <a:ext cx="239162" cy="2326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67" name="AutoShape 12"/>
            <p:cNvCxnSpPr>
              <a:cxnSpLocks noChangeShapeType="1"/>
              <a:endCxn id="66" idx="4"/>
            </p:cNvCxnSpPr>
            <p:nvPr/>
          </p:nvCxnSpPr>
          <p:spPr bwMode="auto">
            <a:xfrm flipV="1">
              <a:off x="8195538" y="2869543"/>
              <a:ext cx="24435" cy="216024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</p:grpSp>
      <p:grpSp>
        <p:nvGrpSpPr>
          <p:cNvPr id="73" name="Skupina 72"/>
          <p:cNvGrpSpPr/>
          <p:nvPr/>
        </p:nvGrpSpPr>
        <p:grpSpPr>
          <a:xfrm>
            <a:off x="5989022" y="2492896"/>
            <a:ext cx="2062500" cy="609786"/>
            <a:chOff x="5508104" y="980728"/>
            <a:chExt cx="2062500" cy="609786"/>
          </a:xfrm>
        </p:grpSpPr>
        <p:cxnSp>
          <p:nvCxnSpPr>
            <p:cNvPr id="74" name="AutoShape 17"/>
            <p:cNvCxnSpPr>
              <a:cxnSpLocks noChangeShapeType="1"/>
              <a:endCxn id="77" idx="4"/>
            </p:cNvCxnSpPr>
            <p:nvPr/>
          </p:nvCxnSpPr>
          <p:spPr bwMode="auto">
            <a:xfrm flipH="1" flipV="1">
              <a:off x="7451023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75" name="AutoShape 18"/>
            <p:cNvCxnSpPr>
              <a:cxnSpLocks noChangeShapeType="1"/>
              <a:endCxn id="78" idx="4"/>
            </p:cNvCxnSpPr>
            <p:nvPr/>
          </p:nvCxnSpPr>
          <p:spPr bwMode="auto">
            <a:xfrm flipH="1" flipV="1">
              <a:off x="5627685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76" name="AutoShape 19"/>
            <p:cNvCxnSpPr>
              <a:cxnSpLocks noChangeShapeType="1"/>
              <a:stCxn id="78" idx="6"/>
              <a:endCxn id="77" idx="2"/>
            </p:cNvCxnSpPr>
            <p:nvPr/>
          </p:nvCxnSpPr>
          <p:spPr bwMode="auto">
            <a:xfrm>
              <a:off x="5747266" y="1097044"/>
              <a:ext cx="1584176" cy="0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77" name="Oval 20"/>
            <p:cNvSpPr>
              <a:spLocks noChangeArrowheads="1"/>
            </p:cNvSpPr>
            <p:nvPr/>
          </p:nvSpPr>
          <p:spPr bwMode="auto">
            <a:xfrm>
              <a:off x="7331442" y="980728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Oval 21"/>
            <p:cNvSpPr>
              <a:spLocks noChangeArrowheads="1"/>
            </p:cNvSpPr>
            <p:nvPr/>
          </p:nvSpPr>
          <p:spPr bwMode="auto">
            <a:xfrm>
              <a:off x="5508104" y="980728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23" name="Skupina 122"/>
          <p:cNvGrpSpPr/>
          <p:nvPr/>
        </p:nvGrpSpPr>
        <p:grpSpPr>
          <a:xfrm>
            <a:off x="4427984" y="4509120"/>
            <a:ext cx="4429155" cy="544126"/>
            <a:chOff x="4427984" y="4509120"/>
            <a:chExt cx="4429155" cy="544126"/>
          </a:xfrm>
        </p:grpSpPr>
        <p:pic>
          <p:nvPicPr>
            <p:cNvPr id="94" name="Obrázek 93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511"/>
            <a:stretch>
              <a:fillRect/>
            </a:stretch>
          </p:blipFill>
          <p:spPr bwMode="auto">
            <a:xfrm>
              <a:off x="4427984" y="4509120"/>
              <a:ext cx="4429155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5" name="TextovéPole 94"/>
            <p:cNvSpPr txBox="1"/>
            <p:nvPr/>
          </p:nvSpPr>
          <p:spPr>
            <a:xfrm>
              <a:off x="5004048" y="4653136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0</a:t>
              </a:r>
            </a:p>
          </p:txBody>
        </p:sp>
        <p:sp>
          <p:nvSpPr>
            <p:cNvPr id="97" name="TextovéPole 96"/>
            <p:cNvSpPr txBox="1"/>
            <p:nvPr/>
          </p:nvSpPr>
          <p:spPr>
            <a:xfrm>
              <a:off x="6371060" y="4653136"/>
              <a:ext cx="6492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60</a:t>
              </a:r>
            </a:p>
          </p:txBody>
        </p:sp>
        <p:sp>
          <p:nvSpPr>
            <p:cNvPr id="98" name="TextovéPole 97"/>
            <p:cNvSpPr txBox="1"/>
            <p:nvPr/>
          </p:nvSpPr>
          <p:spPr>
            <a:xfrm>
              <a:off x="5867004" y="4653136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40</a:t>
              </a:r>
            </a:p>
          </p:txBody>
        </p:sp>
        <p:sp>
          <p:nvSpPr>
            <p:cNvPr id="99" name="TextovéPole 98"/>
            <p:cNvSpPr txBox="1"/>
            <p:nvPr/>
          </p:nvSpPr>
          <p:spPr>
            <a:xfrm>
              <a:off x="5436096" y="4653136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20</a:t>
              </a:r>
            </a:p>
          </p:txBody>
        </p:sp>
        <p:sp>
          <p:nvSpPr>
            <p:cNvPr id="100" name="TextovéPole 99"/>
            <p:cNvSpPr txBox="1"/>
            <p:nvPr/>
          </p:nvSpPr>
          <p:spPr>
            <a:xfrm>
              <a:off x="6875116" y="4653136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80</a:t>
              </a:r>
            </a:p>
          </p:txBody>
        </p:sp>
        <p:sp>
          <p:nvSpPr>
            <p:cNvPr id="101" name="TextovéPole 100"/>
            <p:cNvSpPr txBox="1"/>
            <p:nvPr/>
          </p:nvSpPr>
          <p:spPr>
            <a:xfrm>
              <a:off x="7236296" y="4653136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100</a:t>
              </a:r>
            </a:p>
          </p:txBody>
        </p:sp>
      </p:grpSp>
      <p:grpSp>
        <p:nvGrpSpPr>
          <p:cNvPr id="125" name="Skupina 124"/>
          <p:cNvGrpSpPr/>
          <p:nvPr/>
        </p:nvGrpSpPr>
        <p:grpSpPr>
          <a:xfrm>
            <a:off x="4860032" y="4077072"/>
            <a:ext cx="2736304" cy="842610"/>
            <a:chOff x="4860032" y="4077072"/>
            <a:chExt cx="2736304" cy="842610"/>
          </a:xfrm>
        </p:grpSpPr>
        <p:grpSp>
          <p:nvGrpSpPr>
            <p:cNvPr id="124" name="Skupina 123"/>
            <p:cNvGrpSpPr/>
            <p:nvPr/>
          </p:nvGrpSpPr>
          <p:grpSpPr>
            <a:xfrm>
              <a:off x="7092280" y="4077072"/>
              <a:ext cx="504056" cy="842610"/>
              <a:chOff x="7092280" y="4077072"/>
              <a:chExt cx="504056" cy="842610"/>
            </a:xfrm>
          </p:grpSpPr>
          <p:grpSp>
            <p:nvGrpSpPr>
              <p:cNvPr id="88" name="Skupina 87"/>
              <p:cNvGrpSpPr/>
              <p:nvPr/>
            </p:nvGrpSpPr>
            <p:grpSpPr>
              <a:xfrm>
                <a:off x="7115418" y="4077072"/>
                <a:ext cx="239162" cy="609786"/>
                <a:chOff x="7331442" y="980728"/>
                <a:chExt cx="239162" cy="609786"/>
              </a:xfrm>
            </p:grpSpPr>
            <p:cxnSp>
              <p:nvCxnSpPr>
                <p:cNvPr id="89" name="AutoShape 17"/>
                <p:cNvCxnSpPr>
                  <a:cxnSpLocks noChangeShapeType="1"/>
                  <a:endCxn id="92" idx="4"/>
                </p:cNvCxnSpPr>
                <p:nvPr/>
              </p:nvCxnSpPr>
              <p:spPr bwMode="auto">
                <a:xfrm flipH="1" flipV="1">
                  <a:off x="7451023" y="1213359"/>
                  <a:ext cx="23295" cy="377155"/>
                </a:xfrm>
                <a:prstGeom prst="straightConnector1">
                  <a:avLst/>
                </a:prstGeom>
                <a:noFill/>
                <a:ln w="28575">
                  <a:solidFill>
                    <a:srgbClr val="00B050"/>
                  </a:solidFill>
                  <a:round/>
                  <a:headEnd/>
                  <a:tailEnd/>
                </a:ln>
              </p:spPr>
            </p:cxnSp>
            <p:sp>
              <p:nvSpPr>
                <p:cNvPr id="92" name="Oval 20"/>
                <p:cNvSpPr>
                  <a:spLocks noChangeArrowheads="1"/>
                </p:cNvSpPr>
                <p:nvPr/>
              </p:nvSpPr>
              <p:spPr bwMode="auto">
                <a:xfrm>
                  <a:off x="7331442" y="980728"/>
                  <a:ext cx="239162" cy="232631"/>
                </a:xfrm>
                <a:prstGeom prst="ellipse">
                  <a:avLst/>
                </a:prstGeom>
                <a:solidFill>
                  <a:srgbClr val="00B050"/>
                </a:solidFill>
                <a:ln w="28575">
                  <a:solidFill>
                    <a:srgbClr val="00B05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</p:grpSp>
          <p:sp>
            <p:nvSpPr>
              <p:cNvPr id="104" name="TextovéPole 103"/>
              <p:cNvSpPr txBox="1"/>
              <p:nvPr/>
            </p:nvSpPr>
            <p:spPr>
              <a:xfrm>
                <a:off x="7092280" y="4581128"/>
                <a:ext cx="50405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90</a:t>
                </a:r>
              </a:p>
            </p:txBody>
          </p:sp>
        </p:grpSp>
        <p:cxnSp>
          <p:nvCxnSpPr>
            <p:cNvPr id="106" name="Přímá spojovací šipka 105"/>
            <p:cNvCxnSpPr>
              <a:stCxn id="92" idx="2"/>
            </p:cNvCxnSpPr>
            <p:nvPr/>
          </p:nvCxnSpPr>
          <p:spPr>
            <a:xfrm flipH="1">
              <a:off x="4860032" y="4193388"/>
              <a:ext cx="2255386" cy="27700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90476" name="Object 12"/>
          <p:cNvGraphicFramePr>
            <a:graphicFrameLocks noChangeAspect="1"/>
          </p:cNvGraphicFramePr>
          <p:nvPr/>
        </p:nvGraphicFramePr>
        <p:xfrm>
          <a:off x="4194175" y="5026025"/>
          <a:ext cx="1981200" cy="490538"/>
        </p:xfrm>
        <a:graphic>
          <a:graphicData uri="http://schemas.openxmlformats.org/presentationml/2006/ole">
            <p:oleObj spid="_x0000_s190476" name="Rovnice" r:id="rId12" imgW="927000" imgH="228600" progId="Equation.3">
              <p:embed/>
            </p:oleObj>
          </a:graphicData>
        </a:graphic>
      </p:graphicFrame>
      <p:graphicFrame>
        <p:nvGraphicFramePr>
          <p:cNvPr id="190477" name="Object 13"/>
          <p:cNvGraphicFramePr>
            <a:graphicFrameLocks noChangeAspect="1"/>
          </p:cNvGraphicFramePr>
          <p:nvPr/>
        </p:nvGraphicFramePr>
        <p:xfrm>
          <a:off x="6773863" y="5048250"/>
          <a:ext cx="2063750" cy="434975"/>
        </p:xfrm>
        <a:graphic>
          <a:graphicData uri="http://schemas.openxmlformats.org/presentationml/2006/ole">
            <p:oleObj spid="_x0000_s190477" name="Rovnice" r:id="rId13" imgW="965160" imgH="203040" progId="Equation.3">
              <p:embed/>
            </p:oleObj>
          </a:graphicData>
        </a:graphic>
      </p:graphicFrame>
      <p:grpSp>
        <p:nvGrpSpPr>
          <p:cNvPr id="127" name="Skupina 126"/>
          <p:cNvGrpSpPr/>
          <p:nvPr/>
        </p:nvGrpSpPr>
        <p:grpSpPr>
          <a:xfrm>
            <a:off x="4427984" y="5949280"/>
            <a:ext cx="4429155" cy="616134"/>
            <a:chOff x="4427984" y="5949280"/>
            <a:chExt cx="4429155" cy="616134"/>
          </a:xfrm>
        </p:grpSpPr>
        <p:pic>
          <p:nvPicPr>
            <p:cNvPr id="108" name="Obrázek 107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511"/>
            <a:stretch>
              <a:fillRect/>
            </a:stretch>
          </p:blipFill>
          <p:spPr bwMode="auto">
            <a:xfrm>
              <a:off x="4427984" y="5949280"/>
              <a:ext cx="4429155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9" name="TextovéPole 108"/>
            <p:cNvSpPr txBox="1"/>
            <p:nvPr/>
          </p:nvSpPr>
          <p:spPr>
            <a:xfrm>
              <a:off x="5004048" y="6165304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-2</a:t>
              </a:r>
            </a:p>
          </p:txBody>
        </p:sp>
        <p:sp>
          <p:nvSpPr>
            <p:cNvPr id="110" name="TextovéPole 109"/>
            <p:cNvSpPr txBox="1"/>
            <p:nvPr/>
          </p:nvSpPr>
          <p:spPr>
            <a:xfrm>
              <a:off x="5939012" y="6165304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2</a:t>
              </a:r>
            </a:p>
          </p:txBody>
        </p:sp>
        <p:sp>
          <p:nvSpPr>
            <p:cNvPr id="111" name="TextovéPole 110"/>
            <p:cNvSpPr txBox="1"/>
            <p:nvPr/>
          </p:nvSpPr>
          <p:spPr>
            <a:xfrm>
              <a:off x="5508104" y="616530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0</a:t>
              </a:r>
            </a:p>
          </p:txBody>
        </p:sp>
        <p:sp>
          <p:nvSpPr>
            <p:cNvPr id="113" name="TextovéPole 112"/>
            <p:cNvSpPr txBox="1"/>
            <p:nvPr/>
          </p:nvSpPr>
          <p:spPr>
            <a:xfrm>
              <a:off x="6444208" y="6165304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4</a:t>
              </a:r>
            </a:p>
          </p:txBody>
        </p:sp>
        <p:sp>
          <p:nvSpPr>
            <p:cNvPr id="114" name="TextovéPole 113"/>
            <p:cNvSpPr txBox="1"/>
            <p:nvPr/>
          </p:nvSpPr>
          <p:spPr>
            <a:xfrm>
              <a:off x="7307164" y="6165304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8</a:t>
              </a:r>
            </a:p>
          </p:txBody>
        </p:sp>
        <p:sp>
          <p:nvSpPr>
            <p:cNvPr id="115" name="TextovéPole 114"/>
            <p:cNvSpPr txBox="1"/>
            <p:nvPr/>
          </p:nvSpPr>
          <p:spPr>
            <a:xfrm>
              <a:off x="6876256" y="616530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6</a:t>
              </a:r>
            </a:p>
          </p:txBody>
        </p:sp>
        <p:sp>
          <p:nvSpPr>
            <p:cNvPr id="116" name="TextovéPole 115"/>
            <p:cNvSpPr txBox="1"/>
            <p:nvPr/>
          </p:nvSpPr>
          <p:spPr>
            <a:xfrm>
              <a:off x="7740352" y="616530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10</a:t>
              </a:r>
            </a:p>
          </p:txBody>
        </p:sp>
        <p:sp>
          <p:nvSpPr>
            <p:cNvPr id="118" name="TextovéPole 117"/>
            <p:cNvSpPr txBox="1"/>
            <p:nvPr/>
          </p:nvSpPr>
          <p:spPr>
            <a:xfrm>
              <a:off x="8244408" y="616530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12</a:t>
              </a:r>
            </a:p>
          </p:txBody>
        </p:sp>
      </p:grpSp>
      <p:grpSp>
        <p:nvGrpSpPr>
          <p:cNvPr id="79" name="Skupina 78"/>
          <p:cNvGrpSpPr/>
          <p:nvPr/>
        </p:nvGrpSpPr>
        <p:grpSpPr>
          <a:xfrm>
            <a:off x="7380312" y="5517232"/>
            <a:ext cx="1198404" cy="609786"/>
            <a:chOff x="6372200" y="980728"/>
            <a:chExt cx="1198404" cy="609786"/>
          </a:xfrm>
        </p:grpSpPr>
        <p:cxnSp>
          <p:nvCxnSpPr>
            <p:cNvPr id="81" name="AutoShape 17"/>
            <p:cNvCxnSpPr>
              <a:cxnSpLocks noChangeShapeType="1"/>
              <a:endCxn id="90" idx="4"/>
            </p:cNvCxnSpPr>
            <p:nvPr/>
          </p:nvCxnSpPr>
          <p:spPr bwMode="auto">
            <a:xfrm flipH="1" flipV="1">
              <a:off x="7451023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83" name="AutoShape 18"/>
            <p:cNvCxnSpPr>
              <a:cxnSpLocks noChangeShapeType="1"/>
              <a:endCxn id="91" idx="4"/>
            </p:cNvCxnSpPr>
            <p:nvPr/>
          </p:nvCxnSpPr>
          <p:spPr bwMode="auto">
            <a:xfrm flipH="1" flipV="1">
              <a:off x="6491781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84" name="AutoShape 19"/>
            <p:cNvCxnSpPr>
              <a:cxnSpLocks noChangeShapeType="1"/>
              <a:stCxn id="91" idx="6"/>
              <a:endCxn id="90" idx="2"/>
            </p:cNvCxnSpPr>
            <p:nvPr/>
          </p:nvCxnSpPr>
          <p:spPr bwMode="auto">
            <a:xfrm>
              <a:off x="6611362" y="1097044"/>
              <a:ext cx="720080" cy="0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90" name="Oval 20"/>
            <p:cNvSpPr>
              <a:spLocks noChangeArrowheads="1"/>
            </p:cNvSpPr>
            <p:nvPr/>
          </p:nvSpPr>
          <p:spPr bwMode="auto">
            <a:xfrm>
              <a:off x="7331442" y="980728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1" name="Oval 21"/>
            <p:cNvSpPr>
              <a:spLocks noChangeArrowheads="1"/>
            </p:cNvSpPr>
            <p:nvPr/>
          </p:nvSpPr>
          <p:spPr bwMode="auto">
            <a:xfrm>
              <a:off x="6372200" y="980728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28" name="Skupina 127"/>
          <p:cNvGrpSpPr/>
          <p:nvPr/>
        </p:nvGrpSpPr>
        <p:grpSpPr>
          <a:xfrm>
            <a:off x="5076056" y="5733256"/>
            <a:ext cx="2160240" cy="760150"/>
            <a:chOff x="5076056" y="5733256"/>
            <a:chExt cx="2160240" cy="760150"/>
          </a:xfrm>
        </p:grpSpPr>
        <p:grpSp>
          <p:nvGrpSpPr>
            <p:cNvPr id="96" name="Skupina 95"/>
            <p:cNvGrpSpPr/>
            <p:nvPr/>
          </p:nvGrpSpPr>
          <p:grpSpPr>
            <a:xfrm>
              <a:off x="5076056" y="5733256"/>
              <a:ext cx="1895346" cy="448655"/>
              <a:chOff x="7369714" y="2636912"/>
              <a:chExt cx="1895346" cy="448655"/>
            </a:xfrm>
          </p:grpSpPr>
          <p:grpSp>
            <p:nvGrpSpPr>
              <p:cNvPr id="102" name="Skupina 55"/>
              <p:cNvGrpSpPr/>
              <p:nvPr/>
            </p:nvGrpSpPr>
            <p:grpSpPr>
              <a:xfrm>
                <a:off x="7369714" y="2636912"/>
                <a:ext cx="1895346" cy="432048"/>
                <a:chOff x="6012160" y="1180145"/>
                <a:chExt cx="1895346" cy="432048"/>
              </a:xfrm>
            </p:grpSpPr>
            <p:sp>
              <p:nvSpPr>
                <p:cNvPr id="112" name="Oval 21"/>
                <p:cNvSpPr>
                  <a:spLocks noChangeArrowheads="1"/>
                </p:cNvSpPr>
                <p:nvPr/>
              </p:nvSpPr>
              <p:spPr bwMode="auto">
                <a:xfrm>
                  <a:off x="6012160" y="1180145"/>
                  <a:ext cx="239162" cy="232631"/>
                </a:xfrm>
                <a:prstGeom prst="ellips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cxnSp>
              <p:nvCxnSpPr>
                <p:cNvPr id="117" name="AutoShape 12"/>
                <p:cNvCxnSpPr>
                  <a:cxnSpLocks noChangeShapeType="1"/>
                  <a:endCxn id="112" idx="4"/>
                </p:cNvCxnSpPr>
                <p:nvPr/>
              </p:nvCxnSpPr>
              <p:spPr bwMode="auto">
                <a:xfrm flipV="1">
                  <a:off x="6131278" y="1412776"/>
                  <a:ext cx="463" cy="199417"/>
                </a:xfrm>
                <a:prstGeom prst="straightConnector1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19" name="Přímá spojovací šipka 118"/>
                <p:cNvCxnSpPr>
                  <a:stCxn id="112" idx="6"/>
                  <a:endCxn id="105" idx="6"/>
                </p:cNvCxnSpPr>
                <p:nvPr/>
              </p:nvCxnSpPr>
              <p:spPr>
                <a:xfrm>
                  <a:off x="6251322" y="1296461"/>
                  <a:ext cx="1656184" cy="0"/>
                </a:xfrm>
                <a:prstGeom prst="straightConnector1">
                  <a:avLst/>
                </a:prstGeom>
                <a:ln w="28575">
                  <a:solidFill>
                    <a:srgbClr val="0070C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5" name="Oval 21"/>
              <p:cNvSpPr>
                <a:spLocks noChangeArrowheads="1"/>
              </p:cNvSpPr>
              <p:nvPr/>
            </p:nvSpPr>
            <p:spPr bwMode="auto">
              <a:xfrm>
                <a:off x="9025898" y="2636912"/>
                <a:ext cx="239162" cy="232631"/>
              </a:xfrm>
              <a:prstGeom prst="ellipse">
                <a:avLst/>
              </a:prstGeom>
              <a:solidFill>
                <a:srgbClr val="0070C0"/>
              </a:solidFill>
              <a:ln w="28575">
                <a:solidFill>
                  <a:srgbClr val="0070C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107" name="AutoShape 12"/>
              <p:cNvCxnSpPr>
                <a:cxnSpLocks noChangeShapeType="1"/>
                <a:endCxn id="105" idx="4"/>
              </p:cNvCxnSpPr>
              <p:nvPr/>
            </p:nvCxnSpPr>
            <p:spPr bwMode="auto">
              <a:xfrm flipV="1">
                <a:off x="9121044" y="2869543"/>
                <a:ext cx="24435" cy="216024"/>
              </a:xfrm>
              <a:prstGeom prst="straightConnector1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</p:cxnSp>
        </p:grpSp>
        <p:sp>
          <p:nvSpPr>
            <p:cNvPr id="121" name="TextovéPole 120"/>
            <p:cNvSpPr txBox="1"/>
            <p:nvPr/>
          </p:nvSpPr>
          <p:spPr>
            <a:xfrm>
              <a:off x="6659092" y="6093296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5</a:t>
              </a:r>
            </a:p>
          </p:txBody>
        </p:sp>
      </p:grpSp>
      <p:graphicFrame>
        <p:nvGraphicFramePr>
          <p:cNvPr id="190478" name="Object 14"/>
          <p:cNvGraphicFramePr>
            <a:graphicFrameLocks noChangeAspect="1"/>
          </p:cNvGraphicFramePr>
          <p:nvPr/>
        </p:nvGraphicFramePr>
        <p:xfrm>
          <a:off x="4355976" y="6480175"/>
          <a:ext cx="1465262" cy="463550"/>
        </p:xfrm>
        <a:graphic>
          <a:graphicData uri="http://schemas.openxmlformats.org/presentationml/2006/ole">
            <p:oleObj spid="_x0000_s190478" name="Rovnice" r:id="rId14" imgW="685800" imgH="215640" progId="Equation.3">
              <p:embed/>
            </p:oleObj>
          </a:graphicData>
        </a:graphic>
      </p:graphicFrame>
      <p:graphicFrame>
        <p:nvGraphicFramePr>
          <p:cNvPr id="190479" name="Object 15"/>
          <p:cNvGraphicFramePr>
            <a:graphicFrameLocks noChangeAspect="1"/>
          </p:cNvGraphicFramePr>
          <p:nvPr/>
        </p:nvGraphicFramePr>
        <p:xfrm>
          <a:off x="6111874" y="6462713"/>
          <a:ext cx="3068638" cy="488950"/>
        </p:xfrm>
        <a:graphic>
          <a:graphicData uri="http://schemas.openxmlformats.org/presentationml/2006/ole">
            <p:oleObj spid="_x0000_s190479" name="Rovnice" r:id="rId15" imgW="1434960" imgH="228600" progId="Equation.3">
              <p:embed/>
            </p:oleObj>
          </a:graphicData>
        </a:graphic>
      </p:graphicFrame>
      <p:sp>
        <p:nvSpPr>
          <p:cNvPr id="122" name="Mrak 121"/>
          <p:cNvSpPr/>
          <p:nvPr/>
        </p:nvSpPr>
        <p:spPr>
          <a:xfrm>
            <a:off x="863588" y="1556792"/>
            <a:ext cx="7416824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zadání intervalů  </a:t>
            </a:r>
            <a:endParaRPr lang="cs-CZ" sz="2800" b="1" dirty="0"/>
          </a:p>
        </p:txBody>
      </p:sp>
      <p:grpSp>
        <p:nvGrpSpPr>
          <p:cNvPr id="126" name="Skupina 125"/>
          <p:cNvGrpSpPr/>
          <p:nvPr/>
        </p:nvGrpSpPr>
        <p:grpSpPr>
          <a:xfrm>
            <a:off x="6516216" y="4237695"/>
            <a:ext cx="2304256" cy="681987"/>
            <a:chOff x="6516216" y="4237695"/>
            <a:chExt cx="2304256" cy="681987"/>
          </a:xfrm>
        </p:grpSpPr>
        <p:grpSp>
          <p:nvGrpSpPr>
            <p:cNvPr id="82" name="Skupina 55"/>
            <p:cNvGrpSpPr/>
            <p:nvPr/>
          </p:nvGrpSpPr>
          <p:grpSpPr>
            <a:xfrm>
              <a:off x="6588224" y="4237695"/>
              <a:ext cx="2232248" cy="432048"/>
              <a:chOff x="6012160" y="1180145"/>
              <a:chExt cx="2232248" cy="432048"/>
            </a:xfrm>
          </p:grpSpPr>
          <p:sp>
            <p:nvSpPr>
              <p:cNvPr id="85" name="Oval 21"/>
              <p:cNvSpPr>
                <a:spLocks noChangeArrowheads="1"/>
              </p:cNvSpPr>
              <p:nvPr/>
            </p:nvSpPr>
            <p:spPr bwMode="auto">
              <a:xfrm>
                <a:off x="6012160" y="1180145"/>
                <a:ext cx="239162" cy="232631"/>
              </a:xfrm>
              <a:prstGeom prst="ellipse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86" name="AutoShape 12"/>
              <p:cNvCxnSpPr>
                <a:cxnSpLocks noChangeShapeType="1"/>
                <a:endCxn id="85" idx="4"/>
              </p:cNvCxnSpPr>
              <p:nvPr/>
            </p:nvCxnSpPr>
            <p:spPr bwMode="auto">
              <a:xfrm flipV="1">
                <a:off x="6131278" y="1412776"/>
                <a:ext cx="463" cy="199417"/>
              </a:xfrm>
              <a:prstGeom prst="straightConnector1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</p:cxnSp>
          <p:cxnSp>
            <p:nvCxnSpPr>
              <p:cNvPr id="87" name="Přímá spojovací šipka 86"/>
              <p:cNvCxnSpPr>
                <a:stCxn id="85" idx="6"/>
              </p:cNvCxnSpPr>
              <p:nvPr/>
            </p:nvCxnSpPr>
            <p:spPr>
              <a:xfrm flipV="1">
                <a:off x="6251322" y="1235546"/>
                <a:ext cx="1993086" cy="60915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3" name="TextovéPole 102"/>
            <p:cNvSpPr txBox="1"/>
            <p:nvPr/>
          </p:nvSpPr>
          <p:spPr>
            <a:xfrm>
              <a:off x="6516216" y="4581128"/>
              <a:ext cx="5040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600" dirty="0" smtClean="0"/>
                <a:t>65</a:t>
              </a:r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10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73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0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73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3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3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3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2"/>
                  </p:tgtEl>
                </p:cond>
              </p:nextCondLst>
            </p:seq>
          </p:childTnLst>
        </p:cTn>
      </p:par>
    </p:tnLst>
    <p:bldLst>
      <p:bldP spid="1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96852"/>
            <a:ext cx="7920880" cy="26642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dirty="0" smtClean="0"/>
              <a:t>Interval = část číselné osy</a:t>
            </a:r>
          </a:p>
          <a:p>
            <a:r>
              <a:rPr lang="cs-CZ" sz="2800" dirty="0" smtClean="0"/>
              <a:t>Průnik – společné prvky množin </a:t>
            </a:r>
            <a:endParaRPr lang="cs-CZ" sz="2400" dirty="0" smtClean="0"/>
          </a:p>
          <a:p>
            <a:r>
              <a:rPr lang="cs-CZ" sz="2800" dirty="0" smtClean="0"/>
              <a:t>Sjednocení – všechny prvky množin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3001</TotalTime>
  <Words>407</Words>
  <Application>Microsoft Office PowerPoint</Application>
  <PresentationFormat>Předvádění na obrazovce (4:3)</PresentationFormat>
  <Paragraphs>135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linear</vt:lpstr>
      <vt:lpstr>Rovnice</vt:lpstr>
      <vt:lpstr>Snímek 1</vt:lpstr>
      <vt:lpstr>4.8 INTERVALY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300</cp:revision>
  <dcterms:created xsi:type="dcterms:W3CDTF">2012-10-30T11:22:23Z</dcterms:created>
  <dcterms:modified xsi:type="dcterms:W3CDTF">2013-02-22T11:22:33Z</dcterms:modified>
</cp:coreProperties>
</file>