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81" r:id="rId3"/>
    <p:sldId id="282" r:id="rId4"/>
    <p:sldId id="295" r:id="rId5"/>
    <p:sldId id="296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8.wmf"/><Relationship Id="rId7" Type="http://schemas.openxmlformats.org/officeDocument/2006/relationships/image" Target="../media/image21.wmf"/><Relationship Id="rId12" Type="http://schemas.openxmlformats.org/officeDocument/2006/relationships/image" Target="../media/image1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0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19.wmf"/><Relationship Id="rId9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CCFF"/>
            </a:gs>
            <a:gs pos="100000">
              <a:srgbClr val="0070C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3.png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6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Relationship Id="rId14" Type="http://schemas.openxmlformats.org/officeDocument/2006/relationships/oleObject" Target="../embeddings/oleObject2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30.png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Relationship Id="rId9" Type="http://schemas.openxmlformats.org/officeDocument/2006/relationships/oleObject" Target="../embeddings/oleObject3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8</a:t>
            </a:r>
            <a:r>
              <a:rPr lang="cs-CZ" b="1" dirty="0" smtClean="0"/>
              <a:t>.4 </a:t>
            </a:r>
            <a:r>
              <a:rPr lang="cs-CZ" b="1" dirty="0" smtClean="0"/>
              <a:t>Funkce nepřímá úměrnost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FFC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FFC000"/>
              </a:solidFill>
            </a:endParaRPr>
          </a:p>
          <a:p>
            <a:r>
              <a:rPr lang="cs-CZ" sz="3000" dirty="0" smtClean="0">
                <a:solidFill>
                  <a:srgbClr val="FFC000"/>
                </a:solidFill>
              </a:rPr>
              <a:t>Vyšší odborná škola zdravotnická a Střední zdravotnická škola, Hradec Králové, Komenského 234</a:t>
            </a:r>
          </a:p>
          <a:p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Skupina 93"/>
          <p:cNvGrpSpPr/>
          <p:nvPr/>
        </p:nvGrpSpPr>
        <p:grpSpPr>
          <a:xfrm>
            <a:off x="971600" y="2420888"/>
            <a:ext cx="7029785" cy="4374351"/>
            <a:chOff x="971600" y="2420888"/>
            <a:chExt cx="7029785" cy="4374351"/>
          </a:xfrm>
        </p:grpSpPr>
        <p:pic>
          <p:nvPicPr>
            <p:cNvPr id="63521" name="Picture 3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42616" y="2420888"/>
              <a:ext cx="6858769" cy="4374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" name="Obdélník 92"/>
            <p:cNvSpPr/>
            <p:nvPr/>
          </p:nvSpPr>
          <p:spPr>
            <a:xfrm>
              <a:off x="971600" y="2433600"/>
              <a:ext cx="180000" cy="4352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252536" y="1886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                  a urči definiční obor a obor </a:t>
            </a:r>
            <a:r>
              <a:rPr lang="cs-CZ" sz="2800" u="sng" dirty="0" smtClean="0"/>
              <a:t>hodnot.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765798" y="-27384"/>
          <a:ext cx="1238250" cy="989013"/>
        </p:xfrm>
        <a:graphic>
          <a:graphicData uri="http://schemas.openxmlformats.org/presentationml/2006/ole">
            <p:oleObj spid="_x0000_s63499" name="Rovnice" r:id="rId4" imgW="495000" imgH="393480" progId="Equation.3">
              <p:embed/>
            </p:oleObj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1524000" y="1124744"/>
          <a:ext cx="6096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2411760" y="1556792"/>
          <a:ext cx="496301" cy="772989"/>
        </p:xfrm>
        <a:graphic>
          <a:graphicData uri="http://schemas.openxmlformats.org/presentationml/2006/ole">
            <p:oleObj spid="_x0000_s63514" name="Rovnice" r:id="rId5" imgW="253800" imgH="393480" progId="Equation.3">
              <p:embed/>
            </p:oleObj>
          </a:graphicData>
        </a:graphic>
      </p:graphicFrame>
      <p:graphicFrame>
        <p:nvGraphicFramePr>
          <p:cNvPr id="12" name="Object 27"/>
          <p:cNvGraphicFramePr>
            <a:graphicFrameLocks noChangeAspect="1"/>
          </p:cNvGraphicFramePr>
          <p:nvPr/>
        </p:nvGraphicFramePr>
        <p:xfrm>
          <a:off x="3211017" y="1556792"/>
          <a:ext cx="496887" cy="773112"/>
        </p:xfrm>
        <a:graphic>
          <a:graphicData uri="http://schemas.openxmlformats.org/presentationml/2006/ole">
            <p:oleObj spid="_x0000_s63515" name="Rovnice" r:id="rId6" imgW="253800" imgH="393480" progId="Equation.3">
              <p:embed/>
            </p:oleObj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/>
        </p:nvGraphicFramePr>
        <p:xfrm>
          <a:off x="4040188" y="1793379"/>
          <a:ext cx="422275" cy="300038"/>
        </p:xfrm>
        <a:graphic>
          <a:graphicData uri="http://schemas.openxmlformats.org/presentationml/2006/ole">
            <p:oleObj spid="_x0000_s63516" name="Rovnice" r:id="rId7" imgW="215640" imgH="152280" progId="Equation.3">
              <p:embed/>
            </p:oleObj>
          </a:graphicData>
        </a:graphic>
      </p:graphicFrame>
      <p:graphicFrame>
        <p:nvGraphicFramePr>
          <p:cNvPr id="18" name="Object 29"/>
          <p:cNvGraphicFramePr>
            <a:graphicFrameLocks noChangeAspect="1"/>
          </p:cNvGraphicFramePr>
          <p:nvPr/>
        </p:nvGraphicFramePr>
        <p:xfrm>
          <a:off x="4605338" y="1806079"/>
          <a:ext cx="720725" cy="274638"/>
        </p:xfrm>
        <a:graphic>
          <a:graphicData uri="http://schemas.openxmlformats.org/presentationml/2006/ole">
            <p:oleObj spid="_x0000_s63517" name="Rovnice" r:id="rId8" imgW="368280" imgH="1396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572125" y="1793379"/>
          <a:ext cx="223838" cy="300038"/>
        </p:xfrm>
        <a:graphic>
          <a:graphicData uri="http://schemas.openxmlformats.org/presentationml/2006/ole">
            <p:oleObj spid="_x0000_s63518" name="Rovnice" r:id="rId9" imgW="114120" imgH="152280" progId="Equation.3">
              <p:embed/>
            </p:oleObj>
          </a:graphicData>
        </a:graphic>
      </p:graphicFrame>
      <p:graphicFrame>
        <p:nvGraphicFramePr>
          <p:cNvPr id="21" name="Object 31"/>
          <p:cNvGraphicFramePr>
            <a:graphicFrameLocks noChangeAspect="1"/>
          </p:cNvGraphicFramePr>
          <p:nvPr/>
        </p:nvGraphicFramePr>
        <p:xfrm>
          <a:off x="6338888" y="1556842"/>
          <a:ext cx="273050" cy="773112"/>
        </p:xfrm>
        <a:graphic>
          <a:graphicData uri="http://schemas.openxmlformats.org/presentationml/2006/ole">
            <p:oleObj spid="_x0000_s63519" name="Rovnice" r:id="rId10" imgW="139680" imgH="393480" progId="Equation.3">
              <p:embed/>
            </p:oleObj>
          </a:graphicData>
        </a:graphic>
      </p:graphicFrame>
      <p:graphicFrame>
        <p:nvGraphicFramePr>
          <p:cNvPr id="22" name="Object 32"/>
          <p:cNvGraphicFramePr>
            <a:graphicFrameLocks noChangeAspect="1"/>
          </p:cNvGraphicFramePr>
          <p:nvPr/>
        </p:nvGraphicFramePr>
        <p:xfrm>
          <a:off x="7107262" y="1556792"/>
          <a:ext cx="273050" cy="773112"/>
        </p:xfrm>
        <a:graphic>
          <a:graphicData uri="http://schemas.openxmlformats.org/presentationml/2006/ole">
            <p:oleObj spid="_x0000_s63520" name="Rovnice" r:id="rId11" imgW="139680" imgH="393480" progId="Equation.3">
              <p:embed/>
            </p:oleObj>
          </a:graphicData>
        </a:graphic>
      </p:graphicFrame>
      <p:grpSp>
        <p:nvGrpSpPr>
          <p:cNvPr id="40" name="Skupina 92"/>
          <p:cNvGrpSpPr/>
          <p:nvPr/>
        </p:nvGrpSpPr>
        <p:grpSpPr>
          <a:xfrm>
            <a:off x="2221200" y="4797152"/>
            <a:ext cx="72008" cy="144016"/>
            <a:chOff x="3779912" y="5517232"/>
            <a:chExt cx="72008" cy="144016"/>
          </a:xfrm>
        </p:grpSpPr>
        <p:cxnSp>
          <p:nvCxnSpPr>
            <p:cNvPr id="41" name="Přímá spojovací čára 4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Skupina 92"/>
          <p:cNvGrpSpPr/>
          <p:nvPr/>
        </p:nvGrpSpPr>
        <p:grpSpPr>
          <a:xfrm>
            <a:off x="2952000" y="4914000"/>
            <a:ext cx="72008" cy="144016"/>
            <a:chOff x="3779912" y="5517232"/>
            <a:chExt cx="72008" cy="144016"/>
          </a:xfrm>
        </p:grpSpPr>
        <p:cxnSp>
          <p:nvCxnSpPr>
            <p:cNvPr id="45" name="Přímá spojovací čára 44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Skupina 92"/>
          <p:cNvGrpSpPr/>
          <p:nvPr/>
        </p:nvGrpSpPr>
        <p:grpSpPr>
          <a:xfrm>
            <a:off x="3707904" y="5301208"/>
            <a:ext cx="72008" cy="144016"/>
            <a:chOff x="3779912" y="5517232"/>
            <a:chExt cx="72008" cy="144016"/>
          </a:xfrm>
        </p:grpSpPr>
        <p:cxnSp>
          <p:nvCxnSpPr>
            <p:cNvPr id="50" name="Přímá spojovací čára 49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Přímá spojovací čára 52"/>
          <p:cNvCxnSpPr/>
          <p:nvPr/>
        </p:nvCxnSpPr>
        <p:spPr>
          <a:xfrm>
            <a:off x="2250000" y="4581128"/>
            <a:ext cx="0" cy="25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H="1">
            <a:off x="2267744" y="4860792"/>
            <a:ext cx="2232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987824" y="4581128"/>
            <a:ext cx="0" cy="43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H="1">
            <a:off x="2987824" y="5004808"/>
            <a:ext cx="1512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flipH="1">
            <a:off x="3743992" y="5364848"/>
            <a:ext cx="756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3736800" y="4581128"/>
            <a:ext cx="0" cy="79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Skupina 64"/>
          <p:cNvGrpSpPr/>
          <p:nvPr/>
        </p:nvGrpSpPr>
        <p:grpSpPr>
          <a:xfrm flipH="1" flipV="1">
            <a:off x="4456800" y="4293096"/>
            <a:ext cx="2278544" cy="360040"/>
            <a:chOff x="2373600" y="4733528"/>
            <a:chExt cx="2278544" cy="360040"/>
          </a:xfrm>
        </p:grpSpPr>
        <p:grpSp>
          <p:nvGrpSpPr>
            <p:cNvPr id="60" name="Skupina 92"/>
            <p:cNvGrpSpPr/>
            <p:nvPr/>
          </p:nvGrpSpPr>
          <p:grpSpPr>
            <a:xfrm>
              <a:off x="2373600" y="4949552"/>
              <a:ext cx="72008" cy="144016"/>
              <a:chOff x="3779912" y="5517232"/>
              <a:chExt cx="72008" cy="144016"/>
            </a:xfrm>
          </p:grpSpPr>
          <p:cxnSp>
            <p:nvCxnSpPr>
              <p:cNvPr id="61" name="Přímá spojovací čára 60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Přímá spojovací čára 61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Přímá spojovací čára 62"/>
            <p:cNvCxnSpPr/>
            <p:nvPr/>
          </p:nvCxnSpPr>
          <p:spPr>
            <a:xfrm>
              <a:off x="2402400" y="4733528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ovací čára 63"/>
            <p:cNvCxnSpPr/>
            <p:nvPr/>
          </p:nvCxnSpPr>
          <p:spPr>
            <a:xfrm flipH="1">
              <a:off x="2420144" y="5013192"/>
              <a:ext cx="2232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Skupina 70"/>
          <p:cNvGrpSpPr/>
          <p:nvPr/>
        </p:nvGrpSpPr>
        <p:grpSpPr>
          <a:xfrm flipH="1" flipV="1">
            <a:off x="4449600" y="4208400"/>
            <a:ext cx="1547824" cy="476888"/>
            <a:chOff x="3104400" y="4733528"/>
            <a:chExt cx="1547824" cy="476888"/>
          </a:xfrm>
        </p:grpSpPr>
        <p:grpSp>
          <p:nvGrpSpPr>
            <p:cNvPr id="66" name="Skupina 92"/>
            <p:cNvGrpSpPr/>
            <p:nvPr/>
          </p:nvGrpSpPr>
          <p:grpSpPr>
            <a:xfrm>
              <a:off x="3104400" y="5066400"/>
              <a:ext cx="72008" cy="144016"/>
              <a:chOff x="3779912" y="5517232"/>
              <a:chExt cx="72008" cy="144016"/>
            </a:xfrm>
          </p:grpSpPr>
          <p:cxnSp>
            <p:nvCxnSpPr>
              <p:cNvPr id="67" name="Přímá spojovací čára 66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ovací čára 67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9" name="Přímá spojovací čára 68"/>
            <p:cNvCxnSpPr/>
            <p:nvPr/>
          </p:nvCxnSpPr>
          <p:spPr>
            <a:xfrm>
              <a:off x="3140224" y="4733528"/>
              <a:ext cx="0" cy="43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ovací čára 69"/>
            <p:cNvCxnSpPr/>
            <p:nvPr/>
          </p:nvCxnSpPr>
          <p:spPr>
            <a:xfrm flipH="1">
              <a:off x="3140224" y="5157208"/>
              <a:ext cx="1512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Skupina 76"/>
          <p:cNvGrpSpPr/>
          <p:nvPr/>
        </p:nvGrpSpPr>
        <p:grpSpPr>
          <a:xfrm flipH="1" flipV="1">
            <a:off x="4456800" y="3812400"/>
            <a:ext cx="792088" cy="864096"/>
            <a:chOff x="3860304" y="4733528"/>
            <a:chExt cx="792088" cy="864096"/>
          </a:xfrm>
        </p:grpSpPr>
        <p:grpSp>
          <p:nvGrpSpPr>
            <p:cNvPr id="72" name="Skupina 92"/>
            <p:cNvGrpSpPr/>
            <p:nvPr/>
          </p:nvGrpSpPr>
          <p:grpSpPr>
            <a:xfrm>
              <a:off x="3860304" y="5453608"/>
              <a:ext cx="72008" cy="144016"/>
              <a:chOff x="3779912" y="5517232"/>
              <a:chExt cx="72008" cy="144016"/>
            </a:xfrm>
          </p:grpSpPr>
          <p:cxnSp>
            <p:nvCxnSpPr>
              <p:cNvPr id="73" name="Přímá spojovací čára 72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Přímá spojovací čára 73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5" name="Přímá spojovací čára 74"/>
            <p:cNvCxnSpPr/>
            <p:nvPr/>
          </p:nvCxnSpPr>
          <p:spPr>
            <a:xfrm flipH="1">
              <a:off x="3896392" y="5517248"/>
              <a:ext cx="756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ovací čára 75"/>
            <p:cNvCxnSpPr/>
            <p:nvPr/>
          </p:nvCxnSpPr>
          <p:spPr>
            <a:xfrm>
              <a:off x="3889200" y="4733528"/>
              <a:ext cx="0" cy="79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Volný tvar 89"/>
          <p:cNvSpPr/>
          <p:nvPr/>
        </p:nvSpPr>
        <p:spPr>
          <a:xfrm>
            <a:off x="4735773" y="2552131"/>
            <a:ext cx="3193576" cy="1864057"/>
          </a:xfrm>
          <a:custGeom>
            <a:avLst/>
            <a:gdLst>
              <a:gd name="connsiteX0" fmla="*/ 3193576 w 3193576"/>
              <a:gd name="connsiteY0" fmla="*/ 1856096 h 1864057"/>
              <a:gd name="connsiteX1" fmla="*/ 2408830 w 3193576"/>
              <a:gd name="connsiteY1" fmla="*/ 1856096 h 1864057"/>
              <a:gd name="connsiteX2" fmla="*/ 1849272 w 3193576"/>
              <a:gd name="connsiteY2" fmla="*/ 1808329 h 1864057"/>
              <a:gd name="connsiteX3" fmla="*/ 1221475 w 3193576"/>
              <a:gd name="connsiteY3" fmla="*/ 1719618 h 1864057"/>
              <a:gd name="connsiteX4" fmla="*/ 641445 w 3193576"/>
              <a:gd name="connsiteY4" fmla="*/ 1501254 h 1864057"/>
              <a:gd name="connsiteX5" fmla="*/ 232012 w 3193576"/>
              <a:gd name="connsiteY5" fmla="*/ 1003111 h 1864057"/>
              <a:gd name="connsiteX6" fmla="*/ 0 w 3193576"/>
              <a:gd name="connsiteY6" fmla="*/ 0 h 186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93576" h="1864057">
                <a:moveTo>
                  <a:pt x="3193576" y="1856096"/>
                </a:moveTo>
                <a:cubicBezTo>
                  <a:pt x="2913228" y="1860076"/>
                  <a:pt x="2632881" y="1864057"/>
                  <a:pt x="2408830" y="1856096"/>
                </a:cubicBezTo>
                <a:cubicBezTo>
                  <a:pt x="2184779" y="1848135"/>
                  <a:pt x="2047164" y="1831075"/>
                  <a:pt x="1849272" y="1808329"/>
                </a:cubicBezTo>
                <a:cubicBezTo>
                  <a:pt x="1651380" y="1785583"/>
                  <a:pt x="1422779" y="1770797"/>
                  <a:pt x="1221475" y="1719618"/>
                </a:cubicBezTo>
                <a:cubicBezTo>
                  <a:pt x="1020171" y="1668439"/>
                  <a:pt x="806356" y="1620672"/>
                  <a:pt x="641445" y="1501254"/>
                </a:cubicBezTo>
                <a:cubicBezTo>
                  <a:pt x="476534" y="1381836"/>
                  <a:pt x="338919" y="1253320"/>
                  <a:pt x="232012" y="1003111"/>
                </a:cubicBezTo>
                <a:cubicBezTo>
                  <a:pt x="125105" y="752902"/>
                  <a:pt x="62552" y="376451"/>
                  <a:pt x="0" y="0"/>
                </a:cubicBezTo>
              </a:path>
            </a:pathLst>
          </a:cu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Volný tvar 90"/>
          <p:cNvSpPr/>
          <p:nvPr/>
        </p:nvSpPr>
        <p:spPr>
          <a:xfrm flipH="1" flipV="1">
            <a:off x="1043608" y="4797150"/>
            <a:ext cx="3096344" cy="1936065"/>
          </a:xfrm>
          <a:custGeom>
            <a:avLst/>
            <a:gdLst>
              <a:gd name="connsiteX0" fmla="*/ 3193576 w 3193576"/>
              <a:gd name="connsiteY0" fmla="*/ 1856096 h 1864057"/>
              <a:gd name="connsiteX1" fmla="*/ 2408830 w 3193576"/>
              <a:gd name="connsiteY1" fmla="*/ 1856096 h 1864057"/>
              <a:gd name="connsiteX2" fmla="*/ 1849272 w 3193576"/>
              <a:gd name="connsiteY2" fmla="*/ 1808329 h 1864057"/>
              <a:gd name="connsiteX3" fmla="*/ 1221475 w 3193576"/>
              <a:gd name="connsiteY3" fmla="*/ 1719618 h 1864057"/>
              <a:gd name="connsiteX4" fmla="*/ 641445 w 3193576"/>
              <a:gd name="connsiteY4" fmla="*/ 1501254 h 1864057"/>
              <a:gd name="connsiteX5" fmla="*/ 232012 w 3193576"/>
              <a:gd name="connsiteY5" fmla="*/ 1003111 h 1864057"/>
              <a:gd name="connsiteX6" fmla="*/ 0 w 3193576"/>
              <a:gd name="connsiteY6" fmla="*/ 0 h 186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93576" h="1864057">
                <a:moveTo>
                  <a:pt x="3193576" y="1856096"/>
                </a:moveTo>
                <a:cubicBezTo>
                  <a:pt x="2913228" y="1860076"/>
                  <a:pt x="2632881" y="1864057"/>
                  <a:pt x="2408830" y="1856096"/>
                </a:cubicBezTo>
                <a:cubicBezTo>
                  <a:pt x="2184779" y="1848135"/>
                  <a:pt x="2047164" y="1831075"/>
                  <a:pt x="1849272" y="1808329"/>
                </a:cubicBezTo>
                <a:cubicBezTo>
                  <a:pt x="1651380" y="1785583"/>
                  <a:pt x="1422779" y="1770797"/>
                  <a:pt x="1221475" y="1719618"/>
                </a:cubicBezTo>
                <a:cubicBezTo>
                  <a:pt x="1020171" y="1668439"/>
                  <a:pt x="806356" y="1620672"/>
                  <a:pt x="641445" y="1501254"/>
                </a:cubicBezTo>
                <a:cubicBezTo>
                  <a:pt x="476534" y="1381836"/>
                  <a:pt x="338919" y="1253320"/>
                  <a:pt x="232012" y="1003111"/>
                </a:cubicBezTo>
                <a:cubicBezTo>
                  <a:pt x="125105" y="752902"/>
                  <a:pt x="62552" y="376451"/>
                  <a:pt x="0" y="0"/>
                </a:cubicBezTo>
              </a:path>
            </a:pathLst>
          </a:cu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34"/>
          <p:cNvGraphicFramePr>
            <a:graphicFrameLocks noChangeAspect="1"/>
          </p:cNvGraphicFramePr>
          <p:nvPr/>
        </p:nvGraphicFramePr>
        <p:xfrm>
          <a:off x="5543376" y="5581650"/>
          <a:ext cx="2413000" cy="511175"/>
        </p:xfrm>
        <a:graphic>
          <a:graphicData uri="http://schemas.openxmlformats.org/presentationml/2006/ole">
            <p:oleObj spid="_x0000_s63522" name="Rovnice" r:id="rId12" imgW="965160" imgH="203040" progId="Equation.3">
              <p:embed/>
            </p:oleObj>
          </a:graphicData>
        </a:graphic>
      </p:graphicFrame>
      <p:graphicFrame>
        <p:nvGraphicFramePr>
          <p:cNvPr id="26" name="Object 35"/>
          <p:cNvGraphicFramePr>
            <a:graphicFrameLocks noChangeAspect="1"/>
          </p:cNvGraphicFramePr>
          <p:nvPr/>
        </p:nvGraphicFramePr>
        <p:xfrm>
          <a:off x="4644008" y="6157913"/>
          <a:ext cx="984250" cy="511175"/>
        </p:xfrm>
        <a:graphic>
          <a:graphicData uri="http://schemas.openxmlformats.org/presentationml/2006/ole">
            <p:oleObj spid="_x0000_s63523" name="Rovnice" r:id="rId13" imgW="393480" imgH="203040" progId="Equation.3">
              <p:embed/>
            </p:oleObj>
          </a:graphicData>
        </a:graphic>
      </p:graphicFrame>
      <p:sp>
        <p:nvSpPr>
          <p:cNvPr id="101" name="Elipsa 100"/>
          <p:cNvSpPr/>
          <p:nvPr/>
        </p:nvSpPr>
        <p:spPr>
          <a:xfrm>
            <a:off x="4392000" y="4536000"/>
            <a:ext cx="144016" cy="1440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05" name="Skupina 104"/>
          <p:cNvGrpSpPr/>
          <p:nvPr/>
        </p:nvGrpSpPr>
        <p:grpSpPr>
          <a:xfrm>
            <a:off x="971600" y="4608000"/>
            <a:ext cx="3420008" cy="1800"/>
            <a:chOff x="971600" y="4608000"/>
            <a:chExt cx="3420008" cy="1800"/>
          </a:xfrm>
        </p:grpSpPr>
        <p:cxnSp>
          <p:nvCxnSpPr>
            <p:cNvPr id="99" name="Přímá spojovací čára 98"/>
            <p:cNvCxnSpPr/>
            <p:nvPr/>
          </p:nvCxnSpPr>
          <p:spPr>
            <a:xfrm>
              <a:off x="1043608" y="4608000"/>
              <a:ext cx="3348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Přímá spojovací šipka 102"/>
            <p:cNvCxnSpPr/>
            <p:nvPr/>
          </p:nvCxnSpPr>
          <p:spPr>
            <a:xfrm flipH="1">
              <a:off x="971600" y="4609800"/>
              <a:ext cx="180000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Skupina 105"/>
          <p:cNvGrpSpPr/>
          <p:nvPr/>
        </p:nvGrpSpPr>
        <p:grpSpPr>
          <a:xfrm>
            <a:off x="4528800" y="4608000"/>
            <a:ext cx="3463560" cy="0"/>
            <a:chOff x="4528800" y="4608000"/>
            <a:chExt cx="3463560" cy="0"/>
          </a:xfrm>
        </p:grpSpPr>
        <p:cxnSp>
          <p:nvCxnSpPr>
            <p:cNvPr id="100" name="Přímá spojovací čára 99"/>
            <p:cNvCxnSpPr/>
            <p:nvPr/>
          </p:nvCxnSpPr>
          <p:spPr>
            <a:xfrm>
              <a:off x="4528800" y="4608000"/>
              <a:ext cx="3348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Přímá spojovací šipka 103"/>
            <p:cNvCxnSpPr/>
            <p:nvPr/>
          </p:nvCxnSpPr>
          <p:spPr>
            <a:xfrm>
              <a:off x="7812360" y="4608000"/>
              <a:ext cx="180000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Zaoblený obdélníkový popisek 113"/>
          <p:cNvSpPr/>
          <p:nvPr/>
        </p:nvSpPr>
        <p:spPr>
          <a:xfrm>
            <a:off x="5724128" y="2564904"/>
            <a:ext cx="2088232" cy="1008112"/>
          </a:xfrm>
          <a:prstGeom prst="wedgeRoundRectCallout">
            <a:avLst>
              <a:gd name="adj1" fmla="val -63365"/>
              <a:gd name="adj2" fmla="val 101006"/>
              <a:gd name="adj3" fmla="val 16667"/>
            </a:avLst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HYPERBOLA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27" name="Object 36"/>
          <p:cNvGraphicFramePr>
            <a:graphicFrameLocks noChangeAspect="1"/>
          </p:cNvGraphicFramePr>
          <p:nvPr/>
        </p:nvGraphicFramePr>
        <p:xfrm>
          <a:off x="4644008" y="5589240"/>
          <a:ext cx="984250" cy="511175"/>
        </p:xfrm>
        <a:graphic>
          <a:graphicData uri="http://schemas.openxmlformats.org/presentationml/2006/ole">
            <p:oleObj spid="_x0000_s63524" name="Rovnice" r:id="rId14" imgW="393480" imgH="203040" progId="Equation.3">
              <p:embed/>
            </p:oleObj>
          </a:graphicData>
        </a:graphic>
      </p:graphicFrame>
      <p:graphicFrame>
        <p:nvGraphicFramePr>
          <p:cNvPr id="28" name="Object 37"/>
          <p:cNvGraphicFramePr>
            <a:graphicFrameLocks noChangeAspect="1"/>
          </p:cNvGraphicFramePr>
          <p:nvPr/>
        </p:nvGraphicFramePr>
        <p:xfrm>
          <a:off x="5543376" y="6165304"/>
          <a:ext cx="2413000" cy="511175"/>
        </p:xfrm>
        <a:graphic>
          <a:graphicData uri="http://schemas.openxmlformats.org/presentationml/2006/ole">
            <p:oleObj spid="_x0000_s63525" name="Rovnice" r:id="rId15" imgW="965160" imgH="203040" progId="Equation.3">
              <p:embed/>
            </p:oleObj>
          </a:graphicData>
        </a:graphic>
      </p:graphicFrame>
      <p:sp>
        <p:nvSpPr>
          <p:cNvPr id="116" name="Elipsa 115"/>
          <p:cNvSpPr/>
          <p:nvPr/>
        </p:nvSpPr>
        <p:spPr>
          <a:xfrm>
            <a:off x="2339752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Elipsa 116"/>
          <p:cNvSpPr/>
          <p:nvPr/>
        </p:nvSpPr>
        <p:spPr>
          <a:xfrm>
            <a:off x="3131840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3851920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9" name="Přímá spojovací čára 118"/>
          <p:cNvCxnSpPr/>
          <p:nvPr/>
        </p:nvCxnSpPr>
        <p:spPr>
          <a:xfrm rot="5400000">
            <a:off x="2350800" y="4616896"/>
            <a:ext cx="4248000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Elipsa 106"/>
          <p:cNvSpPr/>
          <p:nvPr/>
        </p:nvSpPr>
        <p:spPr>
          <a:xfrm rot="5400000">
            <a:off x="4392000" y="4536000"/>
            <a:ext cx="144016" cy="14401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1" name="Skupina 110"/>
          <p:cNvGrpSpPr/>
          <p:nvPr/>
        </p:nvGrpSpPr>
        <p:grpSpPr>
          <a:xfrm rot="5400000">
            <a:off x="3477600" y="5666400"/>
            <a:ext cx="1980000" cy="0"/>
            <a:chOff x="4528800" y="4608000"/>
            <a:chExt cx="3463560" cy="0"/>
          </a:xfrm>
        </p:grpSpPr>
        <p:cxnSp>
          <p:nvCxnSpPr>
            <p:cNvPr id="112" name="Přímá spojovací čára 111"/>
            <p:cNvCxnSpPr/>
            <p:nvPr/>
          </p:nvCxnSpPr>
          <p:spPr>
            <a:xfrm>
              <a:off x="4528800" y="4608000"/>
              <a:ext cx="3348000" cy="0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Přímá spojovací šipka 112"/>
            <p:cNvCxnSpPr/>
            <p:nvPr/>
          </p:nvCxnSpPr>
          <p:spPr>
            <a:xfrm>
              <a:off x="7812360" y="4608000"/>
              <a:ext cx="180000" cy="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Skupina 107"/>
          <p:cNvGrpSpPr/>
          <p:nvPr/>
        </p:nvGrpSpPr>
        <p:grpSpPr>
          <a:xfrm rot="5400000">
            <a:off x="2259252" y="4842564"/>
            <a:ext cx="4411304" cy="0"/>
            <a:chOff x="971600" y="3626920"/>
            <a:chExt cx="4411304" cy="982880"/>
          </a:xfrm>
        </p:grpSpPr>
        <p:cxnSp>
          <p:nvCxnSpPr>
            <p:cNvPr id="109" name="Přímá spojovací čára 108"/>
            <p:cNvCxnSpPr/>
            <p:nvPr/>
          </p:nvCxnSpPr>
          <p:spPr>
            <a:xfrm>
              <a:off x="3546904" y="3626920"/>
              <a:ext cx="1836000" cy="0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Přímá spojovací šipka 109"/>
            <p:cNvCxnSpPr/>
            <p:nvPr/>
          </p:nvCxnSpPr>
          <p:spPr>
            <a:xfrm flipH="1">
              <a:off x="971600" y="4609800"/>
              <a:ext cx="180000" cy="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1" grpId="0" animBg="1"/>
      <p:bldP spid="101" grpId="0" animBg="1"/>
      <p:bldP spid="101" grpId="1" animBg="1"/>
      <p:bldP spid="114" grpId="0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07" grpId="0" animBg="1"/>
      <p:bldP spid="10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79512" y="548680"/>
            <a:ext cx="9144000" cy="192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/>
              <a:t>Funkce ve tvaru                   , kde</a:t>
            </a:r>
            <a:br>
              <a:rPr lang="cs-CZ" sz="3200" dirty="0" smtClean="0"/>
            </a:br>
            <a:r>
              <a:rPr lang="cs-CZ" sz="3200" dirty="0" smtClean="0"/>
              <a:t>                    se nazývá </a:t>
            </a:r>
            <a:r>
              <a:rPr lang="cs-CZ" sz="3200" dirty="0" smtClean="0">
                <a:solidFill>
                  <a:srgbClr val="FFC000"/>
                </a:solidFill>
              </a:rPr>
              <a:t>NEPŘÍMÁ ÚMĚRNOST</a:t>
            </a:r>
            <a:r>
              <a:rPr lang="cs-CZ" sz="3200" dirty="0" smtClean="0"/>
              <a:t>.</a:t>
            </a: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009425" y="639788"/>
          <a:ext cx="1418559" cy="1133028"/>
        </p:xfrm>
        <a:graphic>
          <a:graphicData uri="http://schemas.openxmlformats.org/presentationml/2006/ole">
            <p:oleObj spid="_x0000_s81924" name="Rovnice" r:id="rId3" imgW="495000" imgH="393480" progId="Equation.3">
              <p:embed/>
            </p:oleObj>
          </a:graphicData>
        </a:graphic>
      </p:graphicFrame>
      <p:graphicFrame>
        <p:nvGraphicFramePr>
          <p:cNvPr id="29745" name="Object 11"/>
          <p:cNvGraphicFramePr>
            <a:graphicFrameLocks noChangeAspect="1"/>
          </p:cNvGraphicFramePr>
          <p:nvPr/>
        </p:nvGraphicFramePr>
        <p:xfrm>
          <a:off x="5436096" y="936040"/>
          <a:ext cx="1781175" cy="584200"/>
        </p:xfrm>
        <a:graphic>
          <a:graphicData uri="http://schemas.openxmlformats.org/presentationml/2006/ole">
            <p:oleObj spid="_x0000_s81939" name="Rovnice" r:id="rId4" imgW="622080" imgH="203040" progId="Equation.3">
              <p:embed/>
            </p:oleObj>
          </a:graphicData>
        </a:graphic>
      </p:graphicFrame>
      <p:sp>
        <p:nvSpPr>
          <p:cNvPr id="25" name="TextovéPole 24"/>
          <p:cNvSpPr txBox="1"/>
          <p:nvPr/>
        </p:nvSpPr>
        <p:spPr>
          <a:xfrm>
            <a:off x="611560" y="2999854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/>
              <a:t>Grafem je křivka, která se nazývá </a:t>
            </a:r>
            <a:r>
              <a:rPr lang="cs-CZ" sz="3200" dirty="0" smtClean="0">
                <a:solidFill>
                  <a:srgbClr val="FFC000"/>
                </a:solidFill>
              </a:rPr>
              <a:t>HYPERBOLA</a:t>
            </a:r>
            <a:r>
              <a:rPr lang="cs-CZ" sz="32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                  a urči definiční obor a obor </a:t>
            </a:r>
            <a:r>
              <a:rPr lang="cs-CZ" sz="2800" u="sng" dirty="0" smtClean="0"/>
              <a:t>hodnot.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563888" y="-26988"/>
          <a:ext cx="1492250" cy="989013"/>
        </p:xfrm>
        <a:graphic>
          <a:graphicData uri="http://schemas.openxmlformats.org/presentationml/2006/ole">
            <p:oleObj spid="_x0000_s95234" name="Rovnice" r:id="rId3" imgW="596880" imgH="393480" progId="Equation.3">
              <p:embed/>
            </p:oleObj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1524000" y="1124744"/>
          <a:ext cx="6096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2522538" y="1557338"/>
          <a:ext cx="274637" cy="773112"/>
        </p:xfrm>
        <a:graphic>
          <a:graphicData uri="http://schemas.openxmlformats.org/presentationml/2006/ole">
            <p:oleObj spid="_x0000_s95235" name="Rovnice" r:id="rId4" imgW="139680" imgH="393480" progId="Equation.3">
              <p:embed/>
            </p:oleObj>
          </a:graphicData>
        </a:graphic>
      </p:graphicFrame>
      <p:graphicFrame>
        <p:nvGraphicFramePr>
          <p:cNvPr id="12" name="Object 27"/>
          <p:cNvGraphicFramePr>
            <a:graphicFrameLocks noChangeAspect="1"/>
          </p:cNvGraphicFramePr>
          <p:nvPr/>
        </p:nvGraphicFramePr>
        <p:xfrm>
          <a:off x="3348038" y="1793875"/>
          <a:ext cx="223837" cy="298450"/>
        </p:xfrm>
        <a:graphic>
          <a:graphicData uri="http://schemas.openxmlformats.org/presentationml/2006/ole">
            <p:oleObj spid="_x0000_s95236" name="Rovnice" r:id="rId5" imgW="114120" imgH="152280" progId="Equation.3">
              <p:embed/>
            </p:oleObj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/>
        </p:nvGraphicFramePr>
        <p:xfrm>
          <a:off x="4138613" y="1793875"/>
          <a:ext cx="223837" cy="300038"/>
        </p:xfrm>
        <a:graphic>
          <a:graphicData uri="http://schemas.openxmlformats.org/presentationml/2006/ole">
            <p:oleObj spid="_x0000_s95237" name="Rovnice" r:id="rId6" imgW="114120" imgH="152280" progId="Equation.3">
              <p:embed/>
            </p:oleObj>
          </a:graphicData>
        </a:graphic>
      </p:graphicFrame>
      <p:graphicFrame>
        <p:nvGraphicFramePr>
          <p:cNvPr id="18" name="Object 29"/>
          <p:cNvGraphicFramePr>
            <a:graphicFrameLocks noChangeAspect="1"/>
          </p:cNvGraphicFramePr>
          <p:nvPr/>
        </p:nvGraphicFramePr>
        <p:xfrm>
          <a:off x="4605338" y="1806079"/>
          <a:ext cx="720725" cy="274638"/>
        </p:xfrm>
        <a:graphic>
          <a:graphicData uri="http://schemas.openxmlformats.org/presentationml/2006/ole">
            <p:oleObj spid="_x0000_s95238" name="Rovnice" r:id="rId7" imgW="368280" imgH="1396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461000" y="1793875"/>
          <a:ext cx="447675" cy="300038"/>
        </p:xfrm>
        <a:graphic>
          <a:graphicData uri="http://schemas.openxmlformats.org/presentationml/2006/ole">
            <p:oleObj spid="_x0000_s95239" name="Rovnice" r:id="rId8" imgW="228600" imgH="152280" progId="Equation.3">
              <p:embed/>
            </p:oleObj>
          </a:graphicData>
        </a:graphic>
      </p:graphicFrame>
      <p:graphicFrame>
        <p:nvGraphicFramePr>
          <p:cNvPr id="21" name="Object 31"/>
          <p:cNvGraphicFramePr>
            <a:graphicFrameLocks noChangeAspect="1"/>
          </p:cNvGraphicFramePr>
          <p:nvPr/>
        </p:nvGraphicFramePr>
        <p:xfrm>
          <a:off x="6264275" y="1793875"/>
          <a:ext cx="422275" cy="298450"/>
        </p:xfrm>
        <a:graphic>
          <a:graphicData uri="http://schemas.openxmlformats.org/presentationml/2006/ole">
            <p:oleObj spid="_x0000_s95240" name="Rovnice" r:id="rId9" imgW="215640" imgH="152280" progId="Equation.3">
              <p:embed/>
            </p:oleObj>
          </a:graphicData>
        </a:graphic>
      </p:graphicFrame>
      <p:graphicFrame>
        <p:nvGraphicFramePr>
          <p:cNvPr id="22" name="Object 32"/>
          <p:cNvGraphicFramePr>
            <a:graphicFrameLocks noChangeAspect="1"/>
          </p:cNvGraphicFramePr>
          <p:nvPr/>
        </p:nvGraphicFramePr>
        <p:xfrm>
          <a:off x="6996113" y="1557338"/>
          <a:ext cx="496887" cy="773112"/>
        </p:xfrm>
        <a:graphic>
          <a:graphicData uri="http://schemas.openxmlformats.org/presentationml/2006/ole">
            <p:oleObj spid="_x0000_s95241" name="Rovnice" r:id="rId10" imgW="253800" imgH="393480" progId="Equation.3">
              <p:embed/>
            </p:oleObj>
          </a:graphicData>
        </a:graphic>
      </p:graphicFrame>
      <p:pic>
        <p:nvPicPr>
          <p:cNvPr id="95246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95165" y="2434552"/>
            <a:ext cx="6953671" cy="4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" name="Object 34"/>
          <p:cNvGraphicFramePr>
            <a:graphicFrameLocks noChangeAspect="1"/>
          </p:cNvGraphicFramePr>
          <p:nvPr/>
        </p:nvGraphicFramePr>
        <p:xfrm>
          <a:off x="2195736" y="5138729"/>
          <a:ext cx="2160240" cy="457630"/>
        </p:xfrm>
        <a:graphic>
          <a:graphicData uri="http://schemas.openxmlformats.org/presentationml/2006/ole">
            <p:oleObj spid="_x0000_s95242" name="Rovnice" r:id="rId12" imgW="965160" imgH="203040" progId="Equation.3">
              <p:embed/>
            </p:oleObj>
          </a:graphicData>
        </a:graphic>
      </p:graphicFrame>
      <p:graphicFrame>
        <p:nvGraphicFramePr>
          <p:cNvPr id="26" name="Object 35"/>
          <p:cNvGraphicFramePr>
            <a:graphicFrameLocks noChangeAspect="1"/>
          </p:cNvGraphicFramePr>
          <p:nvPr/>
        </p:nvGraphicFramePr>
        <p:xfrm>
          <a:off x="1296368" y="5714992"/>
          <a:ext cx="881151" cy="457630"/>
        </p:xfrm>
        <a:graphic>
          <a:graphicData uri="http://schemas.openxmlformats.org/presentationml/2006/ole">
            <p:oleObj spid="_x0000_s95243" name="Rovnice" r:id="rId13" imgW="393480" imgH="203040" progId="Equation.3">
              <p:embed/>
            </p:oleObj>
          </a:graphicData>
        </a:graphic>
      </p:graphicFrame>
      <p:graphicFrame>
        <p:nvGraphicFramePr>
          <p:cNvPr id="27" name="Object 36"/>
          <p:cNvGraphicFramePr>
            <a:graphicFrameLocks noChangeAspect="1"/>
          </p:cNvGraphicFramePr>
          <p:nvPr/>
        </p:nvGraphicFramePr>
        <p:xfrm>
          <a:off x="1296368" y="5146319"/>
          <a:ext cx="881151" cy="457630"/>
        </p:xfrm>
        <a:graphic>
          <a:graphicData uri="http://schemas.openxmlformats.org/presentationml/2006/ole">
            <p:oleObj spid="_x0000_s95244" name="Rovnice" r:id="rId14" imgW="393480" imgH="203040" progId="Equation.3">
              <p:embed/>
            </p:oleObj>
          </a:graphicData>
        </a:graphic>
      </p:graphicFrame>
      <p:graphicFrame>
        <p:nvGraphicFramePr>
          <p:cNvPr id="28" name="Object 37"/>
          <p:cNvGraphicFramePr>
            <a:graphicFrameLocks noChangeAspect="1"/>
          </p:cNvGraphicFramePr>
          <p:nvPr/>
        </p:nvGraphicFramePr>
        <p:xfrm>
          <a:off x="2195736" y="5722383"/>
          <a:ext cx="2160240" cy="457630"/>
        </p:xfrm>
        <a:graphic>
          <a:graphicData uri="http://schemas.openxmlformats.org/presentationml/2006/ole">
            <p:oleObj spid="_x0000_s95245" name="Rovnice" r:id="rId15" imgW="9651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74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924944"/>
            <a:ext cx="5904656" cy="382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252536" y="18864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Skupina důchodců si vsadí sportku a vyhrají 200 Kč.</a:t>
            </a:r>
            <a:br>
              <a:rPr lang="cs-CZ" sz="2800" dirty="0" smtClean="0"/>
            </a:br>
            <a:r>
              <a:rPr lang="cs-CZ" sz="2800" dirty="0" smtClean="0"/>
              <a:t>Urči graficky závislost množství vyhrané částky na</a:t>
            </a:r>
            <a:r>
              <a:rPr lang="cs-CZ" sz="2800" u="sng" dirty="0" smtClean="0"/>
              <a:t/>
            </a:r>
            <a:br>
              <a:rPr lang="cs-CZ" sz="2800" u="sng" dirty="0" smtClean="0"/>
            </a:br>
            <a:r>
              <a:rPr lang="cs-CZ" sz="2800" u="sng" dirty="0" smtClean="0"/>
              <a:t>počtu důchodců ve skupině.</a:t>
            </a:r>
            <a:endParaRPr lang="cs-CZ" sz="3200" u="sng" dirty="0" smtClean="0"/>
          </a:p>
        </p:txBody>
      </p:sp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2627784" y="1628800"/>
          <a:ext cx="5544616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720080"/>
                <a:gridCol w="720080"/>
                <a:gridCol w="720080"/>
                <a:gridCol w="1152128"/>
                <a:gridCol w="648072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 (důchodci)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 (Kč)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4348162" y="2276872"/>
          <a:ext cx="523875" cy="325437"/>
        </p:xfrm>
        <a:graphic>
          <a:graphicData uri="http://schemas.openxmlformats.org/presentationml/2006/ole">
            <p:oleObj spid="_x0000_s96259" name="Rovnice" r:id="rId4" imgW="266400" imgH="1648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860330" y="2276872"/>
          <a:ext cx="373062" cy="325438"/>
        </p:xfrm>
        <a:graphic>
          <a:graphicData uri="http://schemas.openxmlformats.org/presentationml/2006/ole">
            <p:oleObj spid="_x0000_s96263" name="Rovnice" r:id="rId5" imgW="190440" imgH="164880" progId="Equation.3">
              <p:embed/>
            </p:oleObj>
          </a:graphicData>
        </a:graphic>
      </p:graphicFrame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650875" y="1700213"/>
          <a:ext cx="1270000" cy="989012"/>
        </p:xfrm>
        <a:graphic>
          <a:graphicData uri="http://schemas.openxmlformats.org/presentationml/2006/ole">
            <p:oleObj spid="_x0000_s96270" name="Rovnice" r:id="rId6" imgW="507960" imgH="393480" progId="Equation.3">
              <p:embed/>
            </p:oleObj>
          </a:graphicData>
        </a:graphic>
      </p:graphicFrame>
      <p:graphicFrame>
        <p:nvGraphicFramePr>
          <p:cNvPr id="4" name="Object 26"/>
          <p:cNvGraphicFramePr>
            <a:graphicFrameLocks noChangeAspect="1"/>
          </p:cNvGraphicFramePr>
          <p:nvPr/>
        </p:nvGraphicFramePr>
        <p:xfrm>
          <a:off x="5140250" y="2276872"/>
          <a:ext cx="373062" cy="325438"/>
        </p:xfrm>
        <a:graphic>
          <a:graphicData uri="http://schemas.openxmlformats.org/presentationml/2006/ole">
            <p:oleObj spid="_x0000_s96271" name="Rovnice" r:id="rId7" imgW="190440" imgH="164880" progId="Equation.3">
              <p:embed/>
            </p:oleObj>
          </a:graphicData>
        </a:graphic>
      </p:graphicFrame>
      <p:graphicFrame>
        <p:nvGraphicFramePr>
          <p:cNvPr id="5" name="Object 26"/>
          <p:cNvGraphicFramePr>
            <a:graphicFrameLocks noChangeAspect="1"/>
          </p:cNvGraphicFramePr>
          <p:nvPr/>
        </p:nvGraphicFramePr>
        <p:xfrm>
          <a:off x="6436394" y="2060848"/>
          <a:ext cx="1096962" cy="776288"/>
        </p:xfrm>
        <a:graphic>
          <a:graphicData uri="http://schemas.openxmlformats.org/presentationml/2006/ole">
            <p:oleObj spid="_x0000_s96272" name="Rovnice" r:id="rId8" imgW="558720" imgH="393480" progId="Equation.3">
              <p:embed/>
            </p:oleObj>
          </a:graphicData>
        </a:graphic>
      </p:graphicFrame>
      <p:graphicFrame>
        <p:nvGraphicFramePr>
          <p:cNvPr id="6" name="Object 26"/>
          <p:cNvGraphicFramePr>
            <a:graphicFrameLocks noChangeAspect="1"/>
          </p:cNvGraphicFramePr>
          <p:nvPr/>
        </p:nvGraphicFramePr>
        <p:xfrm>
          <a:off x="7804546" y="2276872"/>
          <a:ext cx="223838" cy="327025"/>
        </p:xfrm>
        <a:graphic>
          <a:graphicData uri="http://schemas.openxmlformats.org/presentationml/2006/ole">
            <p:oleObj spid="_x0000_s96273" name="Rovnice" r:id="rId9" imgW="1141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114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8.4 Funkce nepřímá úměrnost</vt:lpstr>
      <vt:lpstr>Snímek 2</vt:lpstr>
      <vt:lpstr>Snímek 3</vt:lpstr>
      <vt:lpstr>Snímek 4</vt:lpstr>
      <vt:lpstr>Snímek 5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99</cp:revision>
  <dcterms:created xsi:type="dcterms:W3CDTF">2013-04-02T09:10:14Z</dcterms:created>
  <dcterms:modified xsi:type="dcterms:W3CDTF">2013-05-24T10:27:08Z</dcterms:modified>
</cp:coreProperties>
</file>