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0" r:id="rId5"/>
    <p:sldId id="271" r:id="rId6"/>
    <p:sldId id="270" r:id="rId7"/>
    <p:sldId id="262" r:id="rId8"/>
    <p:sldId id="263" r:id="rId9"/>
    <p:sldId id="265" r:id="rId10"/>
    <p:sldId id="274" r:id="rId11"/>
    <p:sldId id="275" r:id="rId12"/>
    <p:sldId id="276" r:id="rId13"/>
    <p:sldId id="27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99CC"/>
    <a:srgbClr val="33CC33"/>
    <a:srgbClr val="CCECFF"/>
    <a:srgbClr val="99CCFF"/>
    <a:srgbClr val="66CCFF"/>
    <a:srgbClr val="CCCCFF"/>
    <a:srgbClr val="99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2" autoAdjust="0"/>
    <p:restoredTop sz="94621" autoAdjust="0"/>
  </p:normalViewPr>
  <p:slideViewPr>
    <p:cSldViewPr>
      <p:cViewPr varScale="1">
        <p:scale>
          <a:sx n="115" d="100"/>
          <a:sy n="115" d="100"/>
        </p:scale>
        <p:origin x="-18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23E932-A247-4F6B-8401-497CD1E52804}" type="datetimeFigureOut">
              <a:rPr lang="cs-CZ"/>
              <a:pPr>
                <a:defRPr/>
              </a:pPr>
              <a:t>26.4.2013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F8496A-5E6E-495A-A211-45CCF6EF36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9426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9D539-4AE2-4CEE-91E1-510C1A5E86A1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57613-B2AA-4D57-9DED-85A25B74D23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3ED7-89F6-4345-91AA-59C56C921315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1A4FD-0174-46E0-915C-285DA68901D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945C-88FC-40A0-A187-8D979B3A88D6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E7311-389D-4AAC-BC17-520DAE3EAC0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C5149-8DA6-4104-B34D-4F00C7E48FCD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F5848-ADAA-4C59-B8E3-FE12895B0E1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C2045-E5EB-40AB-A53F-D058F9C88584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7DF55-E81C-494B-90AE-3BA43B05AA3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0133-8F8B-4426-93D0-20416229D2A0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468D9-83B3-416F-A706-381906C0D0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266EC-CDD0-4D0B-9A2E-D19B6BC59000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1FB8F-6887-433D-9E33-9D674386126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21AF-99E2-40C0-A895-E6EC18993D54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C4911-08ED-4820-8476-A524DD68D2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330F7-1C09-426B-B4CA-D50B00228309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2BDF1-1E6A-4974-85BA-74ECCEFF697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05689-422F-4574-9AE6-F71AC65FA407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0CC52-37F5-46B1-A7B1-3675011F3A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6A06D-597C-472E-BDBA-277AB0879B13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0F68B-F94F-4F7C-AC26-4FD2321457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607E45-51EF-4A3A-9FD1-01EADF904E10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4E3C784-BE35-460F-B27B-CABB17BB8E0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3000">
              <a:srgbClr val="9999FF">
                <a:alpha val="93000"/>
              </a:srgbClr>
            </a:gs>
            <a:gs pos="100000">
              <a:srgbClr val="9999FF">
                <a:gamma/>
                <a:shade val="46275"/>
                <a:invGamma/>
                <a:alpha val="63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171461-CE1C-4F42-8271-AFE595F15131}" type="datetime1">
              <a:rPr lang="cs-CZ"/>
              <a:pPr>
                <a:defRPr/>
              </a:pPr>
              <a:t>26.4.2013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E00EEC-404F-48F7-8FAA-1F8BE858E75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1.png"/><Relationship Id="rId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atin typeface="Arial" charset="0"/>
              </a:rPr>
              <a:t>PODOBNOST trojúhelníků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91906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Mgr. Petra Toboříková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VOŠZ A SZŠ Hradec Králové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charset="0"/>
              </a:rPr>
              <a:t>2013</a:t>
            </a:r>
          </a:p>
          <a:p>
            <a:endParaRPr lang="cs-CZ" b="1" dirty="0" smtClean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Podobnost rovinných útvarů</a:t>
            </a:r>
          </a:p>
        </p:txBody>
      </p:sp>
      <p:sp>
        <p:nvSpPr>
          <p:cNvPr id="15365" name="Rectangle 5"/>
          <p:cNvSpPr>
            <a:spLocks noGrp="1"/>
          </p:cNvSpPr>
          <p:nvPr>
            <p:ph type="body" sz="half" idx="1"/>
          </p:nvPr>
        </p:nvSpPr>
        <p:spPr>
          <a:xfrm>
            <a:off x="323528" y="1557338"/>
            <a:ext cx="8604250" cy="1007566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cs-CZ" sz="2800" dirty="0" smtClean="0">
                <a:latin typeface="Arial" charset="0"/>
              </a:rPr>
              <a:t>V jakých oblastech života se setkáme s podobností?</a:t>
            </a:r>
          </a:p>
        </p:txBody>
      </p:sp>
      <p:sp>
        <p:nvSpPr>
          <p:cNvPr id="15374" name="Rectangle 14"/>
          <p:cNvSpPr>
            <a:spLocks/>
          </p:cNvSpPr>
          <p:nvPr/>
        </p:nvSpPr>
        <p:spPr bwMode="auto">
          <a:xfrm>
            <a:off x="4788024" y="3068960"/>
            <a:ext cx="40322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cs-CZ" sz="2800" dirty="0"/>
          </a:p>
        </p:txBody>
      </p:sp>
      <p:sp>
        <p:nvSpPr>
          <p:cNvPr id="15377" name="Rectangle 17"/>
          <p:cNvSpPr>
            <a:spLocks/>
          </p:cNvSpPr>
          <p:nvPr/>
        </p:nvSpPr>
        <p:spPr bwMode="auto">
          <a:xfrm>
            <a:off x="611560" y="2204864"/>
            <a:ext cx="388843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/>
              <a:t>zeměpis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/>
              <a:t>stavitelství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 smtClean="0"/>
              <a:t>konstrukce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 smtClean="0"/>
              <a:t>fotografie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 smtClean="0"/>
              <a:t>plány domu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 smtClean="0"/>
              <a:t>mapy států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cs-CZ" sz="2800" dirty="0" smtClean="0"/>
              <a:t>technické výkresy…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cs-CZ" sz="2800" dirty="0"/>
          </a:p>
        </p:txBody>
      </p:sp>
      <p:pic>
        <p:nvPicPr>
          <p:cNvPr id="21505" name="Picture 1" descr="C:\Users\toborpe\AppData\Local\Microsoft\Windows\Temporary Internet Files\Content.IE5\CGENFRQO\MC9002907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348880"/>
            <a:ext cx="1433630" cy="1234151"/>
          </a:xfrm>
          <a:prstGeom prst="rect">
            <a:avLst/>
          </a:prstGeom>
          <a:noFill/>
        </p:spPr>
      </p:pic>
      <p:pic>
        <p:nvPicPr>
          <p:cNvPr id="21508" name="Picture 4" descr="C:\Users\toborpe\AppData\Local\Microsoft\Windows\Temporary Internet Files\Content.IE5\QE3FG9GR\MC9002807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941168"/>
            <a:ext cx="1224136" cy="1150790"/>
          </a:xfrm>
          <a:prstGeom prst="rect">
            <a:avLst/>
          </a:prstGeom>
          <a:noFill/>
        </p:spPr>
      </p:pic>
      <p:pic>
        <p:nvPicPr>
          <p:cNvPr id="21509" name="Picture 5" descr="C:\Users\toborpe\AppData\Local\Microsoft\Windows\Temporary Internet Files\Content.IE5\CGENFRQO\MC9002979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005064"/>
            <a:ext cx="1296144" cy="868316"/>
          </a:xfrm>
          <a:prstGeom prst="rect">
            <a:avLst/>
          </a:prstGeom>
          <a:noFill/>
        </p:spPr>
      </p:pic>
      <p:pic>
        <p:nvPicPr>
          <p:cNvPr id="21510" name="Picture 6" descr="C:\Users\toborpe\AppData\Local\Microsoft\Windows\Temporary Internet Files\Content.IE5\12VCM7MR\MC900280889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2204864"/>
            <a:ext cx="1386220" cy="1611012"/>
          </a:xfrm>
          <a:prstGeom prst="rect">
            <a:avLst/>
          </a:prstGeom>
          <a:noFill/>
        </p:spPr>
      </p:pic>
      <p:pic>
        <p:nvPicPr>
          <p:cNvPr id="21511" name="Picture 7" descr="C:\Users\toborpe\AppData\Local\Microsoft\Windows\Temporary Internet Files\Content.IE5\ZHAR1140\MC90029059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3429000"/>
            <a:ext cx="1151083" cy="1013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Podobnost trojúhelníků</a:t>
            </a:r>
          </a:p>
        </p:txBody>
      </p:sp>
      <p:pic>
        <p:nvPicPr>
          <p:cNvPr id="17448" name="Picture 40" descr="bui001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700213"/>
            <a:ext cx="2268538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49" name="Line 41"/>
          <p:cNvSpPr>
            <a:spLocks noChangeAspect="1" noChangeShapeType="1"/>
          </p:cNvSpPr>
          <p:nvPr/>
        </p:nvSpPr>
        <p:spPr bwMode="auto">
          <a:xfrm flipV="1">
            <a:off x="1025525" y="1744663"/>
            <a:ext cx="525463" cy="10747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7450" name="Line 42"/>
          <p:cNvSpPr>
            <a:spLocks noChangeAspect="1" noChangeShapeType="1"/>
          </p:cNvSpPr>
          <p:nvPr/>
        </p:nvSpPr>
        <p:spPr bwMode="auto">
          <a:xfrm>
            <a:off x="1550988" y="1744663"/>
            <a:ext cx="528638" cy="5381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7451" name="Line 43"/>
          <p:cNvSpPr>
            <a:spLocks noChangeAspect="1" noChangeShapeType="1"/>
          </p:cNvSpPr>
          <p:nvPr/>
        </p:nvSpPr>
        <p:spPr bwMode="auto">
          <a:xfrm flipV="1">
            <a:off x="1025525" y="2282825"/>
            <a:ext cx="1054100" cy="5365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oval" w="sm" len="sm"/>
            <a:tailEnd type="oval" w="sm" len="sm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7436" name="Rectangle 28"/>
          <p:cNvSpPr>
            <a:spLocks/>
          </p:cNvSpPr>
          <p:nvPr/>
        </p:nvSpPr>
        <p:spPr bwMode="auto">
          <a:xfrm>
            <a:off x="539750" y="2636838"/>
            <a:ext cx="5048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</a:p>
        </p:txBody>
      </p:sp>
      <p:sp>
        <p:nvSpPr>
          <p:cNvPr id="17437" name="Rectangle 29"/>
          <p:cNvSpPr>
            <a:spLocks/>
          </p:cNvSpPr>
          <p:nvPr/>
        </p:nvSpPr>
        <p:spPr bwMode="auto">
          <a:xfrm>
            <a:off x="1908175" y="2349500"/>
            <a:ext cx="5048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/>
              <a:t>B</a:t>
            </a:r>
          </a:p>
        </p:txBody>
      </p:sp>
      <p:sp>
        <p:nvSpPr>
          <p:cNvPr id="17438" name="Rectangle 30"/>
          <p:cNvSpPr>
            <a:spLocks/>
          </p:cNvSpPr>
          <p:nvPr/>
        </p:nvSpPr>
        <p:spPr bwMode="auto">
          <a:xfrm>
            <a:off x="1116013" y="1412875"/>
            <a:ext cx="5048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/>
              <a:t>C</a:t>
            </a:r>
          </a:p>
        </p:txBody>
      </p:sp>
      <p:grpSp>
        <p:nvGrpSpPr>
          <p:cNvPr id="17452" name="Group 44"/>
          <p:cNvGrpSpPr>
            <a:grpSpLocks noChangeAspect="1"/>
          </p:cNvGrpSpPr>
          <p:nvPr/>
        </p:nvGrpSpPr>
        <p:grpSpPr bwMode="auto">
          <a:xfrm>
            <a:off x="4211638" y="1557338"/>
            <a:ext cx="4538663" cy="3598862"/>
            <a:chOff x="4008" y="7324"/>
            <a:chExt cx="7653" cy="6125"/>
          </a:xfrm>
        </p:grpSpPr>
        <p:pic>
          <p:nvPicPr>
            <p:cNvPr id="17453" name="Picture 45" descr="bui001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08" y="7324"/>
              <a:ext cx="7653" cy="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54" name="Line 46"/>
            <p:cNvSpPr>
              <a:spLocks noChangeAspect="1" noChangeShapeType="1"/>
            </p:cNvSpPr>
            <p:nvPr/>
          </p:nvSpPr>
          <p:spPr bwMode="auto">
            <a:xfrm flipV="1">
              <a:off x="4188" y="7476"/>
              <a:ext cx="1777" cy="365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7455" name="Line 47"/>
            <p:cNvSpPr>
              <a:spLocks noChangeAspect="1" noChangeShapeType="1"/>
            </p:cNvSpPr>
            <p:nvPr/>
          </p:nvSpPr>
          <p:spPr bwMode="auto">
            <a:xfrm>
              <a:off x="5965" y="7476"/>
              <a:ext cx="1781" cy="18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7456" name="Line 48"/>
            <p:cNvSpPr>
              <a:spLocks noChangeAspect="1" noChangeShapeType="1"/>
            </p:cNvSpPr>
            <p:nvPr/>
          </p:nvSpPr>
          <p:spPr bwMode="auto">
            <a:xfrm flipV="1">
              <a:off x="4188" y="9306"/>
              <a:ext cx="3558" cy="1829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oval" w="sm" len="sm"/>
              <a:tailEnd type="oval" w="sm" len="sm"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7441" name="Rectangle 33"/>
          <p:cNvSpPr>
            <a:spLocks/>
          </p:cNvSpPr>
          <p:nvPr/>
        </p:nvSpPr>
        <p:spPr bwMode="auto">
          <a:xfrm>
            <a:off x="3851275" y="3644900"/>
            <a:ext cx="5048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/>
              <a:t>A</a:t>
            </a:r>
            <a:r>
              <a:rPr lang="cs-CZ" sz="2800" b="1" baseline="30000"/>
              <a:t>´</a:t>
            </a:r>
            <a:endParaRPr lang="cs-CZ" sz="2800" b="1"/>
          </a:p>
        </p:txBody>
      </p:sp>
      <p:sp>
        <p:nvSpPr>
          <p:cNvPr id="17442" name="Rectangle 34"/>
          <p:cNvSpPr>
            <a:spLocks/>
          </p:cNvSpPr>
          <p:nvPr/>
        </p:nvSpPr>
        <p:spPr bwMode="auto">
          <a:xfrm>
            <a:off x="6227763" y="2781300"/>
            <a:ext cx="5048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 dirty="0"/>
              <a:t>B</a:t>
            </a:r>
            <a:r>
              <a:rPr lang="cs-CZ" sz="2800" b="1" baseline="30000" dirty="0"/>
              <a:t>´</a:t>
            </a:r>
            <a:endParaRPr lang="cs-CZ" sz="2800" b="1" dirty="0"/>
          </a:p>
        </p:txBody>
      </p:sp>
      <p:sp>
        <p:nvSpPr>
          <p:cNvPr id="17443" name="Rectangle 35"/>
          <p:cNvSpPr>
            <a:spLocks/>
          </p:cNvSpPr>
          <p:nvPr/>
        </p:nvSpPr>
        <p:spPr bwMode="auto">
          <a:xfrm>
            <a:off x="4859338" y="1341438"/>
            <a:ext cx="576263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800" dirty="0"/>
              <a:t>C</a:t>
            </a:r>
            <a:r>
              <a:rPr lang="cs-CZ" sz="2800" b="1" baseline="30000" dirty="0"/>
              <a:t>´</a:t>
            </a:r>
            <a:endParaRPr lang="cs-CZ" sz="2800" b="1" dirty="0"/>
          </a:p>
        </p:txBody>
      </p:sp>
      <p:sp>
        <p:nvSpPr>
          <p:cNvPr id="23" name="Rectangle 2"/>
          <p:cNvSpPr txBox="1">
            <a:spLocks/>
          </p:cNvSpPr>
          <p:nvPr/>
        </p:nvSpPr>
        <p:spPr bwMode="auto">
          <a:xfrm>
            <a:off x="539552" y="530120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- stejný tvar, ale různá velikost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sz="4000" dirty="0" smtClean="0">
                <a:latin typeface="Arial" charset="0"/>
              </a:rPr>
              <a:t>Podobnost trojúhelníků</a:t>
            </a:r>
          </a:p>
        </p:txBody>
      </p:sp>
      <p:sp>
        <p:nvSpPr>
          <p:cNvPr id="19460" name="Rectangle 4"/>
          <p:cNvSpPr>
            <a:spLocks/>
          </p:cNvSpPr>
          <p:nvPr/>
        </p:nvSpPr>
        <p:spPr bwMode="auto">
          <a:xfrm>
            <a:off x="396304" y="980826"/>
            <a:ext cx="8424168" cy="10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cs-CZ" sz="2800" dirty="0" smtClean="0"/>
              <a:t>Trojúhelníky ABC a </a:t>
            </a:r>
            <a:r>
              <a:rPr lang="cs-CZ" sz="2800" dirty="0" err="1" smtClean="0"/>
              <a:t>A</a:t>
            </a:r>
            <a:r>
              <a:rPr lang="cs-CZ" sz="2800" dirty="0" smtClean="0"/>
              <a:t>´B´C´ jsou podobné, existuje-li kladné číslo k tak, že pro délky jejich stran platí:</a:t>
            </a:r>
            <a:endParaRPr lang="cs-CZ" sz="2800" dirty="0"/>
          </a:p>
        </p:txBody>
      </p:sp>
      <p:sp>
        <p:nvSpPr>
          <p:cNvPr id="19462" name="Rectangle 6"/>
          <p:cNvSpPr>
            <a:spLocks/>
          </p:cNvSpPr>
          <p:nvPr/>
        </p:nvSpPr>
        <p:spPr bwMode="auto">
          <a:xfrm>
            <a:off x="1871700" y="6137349"/>
            <a:ext cx="5400600" cy="67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/>
              <a:t>Píšeme: </a:t>
            </a:r>
            <a:r>
              <a:rPr lang="cs-CZ" sz="3200" b="1" dirty="0" smtClean="0">
                <a:sym typeface="Symbol"/>
              </a:rPr>
              <a:t>ABC</a:t>
            </a:r>
            <a:r>
              <a:rPr lang="cs-CZ" sz="3200" b="1" baseline="-18000" dirty="0" smtClean="0"/>
              <a:t> </a:t>
            </a:r>
            <a:r>
              <a:rPr lang="en-US" sz="3200" b="1" dirty="0" smtClean="0">
                <a:sym typeface="Symbol"/>
              </a:rPr>
              <a:t></a:t>
            </a:r>
            <a:r>
              <a:rPr lang="cs-CZ" sz="3200" b="1" dirty="0" smtClean="0"/>
              <a:t> </a:t>
            </a:r>
            <a:r>
              <a:rPr lang="cs-CZ" sz="3200" b="1" dirty="0" smtClean="0">
                <a:sym typeface="Symbol"/>
              </a:rPr>
              <a:t></a:t>
            </a:r>
            <a:r>
              <a:rPr lang="cs-CZ" sz="3200" b="1" dirty="0" smtClean="0"/>
              <a:t>A´B´C´ </a:t>
            </a:r>
            <a:endParaRPr lang="en-US" sz="3200" b="1" dirty="0"/>
          </a:p>
        </p:txBody>
      </p:sp>
      <p:graphicFrame>
        <p:nvGraphicFramePr>
          <p:cNvPr id="19465" name="Object 9"/>
          <p:cNvGraphicFramePr>
            <a:graphicFrameLocks noChangeAspect="1"/>
          </p:cNvGraphicFramePr>
          <p:nvPr/>
        </p:nvGraphicFramePr>
        <p:xfrm>
          <a:off x="2632993" y="1988840"/>
          <a:ext cx="1223962" cy="444500"/>
        </p:xfrm>
        <a:graphic>
          <a:graphicData uri="http://schemas.openxmlformats.org/presentationml/2006/ole">
            <p:oleObj spid="_x0000_s19477" name="Rovnice" r:id="rId3" imgW="494870" imgH="177646" progId="Equation.3">
              <p:embed/>
            </p:oleObj>
          </a:graphicData>
        </a:graphic>
      </p:graphicFrame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4252392" y="1988840"/>
          <a:ext cx="1255712" cy="444500"/>
        </p:xfrm>
        <a:graphic>
          <a:graphicData uri="http://schemas.openxmlformats.org/presentationml/2006/ole">
            <p:oleObj spid="_x0000_s19478" name="Rovnice" r:id="rId4" imgW="507780" imgH="177723" progId="Equation.3">
              <p:embed/>
            </p:oleObj>
          </a:graphicData>
        </a:graphic>
      </p:graphicFrame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5898480" y="1988840"/>
          <a:ext cx="1193800" cy="444500"/>
        </p:xfrm>
        <a:graphic>
          <a:graphicData uri="http://schemas.openxmlformats.org/presentationml/2006/ole">
            <p:oleObj spid="_x0000_s19479" name="Rovnice" r:id="rId5" imgW="482181" imgH="177646" progId="Equation.3">
              <p:embed/>
            </p:oleObj>
          </a:graphicData>
        </a:graphic>
      </p:graphicFrame>
      <p:sp>
        <p:nvSpPr>
          <p:cNvPr id="9" name="Rectangle 4"/>
          <p:cNvSpPr>
            <a:spLocks/>
          </p:cNvSpPr>
          <p:nvPr/>
        </p:nvSpPr>
        <p:spPr bwMode="auto">
          <a:xfrm>
            <a:off x="179512" y="3501008"/>
            <a:ext cx="8784976" cy="1035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2800" dirty="0" smtClean="0"/>
              <a:t>číslo </a:t>
            </a:r>
            <a:r>
              <a:rPr lang="cs-CZ" sz="2800" b="1" dirty="0" smtClean="0"/>
              <a:t>k</a:t>
            </a:r>
            <a:r>
              <a:rPr lang="cs-CZ" sz="2800" dirty="0" smtClean="0"/>
              <a:t> se nazývá </a:t>
            </a:r>
            <a:r>
              <a:rPr lang="cs-CZ" sz="2800" b="1" dirty="0" smtClean="0"/>
              <a:t>poměr</a:t>
            </a:r>
            <a:r>
              <a:rPr lang="cs-CZ" sz="2800" dirty="0" smtClean="0"/>
              <a:t> nebo </a:t>
            </a:r>
            <a:r>
              <a:rPr lang="cs-CZ" sz="2800" b="1" dirty="0" smtClean="0"/>
              <a:t>koeficient podobnosti</a:t>
            </a:r>
            <a:endParaRPr lang="cs-CZ" sz="2800" b="1" dirty="0"/>
          </a:p>
        </p:txBody>
      </p:sp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2555776" y="2616051"/>
          <a:ext cx="941388" cy="984250"/>
        </p:xfrm>
        <a:graphic>
          <a:graphicData uri="http://schemas.openxmlformats.org/presentationml/2006/ole">
            <p:oleObj spid="_x0000_s19480" name="Rovnice" r:id="rId6" imgW="380835" imgH="393529" progId="Equation.3">
              <p:embed/>
            </p:oleObj>
          </a:graphicData>
        </a:graphic>
      </p:graphicFrame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4205089" y="2616051"/>
          <a:ext cx="942975" cy="984250"/>
        </p:xfrm>
        <a:graphic>
          <a:graphicData uri="http://schemas.openxmlformats.org/presentationml/2006/ole">
            <p:oleObj spid="_x0000_s19481" name="Rovnice" r:id="rId7" imgW="380835" imgH="393529" progId="Equation.3">
              <p:embed/>
            </p:oleObj>
          </a:graphicData>
        </a:graphic>
      </p:graphicFrame>
      <p:graphicFrame>
        <p:nvGraphicFramePr>
          <p:cNvPr id="19470" name="Object 14"/>
          <p:cNvGraphicFramePr>
            <a:graphicFrameLocks noChangeAspect="1"/>
          </p:cNvGraphicFramePr>
          <p:nvPr/>
        </p:nvGraphicFramePr>
        <p:xfrm>
          <a:off x="5862861" y="2616051"/>
          <a:ext cx="941387" cy="984250"/>
        </p:xfrm>
        <a:graphic>
          <a:graphicData uri="http://schemas.openxmlformats.org/presentationml/2006/ole">
            <p:oleObj spid="_x0000_s19482" name="Rovnice" r:id="rId8" imgW="380835" imgH="393529" progId="Equation.3">
              <p:embed/>
            </p:oleObj>
          </a:graphicData>
        </a:graphic>
      </p:graphicFrame>
      <p:sp>
        <p:nvSpPr>
          <p:cNvPr id="13" name="Rectangle 5"/>
          <p:cNvSpPr>
            <a:spLocks/>
          </p:cNvSpPr>
          <p:nvPr/>
        </p:nvSpPr>
        <p:spPr bwMode="auto">
          <a:xfrm>
            <a:off x="2627213" y="4509319"/>
            <a:ext cx="4537075" cy="15119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800" dirty="0" smtClean="0"/>
              <a:t>k </a:t>
            </a:r>
            <a:r>
              <a:rPr lang="en-US" sz="2800" dirty="0"/>
              <a:t>&gt; 1</a:t>
            </a:r>
            <a:r>
              <a:rPr lang="cs-CZ" sz="2800" dirty="0"/>
              <a:t> …………. </a:t>
            </a:r>
            <a:r>
              <a:rPr lang="cs-CZ" sz="2800" b="1" dirty="0">
                <a:solidFill>
                  <a:srgbClr val="C00000"/>
                </a:solidFill>
              </a:rPr>
              <a:t>zvětšení</a:t>
            </a:r>
            <a:endParaRPr lang="en-US" sz="2800" b="1" dirty="0">
              <a:solidFill>
                <a:srgbClr val="C00000"/>
              </a:solidFill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800" dirty="0"/>
              <a:t>0 &lt; k &lt; 1</a:t>
            </a:r>
            <a:r>
              <a:rPr lang="cs-CZ" sz="2800" dirty="0"/>
              <a:t> …….. </a:t>
            </a:r>
            <a:r>
              <a:rPr lang="cs-CZ" sz="2800" b="1" dirty="0">
                <a:solidFill>
                  <a:srgbClr val="0070C0"/>
                </a:solidFill>
              </a:rPr>
              <a:t>zmenšení</a:t>
            </a:r>
            <a:endParaRPr lang="en-US" sz="2800" b="1" dirty="0">
              <a:solidFill>
                <a:srgbClr val="0070C0"/>
              </a:solidFill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800" dirty="0"/>
              <a:t>k = 1</a:t>
            </a:r>
            <a:r>
              <a:rPr lang="cs-CZ" sz="2800" dirty="0"/>
              <a:t> …………. </a:t>
            </a:r>
            <a:r>
              <a:rPr lang="cs-CZ" sz="2800" b="1" dirty="0">
                <a:solidFill>
                  <a:srgbClr val="33CC33"/>
                </a:solidFill>
              </a:rPr>
              <a:t>shodnost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9" grpId="0"/>
      <p:bldP spid="1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sym typeface="Symbol"/>
              </a:rPr>
              <a:t>ABC                                   </a:t>
            </a:r>
            <a:r>
              <a:rPr lang="cs-CZ" dirty="0" smtClean="0"/>
              <a:t>PQR </a:t>
            </a:r>
            <a:endParaRPr lang="cs-CZ" dirty="0"/>
          </a:p>
        </p:txBody>
      </p:sp>
      <p:sp>
        <p:nvSpPr>
          <p:cNvPr id="9" name="Rovnoramenný trojúhelník 8"/>
          <p:cNvSpPr/>
          <p:nvPr/>
        </p:nvSpPr>
        <p:spPr>
          <a:xfrm rot="10800000">
            <a:off x="3851920" y="1196752"/>
            <a:ext cx="4896544" cy="3284984"/>
          </a:xfrm>
          <a:prstGeom prst="triangle">
            <a:avLst>
              <a:gd name="adj" fmla="val 19913"/>
            </a:avLst>
          </a:prstGeom>
          <a:solidFill>
            <a:srgbClr val="FFC000"/>
          </a:solidFill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6" name="Skupina 15"/>
          <p:cNvGrpSpPr/>
          <p:nvPr/>
        </p:nvGrpSpPr>
        <p:grpSpPr>
          <a:xfrm>
            <a:off x="251520" y="1116033"/>
            <a:ext cx="3384376" cy="2528991"/>
            <a:chOff x="1187624" y="3717032"/>
            <a:chExt cx="3384376" cy="2528991"/>
          </a:xfrm>
        </p:grpSpPr>
        <p:sp>
          <p:nvSpPr>
            <p:cNvPr id="7" name="Rovnoramenný trojúhelník 6"/>
            <p:cNvSpPr/>
            <p:nvPr/>
          </p:nvSpPr>
          <p:spPr>
            <a:xfrm>
              <a:off x="1691680" y="4221088"/>
              <a:ext cx="2448272" cy="1656184"/>
            </a:xfrm>
            <a:prstGeom prst="triangle">
              <a:avLst>
                <a:gd name="adj" fmla="val 19913"/>
              </a:avLst>
            </a:prstGeom>
            <a:solidFill>
              <a:schemeClr val="accent2"/>
            </a:solidFill>
            <a:ln w="381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07704" y="3717032"/>
              <a:ext cx="4320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75000"/>
                    </a:schemeClr>
                  </a:solidFill>
                </a:rPr>
                <a:t>A</a:t>
              </a:r>
              <a:endParaRPr lang="cs-CZ" sz="32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187624" y="5661248"/>
              <a:ext cx="4320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75000"/>
                    </a:schemeClr>
                  </a:solidFill>
                </a:rPr>
                <a:t>B</a:t>
              </a:r>
              <a:endParaRPr lang="cs-CZ" sz="32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4139952" y="5661248"/>
              <a:ext cx="43204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chemeClr val="accent2">
                      <a:lumMod val="75000"/>
                    </a:schemeClr>
                  </a:solidFill>
                </a:rPr>
                <a:t>C</a:t>
              </a:r>
              <a:endParaRPr lang="cs-CZ" sz="32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3419872" y="83671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68344" y="443711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Q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711952" y="764704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R</a:t>
            </a:r>
            <a:endParaRPr lang="cs-CZ" sz="3200" b="1" dirty="0">
              <a:solidFill>
                <a:srgbClr val="FFC000"/>
              </a:solidFill>
            </a:endParaRPr>
          </a:p>
        </p:txBody>
      </p:sp>
      <p:graphicFrame>
        <p:nvGraphicFramePr>
          <p:cNvPr id="3789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99105303"/>
              </p:ext>
            </p:extLst>
          </p:nvPr>
        </p:nvGraphicFramePr>
        <p:xfrm>
          <a:off x="3148013" y="4797425"/>
          <a:ext cx="3138487" cy="1174750"/>
        </p:xfrm>
        <a:graphic>
          <a:graphicData uri="http://schemas.openxmlformats.org/presentationml/2006/ole">
            <p:oleObj spid="_x0000_s37905" name="Rovnice" r:id="rId3" imgW="1269720" imgH="469800" progId="Equation.3">
              <p:embed/>
            </p:oleObj>
          </a:graphicData>
        </a:graphic>
      </p:graphicFrame>
      <p:graphicFrame>
        <p:nvGraphicFramePr>
          <p:cNvPr id="37894" name="Object 6"/>
          <p:cNvGraphicFramePr>
            <a:graphicFrameLocks noChangeAspect="1"/>
          </p:cNvGraphicFramePr>
          <p:nvPr/>
        </p:nvGraphicFramePr>
        <p:xfrm>
          <a:off x="1243013" y="4110038"/>
          <a:ext cx="1255712" cy="1047750"/>
        </p:xfrm>
        <a:graphic>
          <a:graphicData uri="http://schemas.openxmlformats.org/presentationml/2006/ole">
            <p:oleObj spid="_x0000_s37906" name="Rovnice" r:id="rId4" imgW="508000" imgH="419100" progId="Equation.3">
              <p:embed/>
            </p:oleObj>
          </a:graphicData>
        </a:graphic>
      </p:graphicFrame>
      <p:graphicFrame>
        <p:nvGraphicFramePr>
          <p:cNvPr id="37895" name="Object 7"/>
          <p:cNvGraphicFramePr>
            <a:graphicFrameLocks noChangeAspect="1"/>
          </p:cNvGraphicFramePr>
          <p:nvPr/>
        </p:nvGraphicFramePr>
        <p:xfrm>
          <a:off x="1228056" y="4126458"/>
          <a:ext cx="1255712" cy="1174750"/>
        </p:xfrm>
        <a:graphic>
          <a:graphicData uri="http://schemas.openxmlformats.org/presentationml/2006/ole">
            <p:oleObj spid="_x0000_s37907" name="Rovnice" r:id="rId5" imgW="508000" imgH="469900" progId="Equation.3">
              <p:embed/>
            </p:oleObj>
          </a:graphicData>
        </a:graphic>
      </p:graphicFrame>
      <p:graphicFrame>
        <p:nvGraphicFramePr>
          <p:cNvPr id="37896" name="Object 8"/>
          <p:cNvGraphicFramePr>
            <a:graphicFrameLocks noChangeAspect="1"/>
          </p:cNvGraphicFramePr>
          <p:nvPr/>
        </p:nvGraphicFramePr>
        <p:xfrm>
          <a:off x="1259632" y="4126458"/>
          <a:ext cx="1851025" cy="1174750"/>
        </p:xfrm>
        <a:graphic>
          <a:graphicData uri="http://schemas.openxmlformats.org/presentationml/2006/ole">
            <p:oleObj spid="_x0000_s37908" name="Rovnice" r:id="rId6" imgW="749160" imgH="469800" progId="Equation.3">
              <p:embed/>
            </p:oleObj>
          </a:graphicData>
        </a:graphic>
      </p:graphicFrame>
      <p:sp>
        <p:nvSpPr>
          <p:cNvPr id="23" name="Nadpis 1"/>
          <p:cNvSpPr txBox="1">
            <a:spLocks/>
          </p:cNvSpPr>
          <p:nvPr/>
        </p:nvSpPr>
        <p:spPr bwMode="auto">
          <a:xfrm>
            <a:off x="2843808" y="5814392"/>
            <a:ext cx="28803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ABC </a:t>
            </a:r>
            <a:r>
              <a:rPr lang="cs-CZ" sz="4400" dirty="0" smtClean="0">
                <a:sym typeface="Symbol"/>
              </a:rPr>
              <a:t> 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Nadpis 1"/>
          <p:cNvSpPr txBox="1">
            <a:spLocks/>
          </p:cNvSpPr>
          <p:nvPr/>
        </p:nvSpPr>
        <p:spPr bwMode="auto">
          <a:xfrm>
            <a:off x="5076056" y="5814392"/>
            <a:ext cx="151216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Symbol"/>
              </a:rPr>
              <a:t>QRP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575 0.49329 " pathEditMode="relative" ptsTypes="AA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L -0.58663 0.50324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00" y="2520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33073 -0.54652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00" y="-2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7.40741E-7 L 0.34271 0.1740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0" y="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1"/>
      <p:bldP spid="14" grpId="1"/>
      <p:bldP spid="15" grpId="1"/>
      <p:bldP spid="23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385192" y="274638"/>
            <a:ext cx="8435280" cy="1143000"/>
          </a:xfrm>
        </p:spPr>
        <p:txBody>
          <a:bodyPr/>
          <a:lstStyle/>
          <a:p>
            <a:r>
              <a:rPr lang="cs-CZ" b="1" dirty="0" smtClean="0">
                <a:latin typeface="Arial" charset="0"/>
              </a:rPr>
              <a:t>Věty o podobnosti trojúhelníků</a:t>
            </a:r>
          </a:p>
        </p:txBody>
      </p:sp>
      <p:sp>
        <p:nvSpPr>
          <p:cNvPr id="16388" name="Rectangle 4"/>
          <p:cNvSpPr>
            <a:spLocks/>
          </p:cNvSpPr>
          <p:nvPr/>
        </p:nvSpPr>
        <p:spPr bwMode="auto">
          <a:xfrm>
            <a:off x="323528" y="2492896"/>
            <a:ext cx="867645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 smtClean="0">
                <a:sym typeface="Symbol" pitchFamily="18" charset="2"/>
              </a:rPr>
              <a:t>V poměru všech tří stran </a:t>
            </a:r>
            <a:r>
              <a:rPr lang="cs-CZ" sz="2400" b="1" dirty="0" smtClean="0">
                <a:sym typeface="Symbol"/>
              </a:rPr>
              <a:t> věta </a:t>
            </a:r>
            <a:r>
              <a:rPr lang="cs-CZ" sz="2400" b="1" dirty="0" err="1" smtClean="0">
                <a:sym typeface="Symbol"/>
              </a:rPr>
              <a:t>sss</a:t>
            </a:r>
            <a:endParaRPr lang="cs-CZ" sz="2400" dirty="0" smtClean="0">
              <a:sym typeface="Symbol" pitchFamily="18" charset="2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 smtClean="0">
                <a:sym typeface="Symbol" pitchFamily="18" charset="2"/>
              </a:rPr>
              <a:t>ve dvou úhlech </a:t>
            </a:r>
            <a:r>
              <a:rPr lang="cs-CZ" sz="2400" b="1" dirty="0" smtClean="0">
                <a:sym typeface="Symbol"/>
              </a:rPr>
              <a:t> věta </a:t>
            </a:r>
            <a:r>
              <a:rPr lang="cs-CZ" sz="2400" b="1" dirty="0" err="1" smtClean="0">
                <a:sym typeface="Symbol"/>
              </a:rPr>
              <a:t>uu</a:t>
            </a:r>
            <a:endParaRPr lang="cs-CZ" sz="2400" b="1" dirty="0" smtClean="0">
              <a:sym typeface="Symbol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 smtClean="0">
                <a:sym typeface="Symbol" pitchFamily="18" charset="2"/>
              </a:rPr>
              <a:t>v poměru dvou stran a úhlu jimi </a:t>
            </a:r>
            <a:r>
              <a:rPr lang="cs-CZ" sz="2400" dirty="0" err="1" smtClean="0">
                <a:sym typeface="Symbol" pitchFamily="18" charset="2"/>
              </a:rPr>
              <a:t>sevřeném</a:t>
            </a:r>
            <a:r>
              <a:rPr lang="cs-CZ" sz="2400" b="1" dirty="0" smtClean="0">
                <a:sym typeface="Symbol"/>
              </a:rPr>
              <a:t> věta </a:t>
            </a:r>
            <a:r>
              <a:rPr lang="cs-CZ" sz="2400" b="1" dirty="0" err="1" smtClean="0">
                <a:sym typeface="Symbol"/>
              </a:rPr>
              <a:t>sus</a:t>
            </a:r>
            <a:endParaRPr lang="cs-CZ" sz="2400" b="1" dirty="0" smtClean="0">
              <a:sym typeface="Symbol"/>
            </a:endParaRPr>
          </a:p>
        </p:txBody>
      </p:sp>
      <p:sp>
        <p:nvSpPr>
          <p:cNvPr id="4" name="Rectangle 3"/>
          <p:cNvSpPr txBox="1">
            <a:spLocks/>
          </p:cNvSpPr>
          <p:nvPr/>
        </p:nvSpPr>
        <p:spPr bwMode="auto">
          <a:xfrm>
            <a:off x="467544" y="1340769"/>
            <a:ext cx="82296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Dva trojúhelníky jsou podobné, shodují-li se: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864096"/>
          </a:xfrm>
        </p:spPr>
        <p:txBody>
          <a:bodyPr/>
          <a:lstStyle/>
          <a:p>
            <a:r>
              <a:rPr lang="cs-CZ" sz="4000" dirty="0" smtClean="0">
                <a:latin typeface="Arial" charset="0"/>
              </a:rPr>
              <a:t>Příklady</a:t>
            </a:r>
          </a:p>
        </p:txBody>
      </p:sp>
      <p:sp>
        <p:nvSpPr>
          <p:cNvPr id="21508" name="Rectangle 4"/>
          <p:cNvSpPr>
            <a:spLocks/>
          </p:cNvSpPr>
          <p:nvPr/>
        </p:nvSpPr>
        <p:spPr bwMode="auto">
          <a:xfrm>
            <a:off x="468313" y="764704"/>
            <a:ext cx="828040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spcBef>
                <a:spcPct val="20000"/>
              </a:spcBef>
              <a:buFont typeface="Arial" charset="0"/>
              <a:buAutoNum type="arabicPeriod"/>
            </a:pPr>
            <a:r>
              <a:rPr lang="cs-CZ" sz="2400" dirty="0"/>
              <a:t>Trojúhelníky</a:t>
            </a:r>
            <a:r>
              <a:rPr lang="cs-CZ" sz="2400" i="1" dirty="0"/>
              <a:t> ABC, KLM, </a:t>
            </a:r>
            <a:r>
              <a:rPr lang="cs-CZ" sz="2400" i="1" dirty="0" smtClean="0"/>
              <a:t>PQR </a:t>
            </a:r>
            <a:r>
              <a:rPr lang="cs-CZ" sz="2400" dirty="0" smtClean="0"/>
              <a:t>jsou </a:t>
            </a:r>
            <a:r>
              <a:rPr lang="cs-CZ" sz="2400" dirty="0"/>
              <a:t>dány délkami stran:</a:t>
            </a:r>
          </a:p>
          <a:p>
            <a:pPr marL="266700" indent="-266700">
              <a:spcBef>
                <a:spcPct val="20000"/>
              </a:spcBef>
              <a:buFont typeface="Symbol" pitchFamily="18" charset="2"/>
              <a:buChar char="D"/>
            </a:pPr>
            <a:r>
              <a:rPr lang="cs-CZ" sz="2400" i="1" dirty="0">
                <a:sym typeface="Symbol" pitchFamily="18" charset="2"/>
              </a:rPr>
              <a:t>ABC: a = 6 cm, b = 4 cm, c = 3 cm</a:t>
            </a:r>
          </a:p>
          <a:p>
            <a:pPr marL="266700" indent="-266700">
              <a:spcBef>
                <a:spcPct val="20000"/>
              </a:spcBef>
              <a:buFont typeface="Symbol" pitchFamily="18" charset="2"/>
              <a:buChar char="D"/>
            </a:pPr>
            <a:r>
              <a:rPr lang="cs-CZ" sz="2400" i="1" dirty="0">
                <a:sym typeface="Symbol" pitchFamily="18" charset="2"/>
              </a:rPr>
              <a:t>KLM: k = 12 cm, l = 8 cm, m = 5 cm</a:t>
            </a:r>
          </a:p>
          <a:p>
            <a:pPr marL="266700" indent="-266700">
              <a:spcBef>
                <a:spcPct val="20000"/>
              </a:spcBef>
              <a:buFont typeface="Symbol" pitchFamily="18" charset="2"/>
              <a:buChar char="D"/>
            </a:pPr>
            <a:r>
              <a:rPr lang="cs-CZ" sz="2400" i="1" dirty="0">
                <a:sym typeface="Symbol" pitchFamily="18" charset="2"/>
              </a:rPr>
              <a:t>PQR: p = 9 cm, q = 6 cm, r = 4,5 cm</a:t>
            </a:r>
          </a:p>
          <a:p>
            <a:pPr marL="533400" indent="-533400">
              <a:spcBef>
                <a:spcPct val="20000"/>
              </a:spcBef>
            </a:pPr>
            <a:endParaRPr lang="cs-CZ" sz="800" i="1" dirty="0">
              <a:sym typeface="Symbol" pitchFamily="18" charset="2"/>
            </a:endParaRPr>
          </a:p>
          <a:p>
            <a:pPr algn="ctr">
              <a:spcBef>
                <a:spcPct val="20000"/>
              </a:spcBef>
              <a:buFont typeface="Symbol" pitchFamily="18" charset="2"/>
              <a:buNone/>
            </a:pPr>
            <a:r>
              <a:rPr lang="cs-CZ" sz="2400" u="sng" smtClean="0">
                <a:sym typeface="Symbol" pitchFamily="18" charset="2"/>
              </a:rPr>
              <a:t>Určete dvojice </a:t>
            </a:r>
            <a:r>
              <a:rPr lang="cs-CZ" sz="2400" u="sng" dirty="0">
                <a:sym typeface="Symbol" pitchFamily="18" charset="2"/>
              </a:rPr>
              <a:t>podobných trojúhelníků a rozhodněte, zda se jedná o zvětšení nebo zmenšení</a:t>
            </a:r>
            <a:r>
              <a:rPr lang="cs-CZ" sz="2400" u="sng" dirty="0" smtClean="0">
                <a:sym typeface="Symbol" pitchFamily="18" charset="2"/>
              </a:rPr>
              <a:t>.</a:t>
            </a:r>
            <a:endParaRPr lang="cs-CZ" sz="2400" u="sng" dirty="0">
              <a:sym typeface="Symbol" pitchFamily="18" charset="2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251520" y="3802559"/>
            <a:ext cx="1584176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Řešení:</a:t>
            </a: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250825" y="4365104"/>
            <a:ext cx="280828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spcBef>
                <a:spcPct val="20000"/>
              </a:spcBef>
              <a:buFont typeface="Arial" charset="0"/>
              <a:buNone/>
            </a:pPr>
            <a:r>
              <a:rPr lang="cs-CZ" sz="2300" b="1" i="1" dirty="0">
                <a:sym typeface="Symbol" pitchFamily="18" charset="2"/>
              </a:rPr>
              <a:t> ABC a  KLM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k : a = 12 : 6 = 2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l : b = 8 : 4 = 2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m : c = 5 : 3 = 1,66 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</a:t>
            </a:r>
            <a:r>
              <a:rPr lang="en-US" sz="2300" i="1" dirty="0">
                <a:sym typeface="Symbol" pitchFamily="18" charset="2"/>
              </a:rPr>
              <a:t> </a:t>
            </a:r>
            <a:r>
              <a:rPr lang="cs-CZ" sz="2300" b="1" i="1" dirty="0">
                <a:sym typeface="Symbol" pitchFamily="18" charset="2"/>
              </a:rPr>
              <a:t>nejsou</a:t>
            </a:r>
            <a:r>
              <a:rPr lang="cs-CZ" sz="2300" i="1" dirty="0">
                <a:sym typeface="Symbol" pitchFamily="18" charset="2"/>
              </a:rPr>
              <a:t> </a:t>
            </a:r>
            <a:r>
              <a:rPr lang="cs-CZ" sz="2300" i="1" dirty="0" smtClean="0">
                <a:sym typeface="Symbol" pitchFamily="18" charset="2"/>
              </a:rPr>
              <a:t>podobné</a:t>
            </a:r>
            <a:endParaRPr lang="cs-CZ" sz="2300" i="1" dirty="0">
              <a:sym typeface="Symbol" pitchFamily="18" charset="2"/>
            </a:endParaRPr>
          </a:p>
        </p:txBody>
      </p:sp>
      <p:sp>
        <p:nvSpPr>
          <p:cNvPr id="7" name="Rectangle 7"/>
          <p:cNvSpPr>
            <a:spLocks/>
          </p:cNvSpPr>
          <p:nvPr/>
        </p:nvSpPr>
        <p:spPr bwMode="auto">
          <a:xfrm>
            <a:off x="5868144" y="4365104"/>
            <a:ext cx="2881312" cy="2304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/>
            <a:r>
              <a:rPr lang="cs-CZ" sz="2300" b="1" i="1" dirty="0" smtClean="0">
                <a:sym typeface="Symbol" pitchFamily="18" charset="2"/>
              </a:rPr>
              <a:t></a:t>
            </a:r>
            <a:r>
              <a:rPr lang="en-US" sz="2300" b="1" i="1" dirty="0" smtClean="0">
                <a:sym typeface="Symbol" pitchFamily="18" charset="2"/>
              </a:rPr>
              <a:t> </a:t>
            </a:r>
            <a:r>
              <a:rPr lang="en-US" sz="2300" b="1" i="1" dirty="0">
                <a:sym typeface="Symbol" pitchFamily="18" charset="2"/>
              </a:rPr>
              <a:t>KLM</a:t>
            </a:r>
            <a:r>
              <a:rPr lang="cs-CZ" sz="2300" b="1" i="1" dirty="0">
                <a:sym typeface="Symbol" pitchFamily="18" charset="2"/>
              </a:rPr>
              <a:t> a  PQR</a:t>
            </a:r>
            <a:endParaRPr lang="en-US" sz="2300" i="1" dirty="0">
              <a:sym typeface="Symbol" pitchFamily="18" charset="2"/>
            </a:endParaRP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p : k = 9 : </a:t>
            </a:r>
            <a:r>
              <a:rPr lang="en-US" sz="2300" i="1" dirty="0">
                <a:sym typeface="Symbol" pitchFamily="18" charset="2"/>
              </a:rPr>
              <a:t>12</a:t>
            </a:r>
            <a:r>
              <a:rPr lang="cs-CZ" sz="2300" i="1" dirty="0">
                <a:sym typeface="Symbol" pitchFamily="18" charset="2"/>
              </a:rPr>
              <a:t> = </a:t>
            </a:r>
            <a:r>
              <a:rPr lang="en-US" sz="2300" i="1" dirty="0">
                <a:sym typeface="Symbol" pitchFamily="18" charset="2"/>
              </a:rPr>
              <a:t>0</a:t>
            </a:r>
            <a:r>
              <a:rPr lang="cs-CZ" sz="2300" i="1" dirty="0">
                <a:sym typeface="Symbol" pitchFamily="18" charset="2"/>
              </a:rPr>
              <a:t>,75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q : l = 6 : </a:t>
            </a:r>
            <a:r>
              <a:rPr lang="en-US" sz="2300" i="1" dirty="0">
                <a:sym typeface="Symbol" pitchFamily="18" charset="2"/>
              </a:rPr>
              <a:t>8</a:t>
            </a:r>
            <a:r>
              <a:rPr lang="cs-CZ" sz="2300" i="1" dirty="0">
                <a:sym typeface="Symbol" pitchFamily="18" charset="2"/>
              </a:rPr>
              <a:t> = </a:t>
            </a:r>
            <a:r>
              <a:rPr lang="en-US" sz="2300" i="1" dirty="0">
                <a:sym typeface="Symbol" pitchFamily="18" charset="2"/>
              </a:rPr>
              <a:t>0</a:t>
            </a:r>
            <a:r>
              <a:rPr lang="cs-CZ" sz="2300" i="1" dirty="0">
                <a:sym typeface="Symbol" pitchFamily="18" charset="2"/>
              </a:rPr>
              <a:t>,75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r : m = 4,5 : </a:t>
            </a:r>
            <a:r>
              <a:rPr lang="cs-CZ" sz="2300" i="1" dirty="0" err="1">
                <a:sym typeface="Symbol" pitchFamily="18" charset="2"/>
              </a:rPr>
              <a:t>5</a:t>
            </a:r>
            <a:r>
              <a:rPr lang="cs-CZ" sz="2300" i="1" dirty="0">
                <a:sym typeface="Symbol" pitchFamily="18" charset="2"/>
              </a:rPr>
              <a:t> = 0,9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</a:t>
            </a:r>
            <a:r>
              <a:rPr lang="en-US" sz="2300" i="1" dirty="0">
                <a:sym typeface="Symbol" pitchFamily="18" charset="2"/>
              </a:rPr>
              <a:t> </a:t>
            </a:r>
            <a:r>
              <a:rPr lang="cs-CZ" sz="2300" b="1" i="1" dirty="0">
                <a:sym typeface="Symbol" pitchFamily="18" charset="2"/>
              </a:rPr>
              <a:t>nejsou</a:t>
            </a:r>
            <a:r>
              <a:rPr lang="cs-CZ" sz="2300" i="1" dirty="0">
                <a:sym typeface="Symbol" pitchFamily="18" charset="2"/>
              </a:rPr>
              <a:t> podobné</a:t>
            </a:r>
          </a:p>
          <a:p>
            <a:pPr marL="533400" indent="-533400">
              <a:spcBef>
                <a:spcPct val="20000"/>
              </a:spcBef>
              <a:buFont typeface="Arial" charset="0"/>
              <a:buNone/>
            </a:pPr>
            <a:endParaRPr lang="cs-CZ" sz="2300" dirty="0"/>
          </a:p>
        </p:txBody>
      </p:sp>
      <p:sp>
        <p:nvSpPr>
          <p:cNvPr id="8" name="Rectangle 4"/>
          <p:cNvSpPr>
            <a:spLocks/>
          </p:cNvSpPr>
          <p:nvPr/>
        </p:nvSpPr>
        <p:spPr bwMode="auto">
          <a:xfrm>
            <a:off x="3059485" y="4365104"/>
            <a:ext cx="280828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b="1" i="1" dirty="0" smtClean="0">
                <a:sym typeface="Symbol" pitchFamily="18" charset="2"/>
              </a:rPr>
              <a:t> </a:t>
            </a:r>
            <a:r>
              <a:rPr lang="cs-CZ" sz="2300" b="1" i="1" dirty="0">
                <a:sym typeface="Symbol" pitchFamily="18" charset="2"/>
              </a:rPr>
              <a:t>ABC a  PQR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p : a = 9 : 6 = 1,5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q : b = 6 : 4 = 1,5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r : c = 4,5 : 3 = 1,5          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b="1" i="1" dirty="0">
                <a:sym typeface="Symbol" pitchFamily="18" charset="2"/>
              </a:rPr>
              <a:t>  jsou </a:t>
            </a:r>
            <a:r>
              <a:rPr lang="cs-CZ" sz="2300" i="1" dirty="0">
                <a:sym typeface="Symbol" pitchFamily="18" charset="2"/>
              </a:rPr>
              <a:t>podobné</a:t>
            </a:r>
          </a:p>
          <a:p>
            <a:pPr marL="533400" indent="-533400">
              <a:spcBef>
                <a:spcPct val="20000"/>
              </a:spcBef>
              <a:buFont typeface="Symbol" pitchFamily="18" charset="2"/>
              <a:buNone/>
            </a:pPr>
            <a:r>
              <a:rPr lang="cs-CZ" sz="2300" i="1" dirty="0">
                <a:sym typeface="Symbol" pitchFamily="18" charset="2"/>
              </a:rPr>
              <a:t>k </a:t>
            </a:r>
            <a:r>
              <a:rPr lang="en-US" sz="2300" i="1" dirty="0">
                <a:sym typeface="Symbol" pitchFamily="18" charset="2"/>
              </a:rPr>
              <a:t>&gt; 1 </a:t>
            </a:r>
            <a:r>
              <a:rPr lang="cs-CZ" sz="2300" i="1" dirty="0">
                <a:sym typeface="Symbol" pitchFamily="18" charset="2"/>
              </a:rPr>
              <a:t> zvětšení</a:t>
            </a:r>
            <a:endParaRPr lang="en-US" sz="2300" i="1" dirty="0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/>
          </p:cNvSpPr>
          <p:nvPr/>
        </p:nvSpPr>
        <p:spPr bwMode="auto">
          <a:xfrm>
            <a:off x="468313" y="405209"/>
            <a:ext cx="8496175" cy="151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2. O obdélnících </a:t>
            </a:r>
            <a:r>
              <a:rPr lang="cs-CZ" sz="2600" i="1" dirty="0"/>
              <a:t>KLMN</a:t>
            </a:r>
            <a:r>
              <a:rPr lang="cs-CZ" sz="2600" dirty="0"/>
              <a:t> a </a:t>
            </a:r>
            <a:r>
              <a:rPr lang="cs-CZ" sz="2600" i="1" dirty="0"/>
              <a:t>EFGH</a:t>
            </a:r>
            <a:r>
              <a:rPr lang="cs-CZ" sz="2600" dirty="0"/>
              <a:t> víte, že jsou podobné. Pro 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i="1" dirty="0"/>
              <a:t>KL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dirty="0"/>
              <a:t> = 5 m, 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i="1" dirty="0"/>
              <a:t>LM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dirty="0"/>
              <a:t> = 4 m, 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i="1" dirty="0"/>
              <a:t>EF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dirty="0"/>
              <a:t> = 12,5 m určete </a:t>
            </a:r>
            <a:r>
              <a:rPr lang="cs-CZ" sz="2600" u="sng" dirty="0"/>
              <a:t>poměr podobnosti a vypočítejte délku strany </a:t>
            </a:r>
            <a:r>
              <a:rPr lang="cs-CZ" sz="2600" i="1" u="sng" dirty="0"/>
              <a:t>FG.</a:t>
            </a:r>
          </a:p>
        </p:txBody>
      </p:sp>
      <p:sp>
        <p:nvSpPr>
          <p:cNvPr id="22534" name="Rectangle 6"/>
          <p:cNvSpPr>
            <a:spLocks/>
          </p:cNvSpPr>
          <p:nvPr/>
        </p:nvSpPr>
        <p:spPr bwMode="auto">
          <a:xfrm>
            <a:off x="539750" y="3427611"/>
            <a:ext cx="39592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i="1" dirty="0"/>
              <a:t>EF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dirty="0"/>
              <a:t> : 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i="1" dirty="0"/>
              <a:t>KL</a:t>
            </a:r>
            <a:r>
              <a:rPr lang="en-US" sz="2600" dirty="0">
                <a:latin typeface="Calibri" pitchFamily="34" charset="0"/>
              </a:rPr>
              <a:t>|</a:t>
            </a:r>
            <a:r>
              <a:rPr lang="cs-CZ" sz="2600" dirty="0"/>
              <a:t> = 15 : 5 = 2,5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k = 2,5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zvětšení</a:t>
            </a:r>
          </a:p>
        </p:txBody>
      </p:sp>
      <p:sp>
        <p:nvSpPr>
          <p:cNvPr id="22535" name="Rectangle 7"/>
          <p:cNvSpPr>
            <a:spLocks/>
          </p:cNvSpPr>
          <p:nvPr/>
        </p:nvSpPr>
        <p:spPr bwMode="auto">
          <a:xfrm>
            <a:off x="4859338" y="3427611"/>
            <a:ext cx="3960812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600">
                <a:latin typeface="Calibri" pitchFamily="34" charset="0"/>
              </a:rPr>
              <a:t>|</a:t>
            </a:r>
            <a:r>
              <a:rPr lang="cs-CZ" sz="2600" i="1"/>
              <a:t>FG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/>
              <a:t> : 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 i="1"/>
              <a:t>LM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/>
              <a:t> = 2,5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600">
                <a:latin typeface="Calibri" pitchFamily="34" charset="0"/>
              </a:rPr>
              <a:t>|</a:t>
            </a:r>
            <a:r>
              <a:rPr lang="cs-CZ" sz="2600" i="1"/>
              <a:t>FG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/>
              <a:t> = 2,5 . 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 i="1"/>
              <a:t>LM</a:t>
            </a:r>
            <a:r>
              <a:rPr lang="en-US" sz="2600">
                <a:latin typeface="Calibri" pitchFamily="34" charset="0"/>
              </a:rPr>
              <a:t>|</a:t>
            </a:r>
            <a:endParaRPr lang="cs-CZ" sz="2600"/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600">
                <a:latin typeface="Calibri" pitchFamily="34" charset="0"/>
              </a:rPr>
              <a:t>|</a:t>
            </a:r>
            <a:r>
              <a:rPr lang="cs-CZ" sz="2600" i="1"/>
              <a:t>FG</a:t>
            </a:r>
            <a:r>
              <a:rPr lang="en-US" sz="2600">
                <a:latin typeface="Calibri" pitchFamily="34" charset="0"/>
              </a:rPr>
              <a:t>|</a:t>
            </a:r>
            <a:r>
              <a:rPr lang="cs-CZ" sz="2600"/>
              <a:t> = 2,5 . 4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en-US" sz="2600" b="1">
                <a:latin typeface="Calibri" pitchFamily="34" charset="0"/>
              </a:rPr>
              <a:t>|</a:t>
            </a:r>
            <a:r>
              <a:rPr lang="cs-CZ" sz="2600" b="1" i="1"/>
              <a:t>FG</a:t>
            </a:r>
            <a:r>
              <a:rPr lang="en-US" sz="2600" b="1">
                <a:latin typeface="Calibri" pitchFamily="34" charset="0"/>
              </a:rPr>
              <a:t>|</a:t>
            </a:r>
            <a:r>
              <a:rPr lang="cs-CZ" sz="2600" b="1"/>
              <a:t> = 10 m</a:t>
            </a:r>
          </a:p>
        </p:txBody>
      </p:sp>
      <p:sp>
        <p:nvSpPr>
          <p:cNvPr id="22537" name="Rectangle 9"/>
          <p:cNvSpPr>
            <a:spLocks/>
          </p:cNvSpPr>
          <p:nvPr/>
        </p:nvSpPr>
        <p:spPr bwMode="auto">
          <a:xfrm>
            <a:off x="468313" y="2852936"/>
            <a:ext cx="15843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Řešení: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  <p:bldP spid="225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/>
          </p:cNvSpPr>
          <p:nvPr/>
        </p:nvSpPr>
        <p:spPr bwMode="auto">
          <a:xfrm>
            <a:off x="323850" y="2780928"/>
            <a:ext cx="1871663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Řešení: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a´ : </a:t>
            </a:r>
            <a:r>
              <a:rPr lang="cs-CZ" sz="2600" dirty="0" err="1"/>
              <a:t>a</a:t>
            </a:r>
            <a:r>
              <a:rPr lang="cs-CZ" sz="2600" dirty="0"/>
              <a:t> = 4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a´ = 4 . 2,5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a´ = 10 dm</a:t>
            </a:r>
            <a:endParaRPr lang="cs-CZ" sz="2600" b="1" i="1" dirty="0"/>
          </a:p>
        </p:txBody>
      </p:sp>
      <p:sp>
        <p:nvSpPr>
          <p:cNvPr id="25604" name="Rectangle 4"/>
          <p:cNvSpPr>
            <a:spLocks/>
          </p:cNvSpPr>
          <p:nvPr/>
        </p:nvSpPr>
        <p:spPr bwMode="auto">
          <a:xfrm>
            <a:off x="250825" y="332656"/>
            <a:ext cx="864235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3. Obdélník O</a:t>
            </a:r>
            <a:r>
              <a:rPr lang="cs-CZ" sz="2600" baseline="-18000" dirty="0"/>
              <a:t>1</a:t>
            </a:r>
            <a:r>
              <a:rPr lang="cs-CZ" sz="2600" dirty="0"/>
              <a:t> má strany o délkách </a:t>
            </a:r>
            <a:r>
              <a:rPr lang="cs-CZ" sz="2600" i="1" dirty="0"/>
              <a:t>a = 2,5 dm</a:t>
            </a:r>
            <a:r>
              <a:rPr lang="cs-CZ" sz="2600" dirty="0"/>
              <a:t>, </a:t>
            </a:r>
            <a:r>
              <a:rPr lang="cs-CZ" sz="2600" i="1" dirty="0"/>
              <a:t>b = 5 dm</a:t>
            </a:r>
            <a:r>
              <a:rPr lang="cs-CZ" sz="2600" dirty="0"/>
              <a:t>. Vypočítejte rozměry podobného obdélníku O</a:t>
            </a:r>
            <a:r>
              <a:rPr lang="cs-CZ" sz="2600" baseline="-18000" dirty="0"/>
              <a:t>2</a:t>
            </a:r>
            <a:r>
              <a:rPr lang="cs-CZ" sz="2600" dirty="0"/>
              <a:t>, je-li poměr podobnosti </a:t>
            </a:r>
            <a:r>
              <a:rPr lang="cs-CZ" sz="2600" i="1" dirty="0"/>
              <a:t>k = 4</a:t>
            </a:r>
            <a:r>
              <a:rPr lang="cs-CZ" sz="2600" dirty="0"/>
              <a:t>. 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    </a:t>
            </a:r>
            <a:r>
              <a:rPr lang="cs-CZ" sz="2600" u="sng" dirty="0"/>
              <a:t>Dále vypočítejte poměr obsahů obdélníků O</a:t>
            </a:r>
            <a:r>
              <a:rPr lang="cs-CZ" sz="2600" u="sng" baseline="-18000" dirty="0"/>
              <a:t>2</a:t>
            </a:r>
            <a:r>
              <a:rPr lang="cs-CZ" sz="2600" u="sng" dirty="0"/>
              <a:t>, </a:t>
            </a:r>
            <a:r>
              <a:rPr lang="cs-CZ" sz="2600" u="sng" dirty="0" smtClean="0"/>
              <a:t>O</a:t>
            </a:r>
            <a:r>
              <a:rPr lang="cs-CZ" sz="2600" u="sng" baseline="-18000" dirty="0" smtClean="0"/>
              <a:t>1</a:t>
            </a:r>
            <a:r>
              <a:rPr lang="cs-CZ" sz="2600" u="sng" dirty="0" smtClean="0"/>
              <a:t>.</a:t>
            </a:r>
            <a:endParaRPr lang="cs-CZ" sz="2600" u="sng" dirty="0"/>
          </a:p>
        </p:txBody>
      </p:sp>
      <p:sp>
        <p:nvSpPr>
          <p:cNvPr id="25605" name="Rectangle 5"/>
          <p:cNvSpPr>
            <a:spLocks/>
          </p:cNvSpPr>
          <p:nvPr/>
        </p:nvSpPr>
        <p:spPr bwMode="auto">
          <a:xfrm>
            <a:off x="2339975" y="3285753"/>
            <a:ext cx="187166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b´ : </a:t>
            </a:r>
            <a:r>
              <a:rPr lang="cs-CZ" sz="2600" dirty="0" err="1"/>
              <a:t>b</a:t>
            </a:r>
            <a:r>
              <a:rPr lang="cs-CZ" sz="2600" dirty="0"/>
              <a:t> = 4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b´ = 4 . 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b´ = 20 dm</a:t>
            </a:r>
            <a:endParaRPr lang="cs-CZ" sz="2600" b="1" i="1" dirty="0"/>
          </a:p>
        </p:txBody>
      </p:sp>
      <p:sp>
        <p:nvSpPr>
          <p:cNvPr id="25606" name="Rectangle 6"/>
          <p:cNvSpPr>
            <a:spLocks/>
          </p:cNvSpPr>
          <p:nvPr/>
        </p:nvSpPr>
        <p:spPr bwMode="auto">
          <a:xfrm>
            <a:off x="4643438" y="2780928"/>
            <a:ext cx="230346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/>
              <a:t>obsahy: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/>
              <a:t>S´ = a´. b´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/>
              <a:t>S´ = 10 . 20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/>
              <a:t>S´ = 200 dm</a:t>
            </a:r>
            <a:r>
              <a:rPr lang="cs-CZ" sz="2600" b="1" baseline="30000"/>
              <a:t>2</a:t>
            </a:r>
          </a:p>
        </p:txBody>
      </p:sp>
      <p:sp>
        <p:nvSpPr>
          <p:cNvPr id="25607" name="Rectangle 7"/>
          <p:cNvSpPr>
            <a:spLocks/>
          </p:cNvSpPr>
          <p:nvPr/>
        </p:nvSpPr>
        <p:spPr bwMode="auto">
          <a:xfrm>
            <a:off x="6983413" y="3285753"/>
            <a:ext cx="2160587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/>
              <a:t>S = a . b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/>
              <a:t>S = 2,5 . 5</a:t>
            </a: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/>
              <a:t>S = 12,5 dm</a:t>
            </a:r>
            <a:r>
              <a:rPr lang="cs-CZ" sz="2600" b="1" baseline="30000"/>
              <a:t>2</a:t>
            </a:r>
          </a:p>
        </p:txBody>
      </p:sp>
      <p:sp>
        <p:nvSpPr>
          <p:cNvPr id="25608" name="Rectangle 8"/>
          <p:cNvSpPr>
            <a:spLocks/>
          </p:cNvSpPr>
          <p:nvPr/>
        </p:nvSpPr>
        <p:spPr bwMode="auto">
          <a:xfrm>
            <a:off x="1042988" y="4797053"/>
            <a:ext cx="75612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600" dirty="0"/>
              <a:t>S´ : </a:t>
            </a:r>
            <a:r>
              <a:rPr lang="cs-CZ" sz="2600" dirty="0" err="1"/>
              <a:t>S</a:t>
            </a:r>
            <a:r>
              <a:rPr lang="cs-CZ" sz="2600" dirty="0"/>
              <a:t> = </a:t>
            </a:r>
            <a:r>
              <a:rPr lang="cs-CZ" sz="2600" i="1" dirty="0"/>
              <a:t>200 : 12,5 = </a:t>
            </a:r>
            <a:r>
              <a:rPr lang="cs-CZ" sz="2600" b="1" i="1" dirty="0"/>
              <a:t>16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2600" i="1" dirty="0"/>
              <a:t>Poměr obsahů podobných rovinných útvarů = </a:t>
            </a:r>
            <a:r>
              <a:rPr lang="cs-CZ" sz="2600" b="1" i="1" dirty="0"/>
              <a:t>k</a:t>
            </a:r>
            <a:r>
              <a:rPr lang="cs-CZ" sz="2600" b="1" baseline="30000" dirty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0"/>
      <p:bldP spid="25606" grpId="0"/>
      <p:bldP spid="25607" grpId="0"/>
      <p:bldP spid="256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ovéPole 22"/>
          <p:cNvSpPr txBox="1"/>
          <p:nvPr/>
        </p:nvSpPr>
        <p:spPr>
          <a:xfrm>
            <a:off x="4716016" y="545451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m</a:t>
            </a:r>
            <a:endParaRPr lang="cs-CZ" dirty="0"/>
          </a:p>
        </p:txBody>
      </p:sp>
      <p:sp>
        <p:nvSpPr>
          <p:cNvPr id="25603" name="Rectangle 3"/>
          <p:cNvSpPr>
            <a:spLocks/>
          </p:cNvSpPr>
          <p:nvPr/>
        </p:nvSpPr>
        <p:spPr bwMode="auto">
          <a:xfrm>
            <a:off x="323850" y="1772816"/>
            <a:ext cx="1871663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b="1" dirty="0"/>
              <a:t>Řešení</a:t>
            </a:r>
            <a:r>
              <a:rPr lang="cs-CZ" sz="2600" b="1" dirty="0" smtClean="0"/>
              <a:t>:</a:t>
            </a:r>
            <a:endParaRPr lang="cs-CZ" sz="2600" b="1" dirty="0"/>
          </a:p>
        </p:txBody>
      </p:sp>
      <p:sp>
        <p:nvSpPr>
          <p:cNvPr id="25604" name="Rectangle 4"/>
          <p:cNvSpPr>
            <a:spLocks/>
          </p:cNvSpPr>
          <p:nvPr/>
        </p:nvSpPr>
        <p:spPr bwMode="auto">
          <a:xfrm>
            <a:off x="250825" y="332656"/>
            <a:ext cx="864235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 smtClean="0"/>
              <a:t>4. Stín rozhledny je dlouhý 18 m, stín nedalekého dvoumetrového stromku je v tutéž dobu dlouhý 3 m. </a:t>
            </a:r>
            <a:r>
              <a:rPr lang="cs-CZ" sz="2600" u="sng" dirty="0" smtClean="0"/>
              <a:t>Urči výšku rozhledny.</a:t>
            </a:r>
            <a:endParaRPr lang="cs-CZ" sz="2600" u="sng" dirty="0"/>
          </a:p>
        </p:txBody>
      </p:sp>
      <p:pic>
        <p:nvPicPr>
          <p:cNvPr id="38915" name="Picture 3" descr="C:\Users\toborpe\AppData\Local\Microsoft\Windows\Temporary Internet Files\Content.IE5\ZHAR1140\MC900226868[1].wmf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1043608" y="3068960"/>
            <a:ext cx="927376" cy="2448272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>
            <a:stCxn id="38915" idx="0"/>
          </p:cNvCxnSpPr>
          <p:nvPr/>
        </p:nvCxnSpPr>
        <p:spPr>
          <a:xfrm>
            <a:off x="1507296" y="3068960"/>
            <a:ext cx="1552536" cy="2448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stCxn id="38915" idx="2"/>
          </p:cNvCxnSpPr>
          <p:nvPr/>
        </p:nvCxnSpPr>
        <p:spPr>
          <a:xfrm>
            <a:off x="1507296" y="5517232"/>
            <a:ext cx="15525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916" name="Picture 4" descr="C:\Users\toborpe\AppData\Local\Microsoft\Windows\Temporary Internet Files\Content.IE5\CGENFRQO\MC900027245[1].wmf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3995936" y="4077072"/>
            <a:ext cx="1256755" cy="1419141"/>
          </a:xfrm>
          <a:prstGeom prst="rect">
            <a:avLst/>
          </a:prstGeom>
          <a:noFill/>
        </p:spPr>
      </p:pic>
      <p:cxnSp>
        <p:nvCxnSpPr>
          <p:cNvPr id="17" name="Přímá spojovací čára 16"/>
          <p:cNvCxnSpPr>
            <a:stCxn id="38916" idx="0"/>
          </p:cNvCxnSpPr>
          <p:nvPr/>
        </p:nvCxnSpPr>
        <p:spPr>
          <a:xfrm>
            <a:off x="4624314" y="4077072"/>
            <a:ext cx="811782" cy="13774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4624067" y="5454516"/>
            <a:ext cx="812029" cy="283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979712" y="54452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 m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707904" y="47251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m</a:t>
            </a:r>
            <a:endParaRPr lang="cs-CZ" dirty="0"/>
          </a:p>
        </p:txBody>
      </p:sp>
      <p:pic>
        <p:nvPicPr>
          <p:cNvPr id="38917" name="Picture 5" descr="C:\Users\toborpe\AppData\Local\Microsoft\Windows\Temporary Internet Files\Content.IE5\ZHAR1140\MC90044040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276872"/>
            <a:ext cx="651520" cy="651520"/>
          </a:xfrm>
          <a:prstGeom prst="rect">
            <a:avLst/>
          </a:prstGeom>
          <a:noFill/>
        </p:spPr>
      </p:pic>
      <p:sp>
        <p:nvSpPr>
          <p:cNvPr id="27" name="Oblouk 26"/>
          <p:cNvSpPr/>
          <p:nvPr/>
        </p:nvSpPr>
        <p:spPr>
          <a:xfrm rot="15704450">
            <a:off x="2598992" y="5209700"/>
            <a:ext cx="432048" cy="432048"/>
          </a:xfrm>
          <a:prstGeom prst="arc">
            <a:avLst>
              <a:gd name="adj1" fmla="val 14779711"/>
              <a:gd name="adj2" fmla="val 1672167"/>
            </a:avLst>
          </a:prstGeom>
          <a:ln w="28575"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15704450">
            <a:off x="5005967" y="5172545"/>
            <a:ext cx="428210" cy="374418"/>
          </a:xfrm>
          <a:prstGeom prst="arc">
            <a:avLst>
              <a:gd name="adj1" fmla="val 14779711"/>
              <a:gd name="adj2" fmla="val 1672167"/>
            </a:avLst>
          </a:prstGeom>
          <a:ln w="28575">
            <a:solidFill>
              <a:srgbClr val="00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6661551">
            <a:off x="1466772" y="3438292"/>
            <a:ext cx="432048" cy="432048"/>
          </a:xfrm>
          <a:prstGeom prst="arc">
            <a:avLst>
              <a:gd name="adj1" fmla="val 14779711"/>
              <a:gd name="adj2" fmla="val 167216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stCxn id="38915" idx="0"/>
            <a:endCxn id="38915" idx="2"/>
          </p:cNvCxnSpPr>
          <p:nvPr/>
        </p:nvCxnSpPr>
        <p:spPr>
          <a:xfrm>
            <a:off x="1507296" y="3068960"/>
            <a:ext cx="0" cy="24482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38916" idx="0"/>
            <a:endCxn id="38916" idx="2"/>
          </p:cNvCxnSpPr>
          <p:nvPr/>
        </p:nvCxnSpPr>
        <p:spPr>
          <a:xfrm>
            <a:off x="4624314" y="4077072"/>
            <a:ext cx="0" cy="141914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louk 43"/>
          <p:cNvSpPr/>
          <p:nvPr/>
        </p:nvSpPr>
        <p:spPr>
          <a:xfrm rot="6661551">
            <a:off x="4563116" y="4437520"/>
            <a:ext cx="432048" cy="432048"/>
          </a:xfrm>
          <a:prstGeom prst="arc">
            <a:avLst>
              <a:gd name="adj1" fmla="val 14779711"/>
              <a:gd name="adj2" fmla="val 1672167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8918" name="Object 6"/>
          <p:cNvGraphicFramePr>
            <a:graphicFrameLocks noChangeAspect="1"/>
          </p:cNvGraphicFramePr>
          <p:nvPr/>
        </p:nvGraphicFramePr>
        <p:xfrm>
          <a:off x="6012160" y="1772816"/>
          <a:ext cx="1128713" cy="984250"/>
        </p:xfrm>
        <a:graphic>
          <a:graphicData uri="http://schemas.openxmlformats.org/presentationml/2006/ole">
            <p:oleObj spid="_x0000_s38922" name="Rovnice" r:id="rId6" imgW="457002" imgH="393529" progId="Equation.3">
              <p:embed/>
            </p:oleObj>
          </a:graphicData>
        </a:graphic>
      </p:graphicFrame>
      <p:sp>
        <p:nvSpPr>
          <p:cNvPr id="46" name="TextovéPole 45"/>
          <p:cNvSpPr txBox="1"/>
          <p:nvPr/>
        </p:nvSpPr>
        <p:spPr>
          <a:xfrm>
            <a:off x="1187624" y="40863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</a:t>
            </a:r>
            <a:endParaRPr lang="cs-CZ" b="1" dirty="0"/>
          </a:p>
        </p:txBody>
      </p:sp>
      <p:graphicFrame>
        <p:nvGraphicFramePr>
          <p:cNvPr id="38919" name="Object 7"/>
          <p:cNvGraphicFramePr>
            <a:graphicFrameLocks noChangeAspect="1"/>
          </p:cNvGraphicFramePr>
          <p:nvPr/>
        </p:nvGraphicFramePr>
        <p:xfrm>
          <a:off x="5937274" y="2980556"/>
          <a:ext cx="1443038" cy="952500"/>
        </p:xfrm>
        <a:graphic>
          <a:graphicData uri="http://schemas.openxmlformats.org/presentationml/2006/ole">
            <p:oleObj spid="_x0000_s38923" name="Rovnice" r:id="rId7" imgW="583947" imgH="380835" progId="Equation.3">
              <p:embed/>
            </p:oleObj>
          </a:graphicData>
        </a:graphic>
      </p:graphicFrame>
      <p:cxnSp>
        <p:nvCxnSpPr>
          <p:cNvPr id="49" name="Přímá spojovací čára 48"/>
          <p:cNvCxnSpPr/>
          <p:nvPr/>
        </p:nvCxnSpPr>
        <p:spPr>
          <a:xfrm>
            <a:off x="6084168" y="3933056"/>
            <a:ext cx="13681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6084168" y="4005064"/>
            <a:ext cx="13681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4"/>
          <p:cNvSpPr>
            <a:spLocks/>
          </p:cNvSpPr>
          <p:nvPr/>
        </p:nvSpPr>
        <p:spPr bwMode="auto">
          <a:xfrm>
            <a:off x="2483768" y="6209928"/>
            <a:ext cx="4752528" cy="459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2600" dirty="0" smtClean="0"/>
              <a:t>Rozhledna je vysoká 12 metrů.</a:t>
            </a:r>
            <a:endParaRPr lang="cs-CZ" sz="26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603" grpId="0"/>
      <p:bldP spid="22" grpId="0"/>
      <p:bldP spid="24" grpId="0"/>
      <p:bldP spid="27" grpId="0" animBg="1"/>
      <p:bldP spid="28" grpId="0" animBg="1"/>
      <p:bldP spid="29" grpId="0" animBg="1"/>
      <p:bldP spid="44" grpId="0" animBg="1"/>
      <p:bldP spid="46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/>
          </p:cNvSpPr>
          <p:nvPr/>
        </p:nvSpPr>
        <p:spPr bwMode="auto">
          <a:xfrm>
            <a:off x="1979365" y="2492896"/>
            <a:ext cx="5185271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/>
              <a:t>Učebnice: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str. 47/ příklad 2.6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dirty="0" smtClean="0"/>
              <a:t>Str. 48/ příklad 2.7 a 2.9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74032"/>
            <a:ext cx="8229600" cy="1143000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pic>
        <p:nvPicPr>
          <p:cNvPr id="40962" name="Picture 2" descr="C:\Users\toborpe\AppData\Local\Microsoft\Windows\Temporary Internet Files\Content.IE5\CGENFRQO\MC9004300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861048"/>
            <a:ext cx="1431925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 txBox="1">
            <a:spLocks/>
          </p:cNvSpPr>
          <p:nvPr/>
        </p:nvSpPr>
        <p:spPr>
          <a:xfrm>
            <a:off x="539552" y="260648"/>
            <a:ext cx="8352928" cy="626469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Původní dokumenty:</a:t>
            </a:r>
          </a:p>
          <a:p>
            <a:pPr marL="355600" lvl="0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 MUŽÍKOVÁ, Kamila. Podobnost trojúhelníků. </a:t>
            </a:r>
            <a:r>
              <a:rPr lang="cs-CZ" sz="2800" i="1" dirty="0" smtClean="0"/>
              <a:t>Metodický portál : Digitální učební materiály</a:t>
            </a:r>
            <a:r>
              <a:rPr lang="cs-CZ" sz="2800" dirty="0" smtClean="0"/>
              <a:t> [online]. 10. 06. 2008, [cit. 2013-04-05]. Dostupný z WWW: &lt;http://dum.</a:t>
            </a:r>
            <a:r>
              <a:rPr lang="cs-CZ" sz="2800" dirty="0" err="1" smtClean="0"/>
              <a:t>rvp.cz</a:t>
            </a:r>
            <a:r>
              <a:rPr lang="cs-CZ" sz="2800" dirty="0" smtClean="0"/>
              <a:t>/</a:t>
            </a:r>
            <a:r>
              <a:rPr lang="cs-CZ" sz="2800" dirty="0" err="1" smtClean="0"/>
              <a:t>materialy</a:t>
            </a:r>
            <a:r>
              <a:rPr lang="cs-CZ" sz="2800" dirty="0" smtClean="0"/>
              <a:t>/podobnost-</a:t>
            </a:r>
            <a:r>
              <a:rPr lang="cs-CZ" sz="2800" dirty="0" err="1" smtClean="0"/>
              <a:t>trojuhelniku.html</a:t>
            </a:r>
            <a:r>
              <a:rPr lang="cs-CZ" sz="2800" dirty="0" smtClean="0"/>
              <a:t>&gt;. ISSN 1802-4785.</a:t>
            </a:r>
          </a:p>
          <a:p>
            <a:pPr marL="355600" lvl="0" indent="-355600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55600" lvl="0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 MUŽÍKOVÁ, Kamila. Podobnost rovinných útvarů. </a:t>
            </a:r>
            <a:r>
              <a:rPr lang="cs-CZ" sz="2800" i="1" dirty="0" smtClean="0"/>
              <a:t>Metodický portál : Digitální učební materiály</a:t>
            </a:r>
            <a:r>
              <a:rPr lang="cs-CZ" sz="2800" dirty="0" smtClean="0"/>
              <a:t> [online]. 14. 06. 2008, [cit. 2013-04-05]. Dostupný z WWW: &lt;http://dum.</a:t>
            </a:r>
            <a:r>
              <a:rPr lang="cs-CZ" sz="2800" dirty="0" err="1" smtClean="0"/>
              <a:t>rvp.cz</a:t>
            </a:r>
            <a:r>
              <a:rPr lang="cs-CZ" sz="2800" dirty="0" smtClean="0"/>
              <a:t>/</a:t>
            </a:r>
            <a:r>
              <a:rPr lang="cs-CZ" sz="2800" dirty="0" err="1" smtClean="0"/>
              <a:t>materialy</a:t>
            </a:r>
            <a:r>
              <a:rPr lang="cs-CZ" sz="2800" dirty="0" smtClean="0"/>
              <a:t>/podobnost-</a:t>
            </a:r>
            <a:r>
              <a:rPr lang="cs-CZ" sz="2800" dirty="0" err="1" smtClean="0"/>
              <a:t>rovinnych</a:t>
            </a:r>
            <a:r>
              <a:rPr lang="cs-CZ" sz="2800" dirty="0" smtClean="0"/>
              <a:t>-</a:t>
            </a:r>
            <a:r>
              <a:rPr lang="cs-CZ" sz="2800" dirty="0" err="1" smtClean="0"/>
              <a:t>utvaru.html</a:t>
            </a:r>
            <a:r>
              <a:rPr lang="cs-CZ" sz="2800" dirty="0" smtClean="0"/>
              <a:t>&gt;. ISSN 1802-4785.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830-Sablona_Prezentace_PowerPoin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00830-Sablona_Prezentace_PowerPoint</Template>
  <TotalTime>839</TotalTime>
  <Words>639</Words>
  <Application>Microsoft Office PowerPoint</Application>
  <PresentationFormat>Předvádění na obrazovce (4:3)</PresentationFormat>
  <Paragraphs>108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00830-Sablona_Prezentace_PowerPoint</vt:lpstr>
      <vt:lpstr>Rovnice</vt:lpstr>
      <vt:lpstr>PODOBNOST trojúhelníků</vt:lpstr>
      <vt:lpstr>Podobnost rovinných útvarů</vt:lpstr>
      <vt:lpstr>Podobnost trojúhelníků</vt:lpstr>
      <vt:lpstr>Podobnost trojúhelníků</vt:lpstr>
      <vt:lpstr>ABC                                   PQR </vt:lpstr>
      <vt:lpstr>Věty o podobnosti trojúhelníků</vt:lpstr>
      <vt:lpstr>Příklady</vt:lpstr>
      <vt:lpstr>Snímek 8</vt:lpstr>
      <vt:lpstr>Snímek 9</vt:lpstr>
      <vt:lpstr>Snímek 10</vt:lpstr>
      <vt:lpstr>Snímek 11</vt:lpstr>
      <vt:lpstr>Děkuji za pozornost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Podobnost rovinných útvarů</dc:title>
  <dc:creator>Kamila Mužíková</dc:creator>
  <dc:description>Dostupné z Metodického portálu www.rvp.cz, ISSN: 1802-4785, financovaného z ESF a státního rozpočtu ČR. Provozováno Výzkumným ústavem pedagogickým v Praze.</dc:description>
  <cp:lastModifiedBy>Petra Toboříková</cp:lastModifiedBy>
  <cp:revision>65</cp:revision>
  <dcterms:created xsi:type="dcterms:W3CDTF">2008-05-25T05:50:27Z</dcterms:created>
  <dcterms:modified xsi:type="dcterms:W3CDTF">2013-04-26T07:42:04Z</dcterms:modified>
</cp:coreProperties>
</file>