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7" r:id="rId2"/>
    <p:sldId id="278" r:id="rId3"/>
    <p:sldId id="258" r:id="rId4"/>
    <p:sldId id="267" r:id="rId5"/>
    <p:sldId id="268" r:id="rId6"/>
    <p:sldId id="269" r:id="rId7"/>
    <p:sldId id="259" r:id="rId8"/>
    <p:sldId id="260" r:id="rId9"/>
    <p:sldId id="280" r:id="rId10"/>
    <p:sldId id="279" r:id="rId11"/>
    <p:sldId id="270" r:id="rId12"/>
    <p:sldId id="273" r:id="rId13"/>
    <p:sldId id="276" r:id="rId14"/>
    <p:sldId id="281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990000"/>
    <a:srgbClr val="CC3300"/>
    <a:srgbClr val="969696"/>
    <a:srgbClr val="66CCFF"/>
    <a:srgbClr val="3399FF"/>
    <a:srgbClr val="0000FF"/>
    <a:srgbClr val="00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8" autoAdjust="0"/>
    <p:restoredTop sz="94621" autoAdjust="0"/>
  </p:normalViewPr>
  <p:slideViewPr>
    <p:cSldViewPr>
      <p:cViewPr>
        <p:scale>
          <a:sx n="75" d="100"/>
          <a:sy n="75" d="100"/>
        </p:scale>
        <p:origin x="-2964" y="-9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10EE532-2F2E-4DAC-901A-FB61FD6C2666}" type="datetimeFigureOut">
              <a:rPr lang="cs-CZ"/>
              <a:pPr>
                <a:defRPr/>
              </a:pPr>
              <a:t>26.4.2013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040EB2D-1B0F-4B39-A4ED-1A650DD8D2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6563C-C995-4A09-A5D0-4172D01F6198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93FE0-CDC0-466C-8B4F-8006A5A0746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9218A-4B03-4DC5-AF52-91D6655BC0F4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7AA9E-01E3-4E0A-8991-577B0DD5023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7E552-5D60-467E-81DD-645A77BAF17A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672D5-2024-426D-A68E-E85966A87C0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6185C-4BE3-4C7F-9666-A5782678F471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315D5-BCB9-433F-A5CF-77C6A2429BA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982C1-4A9C-4D26-AF45-A0373F6B9CCB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AAF66-EB1B-460A-BCBF-02E29DBA1AF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2C23E-BB46-4DB7-8910-3DB01D8D3960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AC554-6B56-4CB1-AC34-16D0D6DB526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68E95-5D75-4174-A2C8-226D9209F02A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55B92-74A7-4056-9953-93180D07058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E6911-5B93-467D-9A3B-381F1A15BDD4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02792-F84C-4AAB-8D79-38D49C3B99E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7C30A-02D9-4E48-A429-125AC7E8EC8B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F2A6C-89B9-435D-8387-29983DFA65D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E6F72-3F37-41DD-A2A1-8C301F53D96B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B2ADB-8CDC-414D-A8C0-FECB854ADD1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8E8A6-2377-4594-AF16-64BACBACD4A0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59AAC-7C87-441D-A6E3-0416A594A32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439AB21-D0C7-4240-A104-4DF5A2DB02CD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986AB6-C37C-4490-9A70-DBCAF589D8E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3.bin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SHODNOST TROJÚHELNÍKŮ</a:t>
            </a: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Petra Toboříková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charset="0"/>
              </a:rPr>
              <a:t>Shodnost rovinných útvarů</a:t>
            </a:r>
          </a:p>
        </p:txBody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>
          <a:xfrm>
            <a:off x="467544" y="1340768"/>
            <a:ext cx="8229600" cy="1108075"/>
          </a:xfrm>
        </p:spPr>
        <p:txBody>
          <a:bodyPr/>
          <a:lstStyle/>
          <a:p>
            <a:pPr algn="ctr">
              <a:buNone/>
            </a:pPr>
            <a:r>
              <a:rPr lang="cs-CZ" dirty="0" smtClean="0">
                <a:latin typeface="Arial" charset="0"/>
              </a:rPr>
              <a:t>Rovinné útvary jsou shodné,</a:t>
            </a:r>
            <a:br>
              <a:rPr lang="cs-CZ" dirty="0" smtClean="0">
                <a:latin typeface="Arial" charset="0"/>
              </a:rPr>
            </a:br>
            <a:r>
              <a:rPr lang="cs-CZ" dirty="0" smtClean="0">
                <a:latin typeface="Arial" charset="0"/>
              </a:rPr>
              <a:t>dají-li se přemístěním ztotožnit.</a:t>
            </a:r>
          </a:p>
        </p:txBody>
      </p:sp>
      <p:sp>
        <p:nvSpPr>
          <p:cNvPr id="44037" name="AutoShape 5"/>
          <p:cNvSpPr>
            <a:spLocks noChangeArrowheads="1"/>
          </p:cNvSpPr>
          <p:nvPr/>
        </p:nvSpPr>
        <p:spPr bwMode="auto">
          <a:xfrm>
            <a:off x="7308850" y="2924175"/>
            <a:ext cx="1225550" cy="2017713"/>
          </a:xfrm>
          <a:prstGeom prst="plus">
            <a:avLst>
              <a:gd name="adj" fmla="val 25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4039" name="AutoShape 7"/>
          <p:cNvSpPr>
            <a:spLocks noChangeArrowheads="1"/>
          </p:cNvSpPr>
          <p:nvPr/>
        </p:nvSpPr>
        <p:spPr bwMode="auto">
          <a:xfrm>
            <a:off x="4500563" y="3141663"/>
            <a:ext cx="1727200" cy="1584325"/>
          </a:xfrm>
          <a:prstGeom prst="pentagon">
            <a:avLst/>
          </a:prstGeom>
          <a:solidFill>
            <a:srgbClr val="8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4040" name="AutoShape 8"/>
          <p:cNvSpPr>
            <a:spLocks noChangeArrowheads="1"/>
          </p:cNvSpPr>
          <p:nvPr/>
        </p:nvSpPr>
        <p:spPr bwMode="auto">
          <a:xfrm>
            <a:off x="2627313" y="2997200"/>
            <a:ext cx="1368425" cy="1655763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4041" name="AutoShape 9"/>
          <p:cNvSpPr>
            <a:spLocks noChangeArrowheads="1"/>
          </p:cNvSpPr>
          <p:nvPr/>
        </p:nvSpPr>
        <p:spPr bwMode="auto">
          <a:xfrm>
            <a:off x="5795963" y="4868863"/>
            <a:ext cx="1368425" cy="1655762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4036" name="AutoShape 4"/>
          <p:cNvSpPr>
            <a:spLocks noChangeArrowheads="1"/>
          </p:cNvSpPr>
          <p:nvPr/>
        </p:nvSpPr>
        <p:spPr bwMode="auto">
          <a:xfrm>
            <a:off x="468313" y="3068638"/>
            <a:ext cx="1225550" cy="2017712"/>
          </a:xfrm>
          <a:prstGeom prst="plus">
            <a:avLst>
              <a:gd name="adj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4038" name="AutoShape 6"/>
          <p:cNvSpPr>
            <a:spLocks noChangeArrowheads="1"/>
          </p:cNvSpPr>
          <p:nvPr/>
        </p:nvSpPr>
        <p:spPr bwMode="auto">
          <a:xfrm>
            <a:off x="1835150" y="4797425"/>
            <a:ext cx="1727200" cy="1584325"/>
          </a:xfrm>
          <a:prstGeom prst="pentagon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4042" name="Rectangle 10"/>
          <p:cNvSpPr>
            <a:spLocks/>
          </p:cNvSpPr>
          <p:nvPr/>
        </p:nvSpPr>
        <p:spPr bwMode="auto">
          <a:xfrm>
            <a:off x="7164388" y="5084763"/>
            <a:ext cx="15843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3200"/>
              <a:t>O</a:t>
            </a:r>
            <a:r>
              <a:rPr lang="cs-CZ" sz="3200" baseline="-6000"/>
              <a:t>1</a:t>
            </a:r>
            <a:r>
              <a:rPr lang="cs-CZ" sz="3200" b="1">
                <a:sym typeface="Symbol" pitchFamily="18" charset="2"/>
              </a:rPr>
              <a:t>  </a:t>
            </a:r>
            <a:r>
              <a:rPr lang="cs-CZ" sz="3200"/>
              <a:t>O</a:t>
            </a:r>
            <a:r>
              <a:rPr lang="cs-CZ" sz="3200" baseline="-6000"/>
              <a:t>4</a:t>
            </a:r>
          </a:p>
        </p:txBody>
      </p:sp>
      <p:sp>
        <p:nvSpPr>
          <p:cNvPr id="44043" name="Rectangle 11"/>
          <p:cNvSpPr>
            <a:spLocks/>
          </p:cNvSpPr>
          <p:nvPr/>
        </p:nvSpPr>
        <p:spPr bwMode="auto">
          <a:xfrm>
            <a:off x="755650" y="3789363"/>
            <a:ext cx="64928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3200"/>
              <a:t>O</a:t>
            </a:r>
            <a:r>
              <a:rPr lang="cs-CZ" sz="3200" baseline="-6000"/>
              <a:t>1</a:t>
            </a:r>
            <a:endParaRPr lang="cs-CZ" sz="3200"/>
          </a:p>
        </p:txBody>
      </p:sp>
      <p:sp>
        <p:nvSpPr>
          <p:cNvPr id="44044" name="Rectangle 12"/>
          <p:cNvSpPr>
            <a:spLocks/>
          </p:cNvSpPr>
          <p:nvPr/>
        </p:nvSpPr>
        <p:spPr bwMode="auto">
          <a:xfrm>
            <a:off x="2987675" y="3357563"/>
            <a:ext cx="64928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3200"/>
              <a:t>O</a:t>
            </a:r>
            <a:r>
              <a:rPr lang="cs-CZ" sz="3200" baseline="-6000"/>
              <a:t>6</a:t>
            </a:r>
            <a:endParaRPr lang="cs-CZ" sz="3200"/>
          </a:p>
        </p:txBody>
      </p:sp>
      <p:sp>
        <p:nvSpPr>
          <p:cNvPr id="44045" name="Rectangle 13"/>
          <p:cNvSpPr>
            <a:spLocks/>
          </p:cNvSpPr>
          <p:nvPr/>
        </p:nvSpPr>
        <p:spPr bwMode="auto">
          <a:xfrm>
            <a:off x="2411413" y="5445125"/>
            <a:ext cx="649287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3200"/>
              <a:t>O</a:t>
            </a:r>
            <a:r>
              <a:rPr lang="cs-CZ" sz="3200" baseline="-6000"/>
              <a:t>3</a:t>
            </a:r>
            <a:endParaRPr lang="cs-CZ" sz="3200"/>
          </a:p>
        </p:txBody>
      </p:sp>
      <p:sp>
        <p:nvSpPr>
          <p:cNvPr id="44046" name="Rectangle 14"/>
          <p:cNvSpPr>
            <a:spLocks/>
          </p:cNvSpPr>
          <p:nvPr/>
        </p:nvSpPr>
        <p:spPr bwMode="auto">
          <a:xfrm>
            <a:off x="6156325" y="5300663"/>
            <a:ext cx="64928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3200"/>
              <a:t>O</a:t>
            </a:r>
            <a:r>
              <a:rPr lang="cs-CZ" sz="3200" baseline="-6000"/>
              <a:t>2</a:t>
            </a:r>
            <a:endParaRPr lang="cs-CZ" sz="3200"/>
          </a:p>
        </p:txBody>
      </p:sp>
      <p:sp>
        <p:nvSpPr>
          <p:cNvPr id="44047" name="Rectangle 15"/>
          <p:cNvSpPr>
            <a:spLocks/>
          </p:cNvSpPr>
          <p:nvPr/>
        </p:nvSpPr>
        <p:spPr bwMode="auto">
          <a:xfrm>
            <a:off x="7667625" y="3644900"/>
            <a:ext cx="64928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3200"/>
              <a:t>O</a:t>
            </a:r>
            <a:r>
              <a:rPr lang="cs-CZ" sz="3200" baseline="-6000"/>
              <a:t>4</a:t>
            </a:r>
            <a:endParaRPr lang="cs-CZ" sz="3200"/>
          </a:p>
        </p:txBody>
      </p:sp>
      <p:sp>
        <p:nvSpPr>
          <p:cNvPr id="44048" name="Rectangle 16"/>
          <p:cNvSpPr>
            <a:spLocks/>
          </p:cNvSpPr>
          <p:nvPr/>
        </p:nvSpPr>
        <p:spPr bwMode="auto">
          <a:xfrm>
            <a:off x="5076825" y="3789363"/>
            <a:ext cx="64928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3200"/>
              <a:t>O</a:t>
            </a:r>
            <a:r>
              <a:rPr lang="cs-CZ" sz="3200" baseline="-6000"/>
              <a:t>5</a:t>
            </a:r>
            <a:endParaRPr lang="cs-CZ" sz="3200"/>
          </a:p>
        </p:txBody>
      </p:sp>
      <p:sp>
        <p:nvSpPr>
          <p:cNvPr id="44055" name="Rectangle 23"/>
          <p:cNvSpPr>
            <a:spLocks/>
          </p:cNvSpPr>
          <p:nvPr/>
        </p:nvSpPr>
        <p:spPr bwMode="auto">
          <a:xfrm>
            <a:off x="971550" y="3644900"/>
            <a:ext cx="15843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3200"/>
              <a:t>O</a:t>
            </a:r>
            <a:r>
              <a:rPr lang="cs-CZ" sz="3200" baseline="-6000"/>
              <a:t>2</a:t>
            </a:r>
            <a:r>
              <a:rPr lang="cs-CZ" sz="3200" b="1">
                <a:sym typeface="Symbol" pitchFamily="18" charset="2"/>
              </a:rPr>
              <a:t>  </a:t>
            </a:r>
            <a:r>
              <a:rPr lang="cs-CZ" sz="3200"/>
              <a:t>O</a:t>
            </a:r>
            <a:r>
              <a:rPr lang="cs-CZ" sz="3200" baseline="-6000"/>
              <a:t>6</a:t>
            </a:r>
          </a:p>
        </p:txBody>
      </p:sp>
      <p:sp>
        <p:nvSpPr>
          <p:cNvPr id="44056" name="Rectangle 24"/>
          <p:cNvSpPr>
            <a:spLocks/>
          </p:cNvSpPr>
          <p:nvPr/>
        </p:nvSpPr>
        <p:spPr bwMode="auto">
          <a:xfrm>
            <a:off x="4572000" y="4941888"/>
            <a:ext cx="15843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3200"/>
              <a:t>O</a:t>
            </a:r>
            <a:r>
              <a:rPr lang="cs-CZ" sz="3200" baseline="-6000"/>
              <a:t>3</a:t>
            </a:r>
            <a:r>
              <a:rPr lang="cs-CZ" sz="3200" b="1">
                <a:sym typeface="Symbol" pitchFamily="18" charset="2"/>
              </a:rPr>
              <a:t>  </a:t>
            </a:r>
            <a:r>
              <a:rPr lang="cs-CZ" sz="3200"/>
              <a:t>O</a:t>
            </a:r>
            <a:r>
              <a:rPr lang="cs-CZ" sz="3200" baseline="-6000"/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20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2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4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4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40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40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4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4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40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40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40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40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40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40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44444E-6 L 0.74809 -0.0208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4" y="-10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44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4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44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1111E-6 L -0.34652 -0.27315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" y="-137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440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4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4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6 L 0.29149 -0.24144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" y="-121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44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0"/>
                            </p:stCondLst>
                            <p:childTnLst>
                              <p:par>
                                <p:cTn id="8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4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4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/>
      <p:bldP spid="44037" grpId="0" animBg="1"/>
      <p:bldP spid="44039" grpId="0" animBg="1"/>
      <p:bldP spid="44040" grpId="0" animBg="1"/>
      <p:bldP spid="44041" grpId="0" animBg="1"/>
      <p:bldP spid="44041" grpId="1" animBg="1"/>
      <p:bldP spid="44036" grpId="0" animBg="1"/>
      <p:bldP spid="44036" grpId="1" animBg="1"/>
      <p:bldP spid="44038" grpId="0" animBg="1"/>
      <p:bldP spid="44038" grpId="1" animBg="1"/>
      <p:bldP spid="44042" grpId="1" build="allAtOnce"/>
      <p:bldP spid="44043" grpId="0" build="p"/>
      <p:bldP spid="44043" grpId="1" build="allAtOnce"/>
      <p:bldP spid="44044" grpId="0" build="p"/>
      <p:bldP spid="44045" grpId="0" build="p"/>
      <p:bldP spid="44045" grpId="2" build="allAtOnce"/>
      <p:bldP spid="44046" grpId="0" build="p"/>
      <p:bldP spid="44046" grpId="1" build="allAtOnce"/>
      <p:bldP spid="44047" grpId="0" build="p"/>
      <p:bldP spid="44048" grpId="0" build="p"/>
      <p:bldP spid="44055" grpId="0" build="allAtOnce"/>
      <p:bldP spid="44056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charset="0"/>
              </a:rPr>
              <a:t>Věty o shodnosti trojúhelníků</a:t>
            </a:r>
          </a:p>
        </p:txBody>
      </p:sp>
      <p:sp>
        <p:nvSpPr>
          <p:cNvPr id="16388" name="Rectangle 4"/>
          <p:cNvSpPr>
            <a:spLocks/>
          </p:cNvSpPr>
          <p:nvPr/>
        </p:nvSpPr>
        <p:spPr bwMode="auto">
          <a:xfrm>
            <a:off x="323528" y="2132856"/>
            <a:ext cx="867645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800" dirty="0" smtClean="0">
                <a:sym typeface="Symbol" pitchFamily="18" charset="2"/>
              </a:rPr>
              <a:t>ve třech stranách </a:t>
            </a:r>
            <a:r>
              <a:rPr lang="cs-CZ" sz="2800" b="1" dirty="0" smtClean="0">
                <a:sym typeface="Symbol"/>
              </a:rPr>
              <a:t> věta </a:t>
            </a:r>
            <a:r>
              <a:rPr lang="cs-CZ" sz="2800" b="1" dirty="0" err="1" smtClean="0">
                <a:sym typeface="Symbol"/>
              </a:rPr>
              <a:t>sss</a:t>
            </a:r>
            <a:endParaRPr lang="cs-CZ" sz="2800" b="1" dirty="0" smtClean="0">
              <a:sym typeface="Symbol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800" dirty="0" smtClean="0">
                <a:sym typeface="Symbol" pitchFamily="18" charset="2"/>
              </a:rPr>
              <a:t>ve dvou stranách a úhlu jimi sevřeném </a:t>
            </a:r>
            <a:r>
              <a:rPr lang="cs-CZ" sz="2800" b="1" dirty="0" smtClean="0">
                <a:sym typeface="Symbol"/>
              </a:rPr>
              <a:t> věta </a:t>
            </a:r>
            <a:r>
              <a:rPr lang="cs-CZ" sz="2800" b="1" dirty="0" err="1" smtClean="0">
                <a:sym typeface="Symbol"/>
              </a:rPr>
              <a:t>sus</a:t>
            </a:r>
            <a:endParaRPr lang="cs-CZ" sz="2800" b="1" dirty="0" smtClean="0">
              <a:sym typeface="Symbol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800" dirty="0" smtClean="0">
                <a:sym typeface="Symbol" pitchFamily="18" charset="2"/>
              </a:rPr>
              <a:t>v jedné straně a úhlech k ní přilehlých </a:t>
            </a:r>
            <a:r>
              <a:rPr lang="cs-CZ" sz="2800" b="1" dirty="0" smtClean="0">
                <a:sym typeface="Symbol"/>
              </a:rPr>
              <a:t> věta usu</a:t>
            </a:r>
          </a:p>
        </p:txBody>
      </p:sp>
      <p:sp>
        <p:nvSpPr>
          <p:cNvPr id="4" name="Rectangle 3"/>
          <p:cNvSpPr txBox="1">
            <a:spLocks/>
          </p:cNvSpPr>
          <p:nvPr/>
        </p:nvSpPr>
        <p:spPr bwMode="auto">
          <a:xfrm>
            <a:off x="467544" y="1340769"/>
            <a:ext cx="82296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Dva trojúhelníky jsou shodné, shodují-li se:</a:t>
            </a:r>
          </a:p>
        </p:txBody>
      </p:sp>
      <p:sp>
        <p:nvSpPr>
          <p:cNvPr id="5" name="Obdélník 4"/>
          <p:cNvSpPr/>
          <p:nvPr/>
        </p:nvSpPr>
        <p:spPr>
          <a:xfrm>
            <a:off x="755576" y="4057908"/>
            <a:ext cx="6912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dirty="0" smtClean="0"/>
              <a:t>Zápis shodnosti: </a:t>
            </a:r>
            <a:r>
              <a:rPr lang="cs-CZ" sz="2800" b="1" dirty="0" smtClean="0">
                <a:sym typeface="Symbol" pitchFamily="18" charset="2"/>
              </a:rPr>
              <a:t> ABC   DEF</a:t>
            </a:r>
            <a:endParaRPr lang="cs-CZ" sz="2800" b="1" dirty="0"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uiExpand="1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latin typeface="Arial" charset="0"/>
              </a:rPr>
              <a:t>Věta sss</a:t>
            </a:r>
          </a:p>
        </p:txBody>
      </p:sp>
      <p:sp>
        <p:nvSpPr>
          <p:cNvPr id="27652" name="Rectangle 4"/>
          <p:cNvSpPr>
            <a:spLocks/>
          </p:cNvSpPr>
          <p:nvPr/>
        </p:nvSpPr>
        <p:spPr bwMode="auto">
          <a:xfrm>
            <a:off x="468313" y="1484313"/>
            <a:ext cx="8229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200"/>
              <a:t>Každé dva trojúhelníky, které se shodují ve všech třech stranách, jsou shodné.</a:t>
            </a:r>
          </a:p>
        </p:txBody>
      </p:sp>
      <p:sp>
        <p:nvSpPr>
          <p:cNvPr id="27653" name="Rectangle 5"/>
          <p:cNvSpPr>
            <a:spLocks/>
          </p:cNvSpPr>
          <p:nvPr/>
        </p:nvSpPr>
        <p:spPr bwMode="auto">
          <a:xfrm>
            <a:off x="468313" y="2852738"/>
            <a:ext cx="82296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600" b="1">
                <a:solidFill>
                  <a:srgbClr val="003399"/>
                </a:solidFill>
              </a:rPr>
              <a:t>AB </a:t>
            </a:r>
            <a:r>
              <a:rPr lang="cs-CZ" sz="3600">
                <a:solidFill>
                  <a:srgbClr val="003399"/>
                </a:solidFill>
                <a:sym typeface="Symbol" pitchFamily="18" charset="2"/>
              </a:rPr>
              <a:t></a:t>
            </a:r>
            <a:r>
              <a:rPr lang="cs-CZ" sz="3600" b="1">
                <a:solidFill>
                  <a:srgbClr val="003399"/>
                </a:solidFill>
                <a:sym typeface="Symbol" pitchFamily="18" charset="2"/>
              </a:rPr>
              <a:t> DE         BC </a:t>
            </a:r>
            <a:r>
              <a:rPr lang="cs-CZ" sz="3600">
                <a:solidFill>
                  <a:srgbClr val="003399"/>
                </a:solidFill>
                <a:sym typeface="Symbol" pitchFamily="18" charset="2"/>
              </a:rPr>
              <a:t></a:t>
            </a:r>
            <a:r>
              <a:rPr lang="cs-CZ" sz="3600" b="1">
                <a:solidFill>
                  <a:srgbClr val="003399"/>
                </a:solidFill>
                <a:sym typeface="Symbol" pitchFamily="18" charset="2"/>
              </a:rPr>
              <a:t>  EF         AC </a:t>
            </a:r>
            <a:r>
              <a:rPr lang="cs-CZ" sz="3600">
                <a:solidFill>
                  <a:srgbClr val="003399"/>
                </a:solidFill>
                <a:sym typeface="Symbol" pitchFamily="18" charset="2"/>
              </a:rPr>
              <a:t></a:t>
            </a:r>
            <a:r>
              <a:rPr lang="cs-CZ" sz="3600" b="1">
                <a:solidFill>
                  <a:srgbClr val="003399"/>
                </a:solidFill>
                <a:sym typeface="Symbol" pitchFamily="18" charset="2"/>
              </a:rPr>
              <a:t>  DF</a:t>
            </a:r>
          </a:p>
        </p:txBody>
      </p:sp>
      <p:sp>
        <p:nvSpPr>
          <p:cNvPr id="27658" name="AutoShape 10"/>
          <p:cNvSpPr>
            <a:spLocks noChangeArrowheads="1"/>
          </p:cNvSpPr>
          <p:nvPr/>
        </p:nvSpPr>
        <p:spPr bwMode="auto">
          <a:xfrm rot="1819617">
            <a:off x="5435600" y="3284538"/>
            <a:ext cx="2663825" cy="2592387"/>
          </a:xfrm>
          <a:prstGeom prst="triangle">
            <a:avLst>
              <a:gd name="adj" fmla="val 85968"/>
            </a:avLst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7661" name="Rectangle 13"/>
          <p:cNvSpPr>
            <a:spLocks/>
          </p:cNvSpPr>
          <p:nvPr/>
        </p:nvSpPr>
        <p:spPr bwMode="auto">
          <a:xfrm>
            <a:off x="7307263" y="6164263"/>
            <a:ext cx="6477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E</a:t>
            </a:r>
          </a:p>
        </p:txBody>
      </p:sp>
      <p:sp>
        <p:nvSpPr>
          <p:cNvPr id="27662" name="Rectangle 14"/>
          <p:cNvSpPr>
            <a:spLocks/>
          </p:cNvSpPr>
          <p:nvPr/>
        </p:nvSpPr>
        <p:spPr bwMode="auto">
          <a:xfrm>
            <a:off x="8315325" y="3571875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F</a:t>
            </a:r>
          </a:p>
        </p:txBody>
      </p:sp>
      <p:sp>
        <p:nvSpPr>
          <p:cNvPr id="27664" name="Rectangle 16"/>
          <p:cNvSpPr>
            <a:spLocks/>
          </p:cNvSpPr>
          <p:nvPr/>
        </p:nvSpPr>
        <p:spPr bwMode="auto">
          <a:xfrm>
            <a:off x="4425950" y="4795838"/>
            <a:ext cx="6477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D</a:t>
            </a:r>
          </a:p>
        </p:txBody>
      </p:sp>
      <p:sp>
        <p:nvSpPr>
          <p:cNvPr id="27668" name="Rectangle 20"/>
          <p:cNvSpPr>
            <a:spLocks/>
          </p:cNvSpPr>
          <p:nvPr/>
        </p:nvSpPr>
        <p:spPr bwMode="auto">
          <a:xfrm>
            <a:off x="6154738" y="4003675"/>
            <a:ext cx="5762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>
                <a:solidFill>
                  <a:srgbClr val="008000"/>
                </a:solidFill>
              </a:rPr>
              <a:t>e</a:t>
            </a:r>
          </a:p>
        </p:txBody>
      </p:sp>
      <p:sp>
        <p:nvSpPr>
          <p:cNvPr id="27669" name="Rectangle 21"/>
          <p:cNvSpPr>
            <a:spLocks/>
          </p:cNvSpPr>
          <p:nvPr/>
        </p:nvSpPr>
        <p:spPr bwMode="auto">
          <a:xfrm>
            <a:off x="7810500" y="5011738"/>
            <a:ext cx="6492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>
                <a:solidFill>
                  <a:srgbClr val="003399"/>
                </a:solidFill>
              </a:rPr>
              <a:t>d</a:t>
            </a:r>
          </a:p>
        </p:txBody>
      </p:sp>
      <p:sp>
        <p:nvSpPr>
          <p:cNvPr id="27670" name="Rectangle 22"/>
          <p:cNvSpPr>
            <a:spLocks/>
          </p:cNvSpPr>
          <p:nvPr/>
        </p:nvSpPr>
        <p:spPr bwMode="auto">
          <a:xfrm>
            <a:off x="5580063" y="5589588"/>
            <a:ext cx="504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>
                <a:solidFill>
                  <a:srgbClr val="990000"/>
                </a:solidFill>
              </a:rPr>
              <a:t>f</a:t>
            </a:r>
          </a:p>
        </p:txBody>
      </p:sp>
      <p:sp>
        <p:nvSpPr>
          <p:cNvPr id="27678" name="Line 30"/>
          <p:cNvSpPr>
            <a:spLocks noChangeShapeType="1"/>
          </p:cNvSpPr>
          <p:nvPr/>
        </p:nvSpPr>
        <p:spPr bwMode="auto">
          <a:xfrm flipV="1">
            <a:off x="4930775" y="3932238"/>
            <a:ext cx="3313113" cy="1081087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7679" name="Line 31"/>
          <p:cNvSpPr>
            <a:spLocks noChangeShapeType="1"/>
          </p:cNvSpPr>
          <p:nvPr/>
        </p:nvSpPr>
        <p:spPr bwMode="auto">
          <a:xfrm>
            <a:off x="4932363" y="5013325"/>
            <a:ext cx="2305050" cy="1366838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7680" name="Line 32"/>
          <p:cNvSpPr>
            <a:spLocks noChangeShapeType="1"/>
          </p:cNvSpPr>
          <p:nvPr/>
        </p:nvSpPr>
        <p:spPr bwMode="auto">
          <a:xfrm flipH="1">
            <a:off x="7235825" y="3932238"/>
            <a:ext cx="1008063" cy="2447925"/>
          </a:xfrm>
          <a:prstGeom prst="line">
            <a:avLst/>
          </a:pr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7704" name="AutoShape 56"/>
          <p:cNvSpPr>
            <a:spLocks noChangeArrowheads="1"/>
          </p:cNvSpPr>
          <p:nvPr/>
        </p:nvSpPr>
        <p:spPr bwMode="auto">
          <a:xfrm rot="1819617">
            <a:off x="1258888" y="3284538"/>
            <a:ext cx="2663825" cy="2592387"/>
          </a:xfrm>
          <a:prstGeom prst="triangle">
            <a:avLst>
              <a:gd name="adj" fmla="val 85968"/>
            </a:avLst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7705" name="Rectangle 57"/>
          <p:cNvSpPr>
            <a:spLocks/>
          </p:cNvSpPr>
          <p:nvPr/>
        </p:nvSpPr>
        <p:spPr bwMode="auto">
          <a:xfrm>
            <a:off x="3130550" y="6164263"/>
            <a:ext cx="6477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B</a:t>
            </a:r>
          </a:p>
        </p:txBody>
      </p:sp>
      <p:sp>
        <p:nvSpPr>
          <p:cNvPr id="27706" name="Rectangle 58"/>
          <p:cNvSpPr>
            <a:spLocks/>
          </p:cNvSpPr>
          <p:nvPr/>
        </p:nvSpPr>
        <p:spPr bwMode="auto">
          <a:xfrm>
            <a:off x="4067175" y="36449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C</a:t>
            </a:r>
          </a:p>
        </p:txBody>
      </p:sp>
      <p:sp>
        <p:nvSpPr>
          <p:cNvPr id="27707" name="Rectangle 59"/>
          <p:cNvSpPr>
            <a:spLocks/>
          </p:cNvSpPr>
          <p:nvPr/>
        </p:nvSpPr>
        <p:spPr bwMode="auto">
          <a:xfrm>
            <a:off x="249238" y="4795838"/>
            <a:ext cx="6477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A</a:t>
            </a:r>
          </a:p>
        </p:txBody>
      </p:sp>
      <p:sp>
        <p:nvSpPr>
          <p:cNvPr id="27708" name="Rectangle 60"/>
          <p:cNvSpPr>
            <a:spLocks/>
          </p:cNvSpPr>
          <p:nvPr/>
        </p:nvSpPr>
        <p:spPr bwMode="auto">
          <a:xfrm>
            <a:off x="1978025" y="4003675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>
                <a:solidFill>
                  <a:srgbClr val="008000"/>
                </a:solidFill>
              </a:rPr>
              <a:t>b</a:t>
            </a:r>
          </a:p>
        </p:txBody>
      </p:sp>
      <p:sp>
        <p:nvSpPr>
          <p:cNvPr id="27709" name="Rectangle 61"/>
          <p:cNvSpPr>
            <a:spLocks/>
          </p:cNvSpPr>
          <p:nvPr/>
        </p:nvSpPr>
        <p:spPr bwMode="auto">
          <a:xfrm>
            <a:off x="3633788" y="5011738"/>
            <a:ext cx="6492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>
                <a:solidFill>
                  <a:srgbClr val="003399"/>
                </a:solidFill>
              </a:rPr>
              <a:t>a</a:t>
            </a:r>
          </a:p>
        </p:txBody>
      </p:sp>
      <p:sp>
        <p:nvSpPr>
          <p:cNvPr id="27710" name="Rectangle 62"/>
          <p:cNvSpPr>
            <a:spLocks/>
          </p:cNvSpPr>
          <p:nvPr/>
        </p:nvSpPr>
        <p:spPr bwMode="auto">
          <a:xfrm>
            <a:off x="1403350" y="5589588"/>
            <a:ext cx="504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>
                <a:solidFill>
                  <a:srgbClr val="990000"/>
                </a:solidFill>
              </a:rPr>
              <a:t>c</a:t>
            </a:r>
          </a:p>
        </p:txBody>
      </p:sp>
      <p:sp>
        <p:nvSpPr>
          <p:cNvPr id="27711" name="Line 63"/>
          <p:cNvSpPr>
            <a:spLocks noChangeShapeType="1"/>
          </p:cNvSpPr>
          <p:nvPr/>
        </p:nvSpPr>
        <p:spPr bwMode="auto">
          <a:xfrm flipV="1">
            <a:off x="754063" y="3932238"/>
            <a:ext cx="3313112" cy="1081087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7712" name="Line 64"/>
          <p:cNvSpPr>
            <a:spLocks noChangeShapeType="1"/>
          </p:cNvSpPr>
          <p:nvPr/>
        </p:nvSpPr>
        <p:spPr bwMode="auto">
          <a:xfrm>
            <a:off x="754063" y="5013325"/>
            <a:ext cx="2305050" cy="1366838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7713" name="Line 65"/>
          <p:cNvSpPr>
            <a:spLocks noChangeShapeType="1"/>
          </p:cNvSpPr>
          <p:nvPr/>
        </p:nvSpPr>
        <p:spPr bwMode="auto">
          <a:xfrm flipH="1">
            <a:off x="3059113" y="3933825"/>
            <a:ext cx="1008062" cy="2447925"/>
          </a:xfrm>
          <a:prstGeom prst="line">
            <a:avLst/>
          </a:pr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3000"/>
                                        <p:tgtEl>
                                          <p:spTgt spid="27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27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27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27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3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0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30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5" decel="100000"/>
                                        <p:tgtEl>
                                          <p:spTgt spid="276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1155" decel="100000"/>
                                        <p:tgtEl>
                                          <p:spTgt spid="2767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7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1155" fill="hold"/>
                                        <p:tgtEl>
                                          <p:spTgt spid="27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1155" fill="hold"/>
                                        <p:tgtEl>
                                          <p:spTgt spid="27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55" decel="1000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1155" decel="100000"/>
                                        <p:tgtEl>
                                          <p:spTgt spid="276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6" dur="1155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8" dur="1155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155" decel="100000"/>
                                        <p:tgtEl>
                                          <p:spTgt spid="277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1155" decel="100000"/>
                                        <p:tgtEl>
                                          <p:spTgt spid="277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5" dur="1155" fill="hold"/>
                                        <p:tgtEl>
                                          <p:spTgt spid="27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7" dur="1155" fill="hold"/>
                                        <p:tgtEl>
                                          <p:spTgt spid="27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9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155" decel="100000"/>
                                        <p:tgtEl>
                                          <p:spTgt spid="277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1155" decel="100000"/>
                                        <p:tgtEl>
                                          <p:spTgt spid="277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4" dur="1155" fill="hold"/>
                                        <p:tgtEl>
                                          <p:spTgt spid="27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6" dur="1155" fill="hold"/>
                                        <p:tgtEl>
                                          <p:spTgt spid="27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155" decel="100000"/>
                                        <p:tgtEl>
                                          <p:spTgt spid="276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1155" decel="100000"/>
                                        <p:tgtEl>
                                          <p:spTgt spid="276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4" dur="1155" fill="hold"/>
                                        <p:tgtEl>
                                          <p:spTgt spid="27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6" dur="1155" fill="hold"/>
                                        <p:tgtEl>
                                          <p:spTgt spid="27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8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155" decel="1000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1155" decel="100000"/>
                                        <p:tgtEl>
                                          <p:spTgt spid="276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3" dur="1155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5" dur="1155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155" decel="100000"/>
                                        <p:tgtEl>
                                          <p:spTgt spid="277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1155" decel="100000"/>
                                        <p:tgtEl>
                                          <p:spTgt spid="277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2" dur="1155" fill="hold"/>
                                        <p:tgtEl>
                                          <p:spTgt spid="27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4" dur="1155" fill="hold"/>
                                        <p:tgtEl>
                                          <p:spTgt spid="27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6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155" decel="100000"/>
                                        <p:tgtEl>
                                          <p:spTgt spid="277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1155" decel="100000"/>
                                        <p:tgtEl>
                                          <p:spTgt spid="2770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0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1" dur="1155" fill="hold"/>
                                        <p:tgtEl>
                                          <p:spTgt spid="27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3" dur="1155" fill="hold"/>
                                        <p:tgtEl>
                                          <p:spTgt spid="27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16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155" decel="100000"/>
                                        <p:tgtEl>
                                          <p:spTgt spid="276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1155" decel="100000"/>
                                        <p:tgtEl>
                                          <p:spTgt spid="2767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7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1" dur="1155" fill="hold"/>
                                        <p:tgtEl>
                                          <p:spTgt spid="27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3" dur="1155" fill="hold"/>
                                        <p:tgtEl>
                                          <p:spTgt spid="27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155" decel="1000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1155" decel="100000"/>
                                        <p:tgtEl>
                                          <p:spTgt spid="276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0" dur="1155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2" dur="1155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155" decel="100000"/>
                                        <p:tgtEl>
                                          <p:spTgt spid="277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1155" decel="100000"/>
                                        <p:tgtEl>
                                          <p:spTgt spid="277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9" dur="1155" fill="hold"/>
                                        <p:tgtEl>
                                          <p:spTgt spid="27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1" dur="1155" fill="hold"/>
                                        <p:tgtEl>
                                          <p:spTgt spid="27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4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155" decel="100000"/>
                                        <p:tgtEl>
                                          <p:spTgt spid="277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1155" decel="100000"/>
                                        <p:tgtEl>
                                          <p:spTgt spid="277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8" dur="1155" fill="hold"/>
                                        <p:tgtEl>
                                          <p:spTgt spid="27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0" dur="1155" fill="hold"/>
                                        <p:tgtEl>
                                          <p:spTgt spid="27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5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7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3" grpId="0" build="allAtOnce"/>
      <p:bldP spid="27658" grpId="0" animBg="1"/>
      <p:bldP spid="27678" grpId="0" animBg="1"/>
      <p:bldP spid="27679" grpId="0" animBg="1"/>
      <p:bldP spid="27680" grpId="0" animBg="1"/>
      <p:bldP spid="27704" grpId="0" animBg="1"/>
      <p:bldP spid="27711" grpId="0" animBg="1"/>
      <p:bldP spid="27712" grpId="0" animBg="1"/>
      <p:bldP spid="277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latin typeface="Arial" charset="0"/>
              </a:rPr>
              <a:t>Věta sus</a:t>
            </a:r>
          </a:p>
        </p:txBody>
      </p:sp>
      <p:sp>
        <p:nvSpPr>
          <p:cNvPr id="28676" name="Rectangle 4"/>
          <p:cNvSpPr>
            <a:spLocks/>
          </p:cNvSpPr>
          <p:nvPr/>
        </p:nvSpPr>
        <p:spPr bwMode="auto">
          <a:xfrm>
            <a:off x="0" y="1484313"/>
            <a:ext cx="91440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200"/>
              <a:t>Každé dva trojúhelníky, které se shodují ve dvou stranách a úhlu jimi sevřeném, jsou shodné.</a:t>
            </a:r>
          </a:p>
        </p:txBody>
      </p:sp>
      <p:sp>
        <p:nvSpPr>
          <p:cNvPr id="28677" name="Rectangle 5"/>
          <p:cNvSpPr>
            <a:spLocks/>
          </p:cNvSpPr>
          <p:nvPr/>
        </p:nvSpPr>
        <p:spPr bwMode="auto">
          <a:xfrm>
            <a:off x="971550" y="2708275"/>
            <a:ext cx="74168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600" b="1">
                <a:solidFill>
                  <a:srgbClr val="003399"/>
                </a:solidFill>
              </a:rPr>
              <a:t>BC</a:t>
            </a:r>
            <a:r>
              <a:rPr lang="cs-CZ" sz="3600"/>
              <a:t> </a:t>
            </a:r>
            <a:r>
              <a:rPr lang="cs-CZ" sz="3600">
                <a:solidFill>
                  <a:srgbClr val="003399"/>
                </a:solidFill>
                <a:sym typeface="Symbol" pitchFamily="18" charset="2"/>
              </a:rPr>
              <a:t></a:t>
            </a:r>
            <a:r>
              <a:rPr lang="cs-CZ" sz="3600" b="1">
                <a:solidFill>
                  <a:srgbClr val="003399"/>
                </a:solidFill>
                <a:sym typeface="Symbol" pitchFamily="18" charset="2"/>
              </a:rPr>
              <a:t> EF          AC </a:t>
            </a:r>
            <a:r>
              <a:rPr lang="cs-CZ" sz="3600">
                <a:solidFill>
                  <a:srgbClr val="003399"/>
                </a:solidFill>
                <a:sym typeface="Symbol" pitchFamily="18" charset="2"/>
              </a:rPr>
              <a:t></a:t>
            </a:r>
            <a:r>
              <a:rPr lang="cs-CZ" sz="3600" b="1">
                <a:solidFill>
                  <a:srgbClr val="003399"/>
                </a:solidFill>
                <a:sym typeface="Symbol" pitchFamily="18" charset="2"/>
              </a:rPr>
              <a:t> DF          </a:t>
            </a:r>
            <a:r>
              <a:rPr lang="cs-CZ" sz="3600" b="1">
                <a:solidFill>
                  <a:srgbClr val="003399"/>
                </a:solidFill>
                <a:latin typeface="Symbol" pitchFamily="18" charset="2"/>
              </a:rPr>
              <a:t>g </a:t>
            </a:r>
            <a:r>
              <a:rPr lang="cs-CZ" sz="3600">
                <a:solidFill>
                  <a:srgbClr val="003399"/>
                </a:solidFill>
                <a:sym typeface="Symbol" pitchFamily="18" charset="2"/>
              </a:rPr>
              <a:t></a:t>
            </a:r>
            <a:r>
              <a:rPr lang="cs-CZ" sz="3600" b="1">
                <a:solidFill>
                  <a:srgbClr val="003399"/>
                </a:solidFill>
                <a:sym typeface="Symbol" pitchFamily="18" charset="2"/>
              </a:rPr>
              <a:t> </a:t>
            </a:r>
            <a:r>
              <a:rPr lang="cs-CZ" sz="3600" b="1">
                <a:solidFill>
                  <a:srgbClr val="003399"/>
                </a:solidFill>
                <a:latin typeface="Symbol" pitchFamily="18" charset="2"/>
              </a:rPr>
              <a:t>f</a:t>
            </a:r>
            <a:endParaRPr lang="cs-CZ" sz="3600" b="1">
              <a:solidFill>
                <a:srgbClr val="003399"/>
              </a:solidFill>
              <a:latin typeface="Symbol" pitchFamily="18" charset="2"/>
              <a:sym typeface="Symbol" pitchFamily="18" charset="2"/>
            </a:endParaRPr>
          </a:p>
        </p:txBody>
      </p:sp>
      <p:sp>
        <p:nvSpPr>
          <p:cNvPr id="28692" name="AutoShape 20"/>
          <p:cNvSpPr>
            <a:spLocks noChangeArrowheads="1"/>
          </p:cNvSpPr>
          <p:nvPr/>
        </p:nvSpPr>
        <p:spPr bwMode="auto">
          <a:xfrm rot="2294388">
            <a:off x="5867400" y="3213100"/>
            <a:ext cx="2203450" cy="2952750"/>
          </a:xfrm>
          <a:prstGeom prst="triangle">
            <a:avLst>
              <a:gd name="adj" fmla="val 85968"/>
            </a:avLst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8693" name="Rectangle 21"/>
          <p:cNvSpPr>
            <a:spLocks/>
          </p:cNvSpPr>
          <p:nvPr/>
        </p:nvSpPr>
        <p:spPr bwMode="auto">
          <a:xfrm>
            <a:off x="4643438" y="5013325"/>
            <a:ext cx="72072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D</a:t>
            </a:r>
          </a:p>
        </p:txBody>
      </p:sp>
      <p:sp>
        <p:nvSpPr>
          <p:cNvPr id="28694" name="Rectangle 22"/>
          <p:cNvSpPr>
            <a:spLocks/>
          </p:cNvSpPr>
          <p:nvPr/>
        </p:nvSpPr>
        <p:spPr bwMode="auto">
          <a:xfrm>
            <a:off x="7019925" y="6237288"/>
            <a:ext cx="720725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E</a:t>
            </a:r>
          </a:p>
        </p:txBody>
      </p:sp>
      <p:sp>
        <p:nvSpPr>
          <p:cNvPr id="28695" name="Rectangle 23"/>
          <p:cNvSpPr>
            <a:spLocks/>
          </p:cNvSpPr>
          <p:nvPr/>
        </p:nvSpPr>
        <p:spPr bwMode="auto">
          <a:xfrm>
            <a:off x="8027988" y="3573463"/>
            <a:ext cx="760412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F</a:t>
            </a:r>
          </a:p>
        </p:txBody>
      </p:sp>
      <p:sp>
        <p:nvSpPr>
          <p:cNvPr id="28696" name="Rectangle 24"/>
          <p:cNvSpPr>
            <a:spLocks/>
          </p:cNvSpPr>
          <p:nvPr/>
        </p:nvSpPr>
        <p:spPr bwMode="auto">
          <a:xfrm>
            <a:off x="5508625" y="5661025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/>
              <a:t>f</a:t>
            </a:r>
          </a:p>
        </p:txBody>
      </p:sp>
      <p:sp>
        <p:nvSpPr>
          <p:cNvPr id="28697" name="Rectangle 25"/>
          <p:cNvSpPr>
            <a:spLocks/>
          </p:cNvSpPr>
          <p:nvPr/>
        </p:nvSpPr>
        <p:spPr bwMode="auto">
          <a:xfrm>
            <a:off x="7451725" y="5300663"/>
            <a:ext cx="6477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>
                <a:solidFill>
                  <a:srgbClr val="990000"/>
                </a:solidFill>
              </a:rPr>
              <a:t>d</a:t>
            </a:r>
          </a:p>
        </p:txBody>
      </p:sp>
      <p:sp>
        <p:nvSpPr>
          <p:cNvPr id="28698" name="Rectangle 26"/>
          <p:cNvSpPr>
            <a:spLocks/>
          </p:cNvSpPr>
          <p:nvPr/>
        </p:nvSpPr>
        <p:spPr bwMode="auto">
          <a:xfrm>
            <a:off x="6588125" y="4076700"/>
            <a:ext cx="6477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>
                <a:solidFill>
                  <a:srgbClr val="008000"/>
                </a:solidFill>
              </a:rPr>
              <a:t>e</a:t>
            </a:r>
          </a:p>
        </p:txBody>
      </p:sp>
      <p:sp>
        <p:nvSpPr>
          <p:cNvPr id="28702" name="Arc 30"/>
          <p:cNvSpPr>
            <a:spLocks/>
          </p:cNvSpPr>
          <p:nvPr/>
        </p:nvSpPr>
        <p:spPr bwMode="auto">
          <a:xfrm rot="18317810" flipH="1">
            <a:off x="7197726" y="4395787"/>
            <a:ext cx="431800" cy="942975"/>
          </a:xfrm>
          <a:custGeom>
            <a:avLst/>
            <a:gdLst>
              <a:gd name="G0" fmla="+- 0 0 0"/>
              <a:gd name="G1" fmla="+- 20953 0 0"/>
              <a:gd name="G2" fmla="+- 21600 0 0"/>
              <a:gd name="T0" fmla="*/ 5247 w 21600"/>
              <a:gd name="T1" fmla="*/ 0 h 35777"/>
              <a:gd name="T2" fmla="*/ 15711 w 21600"/>
              <a:gd name="T3" fmla="*/ 35777 h 35777"/>
              <a:gd name="T4" fmla="*/ 0 w 21600"/>
              <a:gd name="T5" fmla="*/ 20953 h 357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5777" fill="none" extrusionOk="0">
                <a:moveTo>
                  <a:pt x="5247" y="-1"/>
                </a:moveTo>
                <a:cubicBezTo>
                  <a:pt x="14858" y="2406"/>
                  <a:pt x="21600" y="11044"/>
                  <a:pt x="21600" y="20953"/>
                </a:cubicBezTo>
                <a:cubicBezTo>
                  <a:pt x="21600" y="26464"/>
                  <a:pt x="19493" y="31767"/>
                  <a:pt x="15710" y="35776"/>
                </a:cubicBezTo>
              </a:path>
              <a:path w="21600" h="35777" stroke="0" extrusionOk="0">
                <a:moveTo>
                  <a:pt x="5247" y="-1"/>
                </a:moveTo>
                <a:cubicBezTo>
                  <a:pt x="14858" y="2406"/>
                  <a:pt x="21600" y="11044"/>
                  <a:pt x="21600" y="20953"/>
                </a:cubicBezTo>
                <a:cubicBezTo>
                  <a:pt x="21600" y="26464"/>
                  <a:pt x="19493" y="31767"/>
                  <a:pt x="15710" y="35776"/>
                </a:cubicBezTo>
                <a:lnTo>
                  <a:pt x="0" y="20953"/>
                </a:lnTo>
                <a:close/>
              </a:path>
            </a:pathLst>
          </a:cu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8703" name="Rectangle 31"/>
          <p:cNvSpPr>
            <a:spLocks/>
          </p:cNvSpPr>
          <p:nvPr/>
        </p:nvSpPr>
        <p:spPr bwMode="auto">
          <a:xfrm>
            <a:off x="6588125" y="4797425"/>
            <a:ext cx="72072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600" b="1">
                <a:solidFill>
                  <a:srgbClr val="003399"/>
                </a:solidFill>
                <a:latin typeface="Symbol" pitchFamily="18" charset="2"/>
              </a:rPr>
              <a:t>f</a:t>
            </a:r>
          </a:p>
        </p:txBody>
      </p:sp>
      <p:sp>
        <p:nvSpPr>
          <p:cNvPr id="28708" name="Line 36"/>
          <p:cNvSpPr>
            <a:spLocks noChangeShapeType="1"/>
          </p:cNvSpPr>
          <p:nvPr/>
        </p:nvSpPr>
        <p:spPr bwMode="auto">
          <a:xfrm flipV="1">
            <a:off x="6948488" y="4005263"/>
            <a:ext cx="1584325" cy="2519362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8711" name="Line 39"/>
          <p:cNvSpPr>
            <a:spLocks noChangeShapeType="1"/>
          </p:cNvSpPr>
          <p:nvPr/>
        </p:nvSpPr>
        <p:spPr bwMode="auto">
          <a:xfrm flipV="1">
            <a:off x="5219700" y="4005263"/>
            <a:ext cx="3313113" cy="1152525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8723" name="AutoShape 51"/>
          <p:cNvSpPr>
            <a:spLocks noChangeArrowheads="1"/>
          </p:cNvSpPr>
          <p:nvPr/>
        </p:nvSpPr>
        <p:spPr bwMode="auto">
          <a:xfrm rot="2294388">
            <a:off x="1692275" y="3068638"/>
            <a:ext cx="2203450" cy="2952750"/>
          </a:xfrm>
          <a:prstGeom prst="triangle">
            <a:avLst>
              <a:gd name="adj" fmla="val 85968"/>
            </a:avLst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8724" name="Rectangle 52"/>
          <p:cNvSpPr>
            <a:spLocks/>
          </p:cNvSpPr>
          <p:nvPr/>
        </p:nvSpPr>
        <p:spPr bwMode="auto">
          <a:xfrm>
            <a:off x="468313" y="4868863"/>
            <a:ext cx="72072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A</a:t>
            </a:r>
          </a:p>
        </p:txBody>
      </p:sp>
      <p:sp>
        <p:nvSpPr>
          <p:cNvPr id="28725" name="Rectangle 53"/>
          <p:cNvSpPr>
            <a:spLocks/>
          </p:cNvSpPr>
          <p:nvPr/>
        </p:nvSpPr>
        <p:spPr bwMode="auto">
          <a:xfrm>
            <a:off x="2844800" y="6092825"/>
            <a:ext cx="720725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B</a:t>
            </a:r>
          </a:p>
        </p:txBody>
      </p:sp>
      <p:sp>
        <p:nvSpPr>
          <p:cNvPr id="28726" name="Rectangle 54"/>
          <p:cNvSpPr>
            <a:spLocks/>
          </p:cNvSpPr>
          <p:nvPr/>
        </p:nvSpPr>
        <p:spPr bwMode="auto">
          <a:xfrm>
            <a:off x="3852863" y="3429000"/>
            <a:ext cx="760412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C</a:t>
            </a:r>
          </a:p>
        </p:txBody>
      </p:sp>
      <p:sp>
        <p:nvSpPr>
          <p:cNvPr id="28727" name="Rectangle 55"/>
          <p:cNvSpPr>
            <a:spLocks/>
          </p:cNvSpPr>
          <p:nvPr/>
        </p:nvSpPr>
        <p:spPr bwMode="auto">
          <a:xfrm>
            <a:off x="1333500" y="5516563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/>
              <a:t>c</a:t>
            </a:r>
          </a:p>
        </p:txBody>
      </p:sp>
      <p:sp>
        <p:nvSpPr>
          <p:cNvPr id="28728" name="Rectangle 56"/>
          <p:cNvSpPr>
            <a:spLocks/>
          </p:cNvSpPr>
          <p:nvPr/>
        </p:nvSpPr>
        <p:spPr bwMode="auto">
          <a:xfrm>
            <a:off x="3276600" y="5156200"/>
            <a:ext cx="6477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>
                <a:solidFill>
                  <a:srgbClr val="990000"/>
                </a:solidFill>
              </a:rPr>
              <a:t>a</a:t>
            </a:r>
          </a:p>
        </p:txBody>
      </p:sp>
      <p:sp>
        <p:nvSpPr>
          <p:cNvPr id="28729" name="Rectangle 57"/>
          <p:cNvSpPr>
            <a:spLocks/>
          </p:cNvSpPr>
          <p:nvPr/>
        </p:nvSpPr>
        <p:spPr bwMode="auto">
          <a:xfrm>
            <a:off x="2413000" y="3932238"/>
            <a:ext cx="6477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>
                <a:solidFill>
                  <a:srgbClr val="008000"/>
                </a:solidFill>
              </a:rPr>
              <a:t>b</a:t>
            </a:r>
          </a:p>
        </p:txBody>
      </p:sp>
      <p:sp>
        <p:nvSpPr>
          <p:cNvPr id="28730" name="Arc 58"/>
          <p:cNvSpPr>
            <a:spLocks/>
          </p:cNvSpPr>
          <p:nvPr/>
        </p:nvSpPr>
        <p:spPr bwMode="auto">
          <a:xfrm rot="18317810" flipH="1">
            <a:off x="3022601" y="4251325"/>
            <a:ext cx="431800" cy="942975"/>
          </a:xfrm>
          <a:custGeom>
            <a:avLst/>
            <a:gdLst>
              <a:gd name="G0" fmla="+- 0 0 0"/>
              <a:gd name="G1" fmla="+- 20953 0 0"/>
              <a:gd name="G2" fmla="+- 21600 0 0"/>
              <a:gd name="T0" fmla="*/ 5247 w 21600"/>
              <a:gd name="T1" fmla="*/ 0 h 35777"/>
              <a:gd name="T2" fmla="*/ 15711 w 21600"/>
              <a:gd name="T3" fmla="*/ 35777 h 35777"/>
              <a:gd name="T4" fmla="*/ 0 w 21600"/>
              <a:gd name="T5" fmla="*/ 20953 h 357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5777" fill="none" extrusionOk="0">
                <a:moveTo>
                  <a:pt x="5247" y="-1"/>
                </a:moveTo>
                <a:cubicBezTo>
                  <a:pt x="14858" y="2406"/>
                  <a:pt x="21600" y="11044"/>
                  <a:pt x="21600" y="20953"/>
                </a:cubicBezTo>
                <a:cubicBezTo>
                  <a:pt x="21600" y="26464"/>
                  <a:pt x="19493" y="31767"/>
                  <a:pt x="15710" y="35776"/>
                </a:cubicBezTo>
              </a:path>
              <a:path w="21600" h="35777" stroke="0" extrusionOk="0">
                <a:moveTo>
                  <a:pt x="5247" y="-1"/>
                </a:moveTo>
                <a:cubicBezTo>
                  <a:pt x="14858" y="2406"/>
                  <a:pt x="21600" y="11044"/>
                  <a:pt x="21600" y="20953"/>
                </a:cubicBezTo>
                <a:cubicBezTo>
                  <a:pt x="21600" y="26464"/>
                  <a:pt x="19493" y="31767"/>
                  <a:pt x="15710" y="35776"/>
                </a:cubicBezTo>
                <a:lnTo>
                  <a:pt x="0" y="20953"/>
                </a:lnTo>
                <a:close/>
              </a:path>
            </a:pathLst>
          </a:cu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8731" name="Rectangle 59"/>
          <p:cNvSpPr>
            <a:spLocks/>
          </p:cNvSpPr>
          <p:nvPr/>
        </p:nvSpPr>
        <p:spPr bwMode="auto">
          <a:xfrm>
            <a:off x="2413000" y="4652963"/>
            <a:ext cx="72072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600" b="1">
                <a:solidFill>
                  <a:srgbClr val="003399"/>
                </a:solidFill>
                <a:latin typeface="Symbol" pitchFamily="18" charset="2"/>
              </a:rPr>
              <a:t>g</a:t>
            </a:r>
            <a:endParaRPr lang="cs-CZ" sz="3600" b="1">
              <a:solidFill>
                <a:srgbClr val="003399"/>
              </a:solidFill>
            </a:endParaRPr>
          </a:p>
        </p:txBody>
      </p:sp>
      <p:sp>
        <p:nvSpPr>
          <p:cNvPr id="28732" name="Line 60"/>
          <p:cNvSpPr>
            <a:spLocks noChangeShapeType="1"/>
          </p:cNvSpPr>
          <p:nvPr/>
        </p:nvSpPr>
        <p:spPr bwMode="auto">
          <a:xfrm flipV="1">
            <a:off x="2773363" y="3860800"/>
            <a:ext cx="1584325" cy="2519363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8733" name="Line 61"/>
          <p:cNvSpPr>
            <a:spLocks noChangeShapeType="1"/>
          </p:cNvSpPr>
          <p:nvPr/>
        </p:nvSpPr>
        <p:spPr bwMode="auto">
          <a:xfrm flipV="1">
            <a:off x="1044575" y="3860800"/>
            <a:ext cx="3313113" cy="1152525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28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8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2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2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0"/>
                                        <p:tgtEl>
                                          <p:spTgt spid="28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3000"/>
                                        <p:tgtEl>
                                          <p:spTgt spid="28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3000"/>
                                        <p:tgtEl>
                                          <p:spTgt spid="28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30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55" decel="100000"/>
                                        <p:tgtEl>
                                          <p:spTgt spid="287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1155" decel="100000"/>
                                        <p:tgtEl>
                                          <p:spTgt spid="287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3" dur="1155" fill="hold"/>
                                        <p:tgtEl>
                                          <p:spTgt spid="28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5" dur="1155" fill="hold"/>
                                        <p:tgtEl>
                                          <p:spTgt spid="28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155" decel="100000"/>
                                        <p:tgtEl>
                                          <p:spTgt spid="286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1155" decel="100000"/>
                                        <p:tgtEl>
                                          <p:spTgt spid="2869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2" dur="1155" fill="hold"/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4" dur="1155" fill="hold"/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155" decel="100000"/>
                                        <p:tgtEl>
                                          <p:spTgt spid="287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1155" decel="100000"/>
                                        <p:tgtEl>
                                          <p:spTgt spid="287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1" dur="1155" fill="hold"/>
                                        <p:tgtEl>
                                          <p:spTgt spid="28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3" dur="1155" fill="hold"/>
                                        <p:tgtEl>
                                          <p:spTgt spid="28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155" decel="100000"/>
                                        <p:tgtEl>
                                          <p:spTgt spid="287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1155" decel="100000"/>
                                        <p:tgtEl>
                                          <p:spTgt spid="287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0" dur="1155" fill="hold"/>
                                        <p:tgtEl>
                                          <p:spTgt spid="28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2" dur="1155" fill="hold"/>
                                        <p:tgtEl>
                                          <p:spTgt spid="28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155" decel="100000"/>
                                        <p:tgtEl>
                                          <p:spTgt spid="287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1155" decel="100000"/>
                                        <p:tgtEl>
                                          <p:spTgt spid="287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0" dur="1155" fill="hold"/>
                                        <p:tgtEl>
                                          <p:spTgt spid="28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2" dur="1155" fill="hold"/>
                                        <p:tgtEl>
                                          <p:spTgt spid="28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155" decel="100000"/>
                                        <p:tgtEl>
                                          <p:spTgt spid="286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1155" decel="100000"/>
                                        <p:tgtEl>
                                          <p:spTgt spid="286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9" dur="1155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1" dur="1155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155" decel="100000"/>
                                        <p:tgtEl>
                                          <p:spTgt spid="287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1155" decel="100000"/>
                                        <p:tgtEl>
                                          <p:spTgt spid="2873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3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8" dur="1155" fill="hold"/>
                                        <p:tgtEl>
                                          <p:spTgt spid="28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0" dur="1155" fill="hold"/>
                                        <p:tgtEl>
                                          <p:spTgt spid="28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155" decel="100000"/>
                                        <p:tgtEl>
                                          <p:spTgt spid="287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1155" decel="100000"/>
                                        <p:tgtEl>
                                          <p:spTgt spid="2872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2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7" dur="1155" fill="hold"/>
                                        <p:tgtEl>
                                          <p:spTgt spid="28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9" dur="1155" fill="hold"/>
                                        <p:tgtEl>
                                          <p:spTgt spid="28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155" decel="100000"/>
                                        <p:tgtEl>
                                          <p:spTgt spid="287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1155" decel="100000"/>
                                        <p:tgtEl>
                                          <p:spTgt spid="2870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7" dur="1155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9" dur="1155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155" decel="100000"/>
                                        <p:tgtEl>
                                          <p:spTgt spid="287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1155" decel="100000"/>
                                        <p:tgtEl>
                                          <p:spTgt spid="2870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0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6" dur="1155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8" dur="1155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155" decel="100000"/>
                                        <p:tgtEl>
                                          <p:spTgt spid="287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1155" decel="100000"/>
                                        <p:tgtEl>
                                          <p:spTgt spid="287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5" dur="1155" fill="hold"/>
                                        <p:tgtEl>
                                          <p:spTgt spid="28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7" dur="1155" fill="hold"/>
                                        <p:tgtEl>
                                          <p:spTgt spid="28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4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155" decel="100000"/>
                                        <p:tgtEl>
                                          <p:spTgt spid="287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1155" decel="100000"/>
                                        <p:tgtEl>
                                          <p:spTgt spid="2873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3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4" dur="1155" fill="hold"/>
                                        <p:tgtEl>
                                          <p:spTgt spid="28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6" dur="1155" fill="hold"/>
                                        <p:tgtEl>
                                          <p:spTgt spid="28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5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8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76" grpId="1"/>
      <p:bldP spid="28677" grpId="0" build="p"/>
      <p:bldP spid="28677" grpId="1"/>
      <p:bldP spid="28692" grpId="0" animBg="1"/>
      <p:bldP spid="28693" grpId="1"/>
      <p:bldP spid="28694" grpId="1"/>
      <p:bldP spid="28695" grpId="1"/>
      <p:bldP spid="28696" grpId="0"/>
      <p:bldP spid="28697" grpId="0"/>
      <p:bldP spid="28698" grpId="0"/>
      <p:bldP spid="28702" grpId="0" animBg="1"/>
      <p:bldP spid="28703" grpId="0"/>
      <p:bldP spid="28708" grpId="0" animBg="1"/>
      <p:bldP spid="28711" grpId="0" animBg="1"/>
      <p:bldP spid="28723" grpId="0" animBg="1"/>
      <p:bldP spid="28724" grpId="0"/>
      <p:bldP spid="28725" grpId="0"/>
      <p:bldP spid="28726" grpId="0"/>
      <p:bldP spid="28727" grpId="0"/>
      <p:bldP spid="28728" grpId="0"/>
      <p:bldP spid="28729" grpId="0"/>
      <p:bldP spid="28730" grpId="0" animBg="1"/>
      <p:bldP spid="28731" grpId="0"/>
      <p:bldP spid="28732" grpId="0" animBg="1"/>
      <p:bldP spid="287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19" name="AutoShape 23"/>
          <p:cNvSpPr>
            <a:spLocks noChangeArrowheads="1"/>
          </p:cNvSpPr>
          <p:nvPr/>
        </p:nvSpPr>
        <p:spPr bwMode="auto">
          <a:xfrm rot="5400000">
            <a:off x="5723732" y="3861594"/>
            <a:ext cx="2592387" cy="2447925"/>
          </a:xfrm>
          <a:prstGeom prst="triangle">
            <a:avLst>
              <a:gd name="adj" fmla="val 85968"/>
            </a:avLst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96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latin typeface="Arial" charset="0"/>
              </a:rPr>
              <a:t>Věta usu</a:t>
            </a:r>
          </a:p>
        </p:txBody>
      </p:sp>
      <p:sp>
        <p:nvSpPr>
          <p:cNvPr id="29699" name="Rectangle 3"/>
          <p:cNvSpPr>
            <a:spLocks/>
          </p:cNvSpPr>
          <p:nvPr/>
        </p:nvSpPr>
        <p:spPr bwMode="auto">
          <a:xfrm>
            <a:off x="0" y="1341438"/>
            <a:ext cx="91440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200"/>
              <a:t>Každé dva trojúhelníky, které se shodují v jedné straně a ve dvou úhlech k ní přilehlých, jsou shodné.</a:t>
            </a:r>
          </a:p>
        </p:txBody>
      </p:sp>
      <p:sp>
        <p:nvSpPr>
          <p:cNvPr id="29700" name="Rectangle 4"/>
          <p:cNvSpPr>
            <a:spLocks/>
          </p:cNvSpPr>
          <p:nvPr/>
        </p:nvSpPr>
        <p:spPr bwMode="auto">
          <a:xfrm>
            <a:off x="971550" y="2924175"/>
            <a:ext cx="7056438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/>
            <a:r>
              <a:rPr lang="cs-CZ" sz="3600" b="1">
                <a:solidFill>
                  <a:srgbClr val="003399"/>
                </a:solidFill>
              </a:rPr>
              <a:t>AB</a:t>
            </a:r>
            <a:r>
              <a:rPr lang="cs-CZ" sz="3600" b="1">
                <a:solidFill>
                  <a:srgbClr val="003399"/>
                </a:solidFill>
                <a:latin typeface="Symbol" pitchFamily="18" charset="2"/>
              </a:rPr>
              <a:t> </a:t>
            </a:r>
            <a:r>
              <a:rPr lang="cs-CZ" sz="3600">
                <a:solidFill>
                  <a:srgbClr val="003399"/>
                </a:solidFill>
                <a:latin typeface="Symbol" pitchFamily="18" charset="2"/>
                <a:sym typeface="Symbol" pitchFamily="18" charset="2"/>
              </a:rPr>
              <a:t></a:t>
            </a:r>
            <a:r>
              <a:rPr lang="cs-CZ" sz="3600" b="1">
                <a:solidFill>
                  <a:srgbClr val="003399"/>
                </a:solidFill>
                <a:latin typeface="Symbol" pitchFamily="18" charset="2"/>
              </a:rPr>
              <a:t> </a:t>
            </a:r>
            <a:r>
              <a:rPr lang="cs-CZ" sz="3600" b="1">
                <a:solidFill>
                  <a:srgbClr val="003399"/>
                </a:solidFill>
              </a:rPr>
              <a:t>DE          </a:t>
            </a:r>
            <a:r>
              <a:rPr lang="cs-CZ" sz="3600" b="1">
                <a:solidFill>
                  <a:srgbClr val="003399"/>
                </a:solidFill>
                <a:latin typeface="Symbol" pitchFamily="18" charset="2"/>
              </a:rPr>
              <a:t>a </a:t>
            </a:r>
            <a:r>
              <a:rPr lang="cs-CZ" sz="3600">
                <a:solidFill>
                  <a:srgbClr val="003399"/>
                </a:solidFill>
                <a:latin typeface="Symbol" pitchFamily="18" charset="2"/>
                <a:sym typeface="Symbol" pitchFamily="18" charset="2"/>
              </a:rPr>
              <a:t></a:t>
            </a:r>
            <a:r>
              <a:rPr lang="cs-CZ" sz="3600" b="1">
                <a:solidFill>
                  <a:srgbClr val="003399"/>
                </a:solidFill>
                <a:latin typeface="Symbol" pitchFamily="18" charset="2"/>
              </a:rPr>
              <a:t>  d    </a:t>
            </a:r>
            <a:r>
              <a:rPr lang="cs-CZ" sz="3600" b="1"/>
              <a:t>       </a:t>
            </a:r>
            <a:r>
              <a:rPr lang="cs-CZ" sz="3600" b="1">
                <a:solidFill>
                  <a:srgbClr val="003399"/>
                </a:solidFill>
                <a:latin typeface="Symbol" pitchFamily="18" charset="2"/>
                <a:sym typeface="Symbol" pitchFamily="18" charset="2"/>
              </a:rPr>
              <a:t>b </a:t>
            </a:r>
            <a:r>
              <a:rPr lang="cs-CZ" sz="3600">
                <a:solidFill>
                  <a:srgbClr val="003399"/>
                </a:solidFill>
                <a:latin typeface="Symbol" pitchFamily="18" charset="2"/>
                <a:sym typeface="Symbol" pitchFamily="18" charset="2"/>
              </a:rPr>
              <a:t></a:t>
            </a:r>
            <a:r>
              <a:rPr lang="cs-CZ" sz="3600" b="1">
                <a:solidFill>
                  <a:srgbClr val="003399"/>
                </a:solidFill>
                <a:latin typeface="Symbol" pitchFamily="18" charset="2"/>
              </a:rPr>
              <a:t>  e</a:t>
            </a:r>
          </a:p>
        </p:txBody>
      </p:sp>
      <p:sp>
        <p:nvSpPr>
          <p:cNvPr id="29709" name="Rectangle 13"/>
          <p:cNvSpPr>
            <a:spLocks/>
          </p:cNvSpPr>
          <p:nvPr/>
        </p:nvSpPr>
        <p:spPr bwMode="auto">
          <a:xfrm>
            <a:off x="5940425" y="3502025"/>
            <a:ext cx="43338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D</a:t>
            </a:r>
          </a:p>
        </p:txBody>
      </p:sp>
      <p:sp>
        <p:nvSpPr>
          <p:cNvPr id="29710" name="Rectangle 14"/>
          <p:cNvSpPr>
            <a:spLocks/>
          </p:cNvSpPr>
          <p:nvPr/>
        </p:nvSpPr>
        <p:spPr bwMode="auto">
          <a:xfrm>
            <a:off x="5219700" y="6165850"/>
            <a:ext cx="720725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E</a:t>
            </a:r>
          </a:p>
        </p:txBody>
      </p:sp>
      <p:sp>
        <p:nvSpPr>
          <p:cNvPr id="29711" name="Rectangle 15"/>
          <p:cNvSpPr>
            <a:spLocks/>
          </p:cNvSpPr>
          <p:nvPr/>
        </p:nvSpPr>
        <p:spPr bwMode="auto">
          <a:xfrm>
            <a:off x="8172450" y="5878513"/>
            <a:ext cx="4318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F</a:t>
            </a:r>
          </a:p>
        </p:txBody>
      </p:sp>
      <p:sp>
        <p:nvSpPr>
          <p:cNvPr id="29712" name="Rectangle 16"/>
          <p:cNvSpPr>
            <a:spLocks/>
          </p:cNvSpPr>
          <p:nvPr/>
        </p:nvSpPr>
        <p:spPr bwMode="auto">
          <a:xfrm>
            <a:off x="5292725" y="5230813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>
                <a:solidFill>
                  <a:srgbClr val="990000"/>
                </a:solidFill>
              </a:rPr>
              <a:t>f</a:t>
            </a:r>
          </a:p>
        </p:txBody>
      </p:sp>
      <p:sp>
        <p:nvSpPr>
          <p:cNvPr id="29713" name="Rectangle 17"/>
          <p:cNvSpPr>
            <a:spLocks/>
          </p:cNvSpPr>
          <p:nvPr/>
        </p:nvSpPr>
        <p:spPr bwMode="auto">
          <a:xfrm>
            <a:off x="6732588" y="6094413"/>
            <a:ext cx="6477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/>
              <a:t>d</a:t>
            </a:r>
          </a:p>
        </p:txBody>
      </p:sp>
      <p:sp>
        <p:nvSpPr>
          <p:cNvPr id="29714" name="Rectangle 18"/>
          <p:cNvSpPr>
            <a:spLocks/>
          </p:cNvSpPr>
          <p:nvPr/>
        </p:nvSpPr>
        <p:spPr bwMode="auto">
          <a:xfrm>
            <a:off x="6948488" y="4438650"/>
            <a:ext cx="6477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/>
              <a:t>e</a:t>
            </a:r>
          </a:p>
        </p:txBody>
      </p:sp>
      <p:sp>
        <p:nvSpPr>
          <p:cNvPr id="29716" name="Rectangle 20"/>
          <p:cNvSpPr>
            <a:spLocks/>
          </p:cNvSpPr>
          <p:nvPr/>
        </p:nvSpPr>
        <p:spPr bwMode="auto">
          <a:xfrm>
            <a:off x="6156325" y="5302250"/>
            <a:ext cx="4318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600" b="1">
                <a:solidFill>
                  <a:srgbClr val="003399"/>
                </a:solidFill>
                <a:latin typeface="Symbol" pitchFamily="18" charset="2"/>
              </a:rPr>
              <a:t>e</a:t>
            </a:r>
          </a:p>
        </p:txBody>
      </p:sp>
      <p:sp>
        <p:nvSpPr>
          <p:cNvPr id="29718" name="Rectangle 22"/>
          <p:cNvSpPr>
            <a:spLocks/>
          </p:cNvSpPr>
          <p:nvPr/>
        </p:nvSpPr>
        <p:spPr bwMode="auto">
          <a:xfrm>
            <a:off x="5867400" y="4437063"/>
            <a:ext cx="7207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600" b="1">
                <a:solidFill>
                  <a:srgbClr val="008000"/>
                </a:solidFill>
                <a:latin typeface="Symbol" pitchFamily="18" charset="2"/>
              </a:rPr>
              <a:t>d</a:t>
            </a:r>
          </a:p>
        </p:txBody>
      </p:sp>
      <p:sp>
        <p:nvSpPr>
          <p:cNvPr id="29723" name="Arc 27"/>
          <p:cNvSpPr>
            <a:spLocks/>
          </p:cNvSpPr>
          <p:nvPr/>
        </p:nvSpPr>
        <p:spPr bwMode="auto">
          <a:xfrm rot="7700481" flipH="1">
            <a:off x="5884069" y="5574506"/>
            <a:ext cx="431800" cy="896938"/>
          </a:xfrm>
          <a:custGeom>
            <a:avLst/>
            <a:gdLst>
              <a:gd name="G0" fmla="+- 0 0 0"/>
              <a:gd name="G1" fmla="+- 17882 0 0"/>
              <a:gd name="G2" fmla="+- 21600 0 0"/>
              <a:gd name="T0" fmla="*/ 12116 w 21600"/>
              <a:gd name="T1" fmla="*/ 0 h 34010"/>
              <a:gd name="T2" fmla="*/ 14368 w 21600"/>
              <a:gd name="T3" fmla="*/ 34010 h 34010"/>
              <a:gd name="T4" fmla="*/ 0 w 21600"/>
              <a:gd name="T5" fmla="*/ 17882 h 34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4010" fill="none" extrusionOk="0">
                <a:moveTo>
                  <a:pt x="12115" y="0"/>
                </a:moveTo>
                <a:cubicBezTo>
                  <a:pt x="18047" y="4018"/>
                  <a:pt x="21600" y="10717"/>
                  <a:pt x="21600" y="17882"/>
                </a:cubicBezTo>
                <a:cubicBezTo>
                  <a:pt x="21600" y="24043"/>
                  <a:pt x="18968" y="29911"/>
                  <a:pt x="14368" y="34010"/>
                </a:cubicBezTo>
              </a:path>
              <a:path w="21600" h="34010" stroke="0" extrusionOk="0">
                <a:moveTo>
                  <a:pt x="12115" y="0"/>
                </a:moveTo>
                <a:cubicBezTo>
                  <a:pt x="18047" y="4018"/>
                  <a:pt x="21600" y="10717"/>
                  <a:pt x="21600" y="17882"/>
                </a:cubicBezTo>
                <a:cubicBezTo>
                  <a:pt x="21600" y="24043"/>
                  <a:pt x="18968" y="29911"/>
                  <a:pt x="14368" y="34010"/>
                </a:cubicBezTo>
                <a:lnTo>
                  <a:pt x="0" y="17882"/>
                </a:lnTo>
                <a:close/>
              </a:path>
            </a:pathLst>
          </a:cu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9724" name="Arc 28"/>
          <p:cNvSpPr>
            <a:spLocks/>
          </p:cNvSpPr>
          <p:nvPr/>
        </p:nvSpPr>
        <p:spPr bwMode="auto">
          <a:xfrm rot="15065907" flipH="1">
            <a:off x="5861844" y="4002882"/>
            <a:ext cx="444500" cy="722312"/>
          </a:xfrm>
          <a:custGeom>
            <a:avLst/>
            <a:gdLst>
              <a:gd name="G0" fmla="+- 0 0 0"/>
              <a:gd name="G1" fmla="+- 10306 0 0"/>
              <a:gd name="G2" fmla="+- 21600 0 0"/>
              <a:gd name="T0" fmla="*/ 18983 w 21600"/>
              <a:gd name="T1" fmla="*/ 0 h 20998"/>
              <a:gd name="T2" fmla="*/ 18768 w 21600"/>
              <a:gd name="T3" fmla="*/ 20998 h 20998"/>
              <a:gd name="T4" fmla="*/ 0 w 21600"/>
              <a:gd name="T5" fmla="*/ 10306 h 20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0998" fill="none" extrusionOk="0">
                <a:moveTo>
                  <a:pt x="18982" y="0"/>
                </a:moveTo>
                <a:cubicBezTo>
                  <a:pt x="20700" y="3163"/>
                  <a:pt x="21600" y="6706"/>
                  <a:pt x="21600" y="10306"/>
                </a:cubicBezTo>
                <a:cubicBezTo>
                  <a:pt x="21600" y="14055"/>
                  <a:pt x="20624" y="17740"/>
                  <a:pt x="18768" y="20998"/>
                </a:cubicBezTo>
              </a:path>
              <a:path w="21600" h="20998" stroke="0" extrusionOk="0">
                <a:moveTo>
                  <a:pt x="18982" y="0"/>
                </a:moveTo>
                <a:cubicBezTo>
                  <a:pt x="20700" y="3163"/>
                  <a:pt x="21600" y="6706"/>
                  <a:pt x="21600" y="10306"/>
                </a:cubicBezTo>
                <a:cubicBezTo>
                  <a:pt x="21600" y="14055"/>
                  <a:pt x="20624" y="17740"/>
                  <a:pt x="18768" y="20998"/>
                </a:cubicBezTo>
                <a:lnTo>
                  <a:pt x="0" y="10306"/>
                </a:lnTo>
                <a:close/>
              </a:path>
            </a:pathLst>
          </a:custGeom>
          <a:noFill/>
          <a:ln w="381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9726" name="AutoShape 30"/>
          <p:cNvSpPr>
            <a:spLocks noChangeArrowheads="1"/>
          </p:cNvSpPr>
          <p:nvPr/>
        </p:nvSpPr>
        <p:spPr bwMode="auto">
          <a:xfrm rot="5400000">
            <a:off x="1475582" y="3860006"/>
            <a:ext cx="2592388" cy="2447925"/>
          </a:xfrm>
          <a:prstGeom prst="triangle">
            <a:avLst>
              <a:gd name="adj" fmla="val 85968"/>
            </a:avLst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9727" name="Rectangle 31"/>
          <p:cNvSpPr>
            <a:spLocks/>
          </p:cNvSpPr>
          <p:nvPr/>
        </p:nvSpPr>
        <p:spPr bwMode="auto">
          <a:xfrm>
            <a:off x="1692275" y="3500438"/>
            <a:ext cx="433388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A</a:t>
            </a:r>
          </a:p>
        </p:txBody>
      </p:sp>
      <p:sp>
        <p:nvSpPr>
          <p:cNvPr id="29728" name="Rectangle 32"/>
          <p:cNvSpPr>
            <a:spLocks/>
          </p:cNvSpPr>
          <p:nvPr/>
        </p:nvSpPr>
        <p:spPr bwMode="auto">
          <a:xfrm>
            <a:off x="971550" y="6164263"/>
            <a:ext cx="720725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B</a:t>
            </a:r>
          </a:p>
        </p:txBody>
      </p:sp>
      <p:sp>
        <p:nvSpPr>
          <p:cNvPr id="29729" name="Rectangle 33"/>
          <p:cNvSpPr>
            <a:spLocks/>
          </p:cNvSpPr>
          <p:nvPr/>
        </p:nvSpPr>
        <p:spPr bwMode="auto">
          <a:xfrm>
            <a:off x="3924300" y="5876925"/>
            <a:ext cx="4318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C</a:t>
            </a:r>
          </a:p>
        </p:txBody>
      </p:sp>
      <p:sp>
        <p:nvSpPr>
          <p:cNvPr id="29730" name="Rectangle 34"/>
          <p:cNvSpPr>
            <a:spLocks/>
          </p:cNvSpPr>
          <p:nvPr/>
        </p:nvSpPr>
        <p:spPr bwMode="auto">
          <a:xfrm>
            <a:off x="1044575" y="5229225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>
                <a:solidFill>
                  <a:srgbClr val="990000"/>
                </a:solidFill>
              </a:rPr>
              <a:t>c</a:t>
            </a:r>
          </a:p>
        </p:txBody>
      </p:sp>
      <p:sp>
        <p:nvSpPr>
          <p:cNvPr id="29731" name="Rectangle 35"/>
          <p:cNvSpPr>
            <a:spLocks/>
          </p:cNvSpPr>
          <p:nvPr/>
        </p:nvSpPr>
        <p:spPr bwMode="auto">
          <a:xfrm>
            <a:off x="2484438" y="6092825"/>
            <a:ext cx="6477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/>
              <a:t>a</a:t>
            </a:r>
          </a:p>
        </p:txBody>
      </p:sp>
      <p:sp>
        <p:nvSpPr>
          <p:cNvPr id="29732" name="Rectangle 36"/>
          <p:cNvSpPr>
            <a:spLocks/>
          </p:cNvSpPr>
          <p:nvPr/>
        </p:nvSpPr>
        <p:spPr bwMode="auto">
          <a:xfrm>
            <a:off x="2700338" y="4437063"/>
            <a:ext cx="6477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/>
              <a:t>b</a:t>
            </a:r>
          </a:p>
        </p:txBody>
      </p:sp>
      <p:sp>
        <p:nvSpPr>
          <p:cNvPr id="29733" name="Rectangle 37"/>
          <p:cNvSpPr>
            <a:spLocks/>
          </p:cNvSpPr>
          <p:nvPr/>
        </p:nvSpPr>
        <p:spPr bwMode="auto">
          <a:xfrm>
            <a:off x="1908175" y="5300663"/>
            <a:ext cx="4318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600" b="1">
                <a:solidFill>
                  <a:srgbClr val="003399"/>
                </a:solidFill>
                <a:latin typeface="Symbol" pitchFamily="18" charset="2"/>
              </a:rPr>
              <a:t>b</a:t>
            </a:r>
          </a:p>
        </p:txBody>
      </p:sp>
      <p:sp>
        <p:nvSpPr>
          <p:cNvPr id="29734" name="Rectangle 38"/>
          <p:cNvSpPr>
            <a:spLocks/>
          </p:cNvSpPr>
          <p:nvPr/>
        </p:nvSpPr>
        <p:spPr bwMode="auto">
          <a:xfrm>
            <a:off x="1619250" y="4364038"/>
            <a:ext cx="7207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600" b="1">
                <a:solidFill>
                  <a:srgbClr val="008000"/>
                </a:solidFill>
                <a:latin typeface="Symbol" pitchFamily="18" charset="2"/>
              </a:rPr>
              <a:t>a</a:t>
            </a:r>
          </a:p>
        </p:txBody>
      </p:sp>
      <p:sp>
        <p:nvSpPr>
          <p:cNvPr id="29735" name="Arc 39"/>
          <p:cNvSpPr>
            <a:spLocks/>
          </p:cNvSpPr>
          <p:nvPr/>
        </p:nvSpPr>
        <p:spPr bwMode="auto">
          <a:xfrm rot="7700481" flipH="1">
            <a:off x="1635919" y="5572919"/>
            <a:ext cx="431800" cy="896938"/>
          </a:xfrm>
          <a:custGeom>
            <a:avLst/>
            <a:gdLst>
              <a:gd name="G0" fmla="+- 0 0 0"/>
              <a:gd name="G1" fmla="+- 17882 0 0"/>
              <a:gd name="G2" fmla="+- 21600 0 0"/>
              <a:gd name="T0" fmla="*/ 12116 w 21600"/>
              <a:gd name="T1" fmla="*/ 0 h 34010"/>
              <a:gd name="T2" fmla="*/ 14368 w 21600"/>
              <a:gd name="T3" fmla="*/ 34010 h 34010"/>
              <a:gd name="T4" fmla="*/ 0 w 21600"/>
              <a:gd name="T5" fmla="*/ 17882 h 34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4010" fill="none" extrusionOk="0">
                <a:moveTo>
                  <a:pt x="12115" y="0"/>
                </a:moveTo>
                <a:cubicBezTo>
                  <a:pt x="18047" y="4018"/>
                  <a:pt x="21600" y="10717"/>
                  <a:pt x="21600" y="17882"/>
                </a:cubicBezTo>
                <a:cubicBezTo>
                  <a:pt x="21600" y="24043"/>
                  <a:pt x="18968" y="29911"/>
                  <a:pt x="14368" y="34010"/>
                </a:cubicBezTo>
              </a:path>
              <a:path w="21600" h="34010" stroke="0" extrusionOk="0">
                <a:moveTo>
                  <a:pt x="12115" y="0"/>
                </a:moveTo>
                <a:cubicBezTo>
                  <a:pt x="18047" y="4018"/>
                  <a:pt x="21600" y="10717"/>
                  <a:pt x="21600" y="17882"/>
                </a:cubicBezTo>
                <a:cubicBezTo>
                  <a:pt x="21600" y="24043"/>
                  <a:pt x="18968" y="29911"/>
                  <a:pt x="14368" y="34010"/>
                </a:cubicBezTo>
                <a:lnTo>
                  <a:pt x="0" y="17882"/>
                </a:lnTo>
                <a:close/>
              </a:path>
            </a:pathLst>
          </a:cu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9736" name="Arc 40"/>
          <p:cNvSpPr>
            <a:spLocks/>
          </p:cNvSpPr>
          <p:nvPr/>
        </p:nvSpPr>
        <p:spPr bwMode="auto">
          <a:xfrm rot="15065907" flipH="1">
            <a:off x="1613694" y="4001294"/>
            <a:ext cx="444500" cy="722312"/>
          </a:xfrm>
          <a:custGeom>
            <a:avLst/>
            <a:gdLst>
              <a:gd name="G0" fmla="+- 0 0 0"/>
              <a:gd name="G1" fmla="+- 10306 0 0"/>
              <a:gd name="G2" fmla="+- 21600 0 0"/>
              <a:gd name="T0" fmla="*/ 18983 w 21600"/>
              <a:gd name="T1" fmla="*/ 0 h 20998"/>
              <a:gd name="T2" fmla="*/ 18768 w 21600"/>
              <a:gd name="T3" fmla="*/ 20998 h 20998"/>
              <a:gd name="T4" fmla="*/ 0 w 21600"/>
              <a:gd name="T5" fmla="*/ 10306 h 20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0998" fill="none" extrusionOk="0">
                <a:moveTo>
                  <a:pt x="18982" y="0"/>
                </a:moveTo>
                <a:cubicBezTo>
                  <a:pt x="20700" y="3163"/>
                  <a:pt x="21600" y="6706"/>
                  <a:pt x="21600" y="10306"/>
                </a:cubicBezTo>
                <a:cubicBezTo>
                  <a:pt x="21600" y="14055"/>
                  <a:pt x="20624" y="17740"/>
                  <a:pt x="18768" y="20998"/>
                </a:cubicBezTo>
              </a:path>
              <a:path w="21600" h="20998" stroke="0" extrusionOk="0">
                <a:moveTo>
                  <a:pt x="18982" y="0"/>
                </a:moveTo>
                <a:cubicBezTo>
                  <a:pt x="20700" y="3163"/>
                  <a:pt x="21600" y="6706"/>
                  <a:pt x="21600" y="10306"/>
                </a:cubicBezTo>
                <a:cubicBezTo>
                  <a:pt x="21600" y="14055"/>
                  <a:pt x="20624" y="17740"/>
                  <a:pt x="18768" y="20998"/>
                </a:cubicBezTo>
                <a:lnTo>
                  <a:pt x="0" y="10306"/>
                </a:lnTo>
                <a:close/>
              </a:path>
            </a:pathLst>
          </a:custGeom>
          <a:noFill/>
          <a:ln w="381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9748" name="Line 52"/>
          <p:cNvSpPr>
            <a:spLocks noChangeShapeType="1"/>
          </p:cNvSpPr>
          <p:nvPr/>
        </p:nvSpPr>
        <p:spPr bwMode="auto">
          <a:xfrm>
            <a:off x="1547813" y="3789363"/>
            <a:ext cx="0" cy="2592387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9749" name="Line 53"/>
          <p:cNvSpPr>
            <a:spLocks noChangeShapeType="1"/>
          </p:cNvSpPr>
          <p:nvPr/>
        </p:nvSpPr>
        <p:spPr bwMode="auto">
          <a:xfrm>
            <a:off x="5795963" y="3789363"/>
            <a:ext cx="0" cy="2592387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29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9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29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29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29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29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2000"/>
                                        <p:tgtEl>
                                          <p:spTgt spid="29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30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155" decel="100000"/>
                                        <p:tgtEl>
                                          <p:spTgt spid="297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1155" decel="100000"/>
                                        <p:tgtEl>
                                          <p:spTgt spid="2974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2" dur="1155" fill="hold"/>
                                        <p:tgtEl>
                                          <p:spTgt spid="29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4" dur="1155" fill="hold"/>
                                        <p:tgtEl>
                                          <p:spTgt spid="29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3000"/>
                                        <p:tgtEl>
                                          <p:spTgt spid="29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155" decel="100000"/>
                                        <p:tgtEl>
                                          <p:spTgt spid="297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1155" decel="100000"/>
                                        <p:tgtEl>
                                          <p:spTgt spid="297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4" dur="1155" fill="hold"/>
                                        <p:tgtEl>
                                          <p:spTgt spid="29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6" dur="1155" fill="hold"/>
                                        <p:tgtEl>
                                          <p:spTgt spid="29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155" decel="100000"/>
                                        <p:tgtEl>
                                          <p:spTgt spid="297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1155" decel="100000"/>
                                        <p:tgtEl>
                                          <p:spTgt spid="297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4" dur="1155" fill="hold"/>
                                        <p:tgtEl>
                                          <p:spTgt spid="29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6" dur="1155" fill="hold"/>
                                        <p:tgtEl>
                                          <p:spTgt spid="29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155" decel="100000"/>
                                        <p:tgtEl>
                                          <p:spTgt spid="297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1155" decel="100000"/>
                                        <p:tgtEl>
                                          <p:spTgt spid="297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3" dur="1155" fill="hold"/>
                                        <p:tgtEl>
                                          <p:spTgt spid="29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5" dur="1155" fill="hold"/>
                                        <p:tgtEl>
                                          <p:spTgt spid="29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155" decel="100000"/>
                                        <p:tgtEl>
                                          <p:spTgt spid="297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1155" decel="100000"/>
                                        <p:tgtEl>
                                          <p:spTgt spid="297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2" dur="1155" fill="hold"/>
                                        <p:tgtEl>
                                          <p:spTgt spid="29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4" dur="1155" fill="hold"/>
                                        <p:tgtEl>
                                          <p:spTgt spid="29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155" decel="100000"/>
                                        <p:tgtEl>
                                          <p:spTgt spid="297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1155" decel="100000"/>
                                        <p:tgtEl>
                                          <p:spTgt spid="2971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1" dur="1155" fill="hold"/>
                                        <p:tgtEl>
                                          <p:spTgt spid="29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3" dur="1155" fill="hold"/>
                                        <p:tgtEl>
                                          <p:spTgt spid="29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16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155" decel="100000"/>
                                        <p:tgtEl>
                                          <p:spTgt spid="297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1155" decel="100000"/>
                                        <p:tgtEl>
                                          <p:spTgt spid="2972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1" dur="1155" fill="hold"/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3" dur="1155" fill="hold"/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155" decel="100000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1155" decel="100000"/>
                                        <p:tgtEl>
                                          <p:spTgt spid="297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0" dur="1155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2" dur="1155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155" decel="100000"/>
                                        <p:tgtEl>
                                          <p:spTgt spid="297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1155" decel="100000"/>
                                        <p:tgtEl>
                                          <p:spTgt spid="2973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3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9" dur="1155" fill="hold"/>
                                        <p:tgtEl>
                                          <p:spTgt spid="29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1" dur="1155" fill="hold"/>
                                        <p:tgtEl>
                                          <p:spTgt spid="29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4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155" decel="100000"/>
                                        <p:tgtEl>
                                          <p:spTgt spid="297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1155" decel="100000"/>
                                        <p:tgtEl>
                                          <p:spTgt spid="2973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3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8" dur="1155" fill="hold"/>
                                        <p:tgtEl>
                                          <p:spTgt spid="29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0" dur="1155" fill="hold"/>
                                        <p:tgtEl>
                                          <p:spTgt spid="29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5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9" grpId="0" animBg="1"/>
      <p:bldP spid="29699" grpId="0"/>
      <p:bldP spid="29700" grpId="0"/>
      <p:bldP spid="29709" grpId="0"/>
      <p:bldP spid="29710" grpId="0"/>
      <p:bldP spid="29711" grpId="0"/>
      <p:bldP spid="29712" grpId="0"/>
      <p:bldP spid="29713" grpId="0"/>
      <p:bldP spid="29714" grpId="0"/>
      <p:bldP spid="29716" grpId="0"/>
      <p:bldP spid="29718" grpId="0"/>
      <p:bldP spid="29723" grpId="0" animBg="1"/>
      <p:bldP spid="29724" grpId="0" animBg="1"/>
      <p:bldP spid="29726" grpId="0" animBg="1"/>
      <p:bldP spid="29727" grpId="0"/>
      <p:bldP spid="29728" grpId="0"/>
      <p:bldP spid="29729" grpId="0"/>
      <p:bldP spid="29730" grpId="0"/>
      <p:bldP spid="29731" grpId="0"/>
      <p:bldP spid="29732" grpId="0"/>
      <p:bldP spid="29733" grpId="0"/>
      <p:bldP spid="29734" grpId="0"/>
      <p:bldP spid="29735" grpId="0" animBg="1"/>
      <p:bldP spid="29736" grpId="0" animBg="1"/>
      <p:bldP spid="29748" grpId="0" animBg="1"/>
      <p:bldP spid="297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smtClean="0">
                <a:latin typeface="Arial" charset="0"/>
              </a:rPr>
              <a:t>Shodnost trojúhelníků</a:t>
            </a:r>
          </a:p>
        </p:txBody>
      </p:sp>
      <p:sp>
        <p:nvSpPr>
          <p:cNvPr id="17412" name="Rectang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4000" b="1" smtClean="0">
                <a:solidFill>
                  <a:schemeClr val="tx1"/>
                </a:solidFill>
                <a:latin typeface="Arial" charset="0"/>
              </a:rPr>
              <a:t>Příklady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692696"/>
            <a:ext cx="69127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Učebnice str. 43</a:t>
            </a:r>
          </a:p>
          <a:p>
            <a:endParaRPr lang="cs-CZ" sz="4800" dirty="0" smtClean="0"/>
          </a:p>
          <a:p>
            <a:pPr marL="355600" indent="-355600">
              <a:buFont typeface="Arial" pitchFamily="34" charset="0"/>
              <a:buChar char="•"/>
            </a:pPr>
            <a:r>
              <a:rPr lang="cs-CZ" sz="4800" dirty="0" smtClean="0"/>
              <a:t>příklad 2.1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cs-CZ" sz="4800" dirty="0" smtClean="0"/>
              <a:t>příklad 2.2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692696"/>
            <a:ext cx="7704856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Příklad:</a:t>
            </a:r>
          </a:p>
          <a:p>
            <a:pPr>
              <a:spcAft>
                <a:spcPts val="1200"/>
              </a:spcAft>
            </a:pPr>
            <a:r>
              <a:rPr lang="cs-CZ" sz="3200" dirty="0" smtClean="0"/>
              <a:t>Sestroj trojúhelník ABC, je-li dáno:</a:t>
            </a:r>
          </a:p>
          <a:p>
            <a:pPr marL="514350" indent="-514350">
              <a:spcAft>
                <a:spcPts val="3000"/>
              </a:spcAft>
              <a:buFont typeface="+mj-lt"/>
              <a:buAutoNum type="alphaLcParenR"/>
            </a:pPr>
            <a:r>
              <a:rPr lang="cs-CZ" sz="3200" dirty="0" smtClean="0"/>
              <a:t> </a:t>
            </a:r>
          </a:p>
          <a:p>
            <a:pPr marL="514350" indent="-514350">
              <a:spcAft>
                <a:spcPts val="3000"/>
              </a:spcAft>
              <a:buFont typeface="+mj-lt"/>
              <a:buAutoNum type="alphaLcParenR"/>
            </a:pPr>
            <a:r>
              <a:rPr lang="cs-CZ" sz="3200" dirty="0" smtClean="0"/>
              <a:t> </a:t>
            </a:r>
          </a:p>
          <a:p>
            <a:pPr marL="514350" indent="-514350">
              <a:spcAft>
                <a:spcPts val="3000"/>
              </a:spcAft>
              <a:buFont typeface="+mj-lt"/>
              <a:buAutoNum type="alphaLcParenR"/>
            </a:pPr>
            <a:r>
              <a:rPr lang="cs-CZ" sz="3200" dirty="0" smtClean="0"/>
              <a:t> </a:t>
            </a:r>
          </a:p>
          <a:p>
            <a:endParaRPr lang="cs-CZ" sz="3200" dirty="0" smtClean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031875" y="1917626"/>
          <a:ext cx="1350963" cy="444500"/>
        </p:xfrm>
        <a:graphic>
          <a:graphicData uri="http://schemas.openxmlformats.org/presentationml/2006/ole">
            <p:oleObj spid="_x0000_s1026" name="Rovnice" r:id="rId3" imgW="545760" imgH="177480" progId="Equation.3">
              <p:embed/>
            </p:oleObj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2414588" y="1885876"/>
          <a:ext cx="1381125" cy="476250"/>
        </p:xfrm>
        <a:graphic>
          <a:graphicData uri="http://schemas.openxmlformats.org/presentationml/2006/ole">
            <p:oleObj spid="_x0000_s1027" name="Rovnice" r:id="rId4" imgW="558720" imgH="190440" progId="Equation.3">
              <p:embed/>
            </p:oleObj>
          </a:graphicData>
        </a:graphic>
      </p:graphicFrame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3814763" y="1949376"/>
          <a:ext cx="1571625" cy="412750"/>
        </p:xfrm>
        <a:graphic>
          <a:graphicData uri="http://schemas.openxmlformats.org/presentationml/2006/ole">
            <p:oleObj spid="_x0000_s1028" name="Rovnice" r:id="rId5" imgW="634680" imgH="164880" progId="Equation.3">
              <p:embed/>
            </p:oleObj>
          </a:graphicData>
        </a:graphic>
      </p:graphicFrame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1074762" y="2770113"/>
          <a:ext cx="1697038" cy="571500"/>
        </p:xfrm>
        <a:graphic>
          <a:graphicData uri="http://schemas.openxmlformats.org/presentationml/2006/ole">
            <p:oleObj spid="_x0000_s1029" name="Rovnice" r:id="rId6" imgW="685800" imgH="228600" progId="Equation.3">
              <p:embed/>
            </p:oleObj>
          </a:graphicData>
        </a:graphic>
      </p:graphicFrame>
      <p:graphicFrame>
        <p:nvGraphicFramePr>
          <p:cNvPr id="1030" name="Object 6"/>
          <p:cNvGraphicFramePr>
            <a:graphicFrameLocks noChangeAspect="1"/>
          </p:cNvGraphicFramePr>
          <p:nvPr/>
        </p:nvGraphicFramePr>
        <p:xfrm>
          <a:off x="2752328" y="2817738"/>
          <a:ext cx="1381125" cy="476250"/>
        </p:xfrm>
        <a:graphic>
          <a:graphicData uri="http://schemas.openxmlformats.org/presentationml/2006/ole">
            <p:oleObj spid="_x0000_s1030" name="Rovnice" r:id="rId7" imgW="558720" imgH="190440" progId="Equation.3">
              <p:embed/>
            </p:oleObj>
          </a:graphicData>
        </a:graphic>
      </p:graphicFrame>
      <p:graphicFrame>
        <p:nvGraphicFramePr>
          <p:cNvPr id="1031" name="Object 7"/>
          <p:cNvGraphicFramePr>
            <a:graphicFrameLocks noChangeAspect="1"/>
          </p:cNvGraphicFramePr>
          <p:nvPr/>
        </p:nvGraphicFramePr>
        <p:xfrm>
          <a:off x="4211960" y="2770113"/>
          <a:ext cx="1130300" cy="571500"/>
        </p:xfrm>
        <a:graphic>
          <a:graphicData uri="http://schemas.openxmlformats.org/presentationml/2006/ole">
            <p:oleObj spid="_x0000_s1031" name="Rovnice" r:id="rId8" imgW="457200" imgH="228600" progId="Equation.3">
              <p:embed/>
            </p:oleObj>
          </a:graphicData>
        </a:graphic>
      </p:graphicFrame>
      <p:graphicFrame>
        <p:nvGraphicFramePr>
          <p:cNvPr id="1032" name="Object 8"/>
          <p:cNvGraphicFramePr>
            <a:graphicFrameLocks noChangeAspect="1"/>
          </p:cNvGraphicFramePr>
          <p:nvPr/>
        </p:nvGraphicFramePr>
        <p:xfrm>
          <a:off x="1053654" y="3617838"/>
          <a:ext cx="2073275" cy="603250"/>
        </p:xfrm>
        <a:graphic>
          <a:graphicData uri="http://schemas.openxmlformats.org/presentationml/2006/ole">
            <p:oleObj spid="_x0000_s1032" name="Rovnice" r:id="rId9" imgW="838080" imgH="241200" progId="Equation.3">
              <p:embed/>
            </p:oleObj>
          </a:graphicData>
        </a:graphic>
      </p:graphicFrame>
      <p:graphicFrame>
        <p:nvGraphicFramePr>
          <p:cNvPr id="1033" name="Object 9"/>
          <p:cNvGraphicFramePr>
            <a:graphicFrameLocks noChangeAspect="1"/>
          </p:cNvGraphicFramePr>
          <p:nvPr/>
        </p:nvGraphicFramePr>
        <p:xfrm>
          <a:off x="3080891" y="3697213"/>
          <a:ext cx="1631950" cy="444500"/>
        </p:xfrm>
        <a:graphic>
          <a:graphicData uri="http://schemas.openxmlformats.org/presentationml/2006/ole">
            <p:oleObj spid="_x0000_s1033" name="Rovnice" r:id="rId10" imgW="660240" imgH="177480" progId="Equation.3">
              <p:embed/>
            </p:oleObj>
          </a:graphicData>
        </a:graphic>
      </p:graphicFrame>
      <p:graphicFrame>
        <p:nvGraphicFramePr>
          <p:cNvPr id="1034" name="Object 10"/>
          <p:cNvGraphicFramePr>
            <a:graphicFrameLocks noChangeAspect="1"/>
          </p:cNvGraphicFramePr>
          <p:nvPr/>
        </p:nvGraphicFramePr>
        <p:xfrm>
          <a:off x="4665836" y="3633713"/>
          <a:ext cx="1130300" cy="571500"/>
        </p:xfrm>
        <a:graphic>
          <a:graphicData uri="http://schemas.openxmlformats.org/presentationml/2006/ole">
            <p:oleObj spid="_x0000_s1034" name="Rovnice" r:id="rId11" imgW="4572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80" name="Rectangle 48"/>
          <p:cNvSpPr>
            <a:spLocks/>
          </p:cNvSpPr>
          <p:nvPr/>
        </p:nvSpPr>
        <p:spPr bwMode="auto">
          <a:xfrm>
            <a:off x="250825" y="260350"/>
            <a:ext cx="85693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 dirty="0"/>
              <a:t>Příklad 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400" dirty="0"/>
              <a:t>O trojúhelnících KLM a OPR platí: </a:t>
            </a:r>
            <a:r>
              <a:rPr lang="cs-CZ" sz="2400" dirty="0">
                <a:sym typeface="Symbol" pitchFamily="18" charset="2"/>
              </a:rPr>
              <a:t> KLM   OPR.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400" dirty="0">
                <a:sym typeface="Symbol" pitchFamily="18" charset="2"/>
              </a:rPr>
              <a:t>a) Následující zápisy doplňte tak, aby byly správné:</a:t>
            </a:r>
          </a:p>
          <a:p>
            <a:pPr marL="342900" indent="-342900" algn="ctr">
              <a:spcBef>
                <a:spcPct val="20000"/>
              </a:spcBef>
              <a:buFont typeface="Symbol" pitchFamily="18" charset="2"/>
              <a:buChar char="D"/>
            </a:pPr>
            <a:r>
              <a:rPr lang="cs-CZ" sz="2400" dirty="0">
                <a:sym typeface="Symbol" pitchFamily="18" charset="2"/>
              </a:rPr>
              <a:t>LMK   …                            POR   … </a:t>
            </a:r>
          </a:p>
          <a:p>
            <a:pPr marL="342900" indent="-342900" algn="ctr">
              <a:spcBef>
                <a:spcPct val="20000"/>
              </a:spcBef>
              <a:buFont typeface="Symbol" pitchFamily="18" charset="2"/>
              <a:buChar char="D"/>
            </a:pPr>
            <a:r>
              <a:rPr lang="cs-CZ" sz="2400" dirty="0">
                <a:sym typeface="Symbol" pitchFamily="18" charset="2"/>
              </a:rPr>
              <a:t>KML   …                            PRO   … </a:t>
            </a:r>
          </a:p>
          <a:p>
            <a:pPr marL="342900" indent="-342900">
              <a:spcBef>
                <a:spcPct val="20000"/>
              </a:spcBef>
              <a:buFont typeface="Symbol" pitchFamily="18" charset="2"/>
              <a:buNone/>
            </a:pPr>
            <a:r>
              <a:rPr lang="cs-CZ" sz="2400" dirty="0">
                <a:sym typeface="Symbol" pitchFamily="18" charset="2"/>
              </a:rPr>
              <a:t>b) Vypočítejte velikost všech vnitřních úhlů  KLM, jestliže </a:t>
            </a:r>
            <a:r>
              <a:rPr lang="en-US" sz="2400" dirty="0">
                <a:sym typeface="Symbol" pitchFamily="18" charset="2"/>
              </a:rPr>
              <a:t>|OPR </a:t>
            </a:r>
            <a:r>
              <a:rPr lang="cs-CZ" sz="2400" dirty="0">
                <a:sym typeface="Symbol" pitchFamily="18" charset="2"/>
              </a:rPr>
              <a:t>= 53°45´</a:t>
            </a:r>
            <a:r>
              <a:rPr lang="en-US" sz="2400" dirty="0">
                <a:sym typeface="Symbol" pitchFamily="18" charset="2"/>
              </a:rPr>
              <a:t>|</a:t>
            </a:r>
            <a:r>
              <a:rPr lang="cs-CZ" sz="2400" dirty="0">
                <a:sym typeface="Symbol" pitchFamily="18" charset="2"/>
              </a:rPr>
              <a:t>, </a:t>
            </a:r>
            <a:r>
              <a:rPr lang="en-US" sz="2400" dirty="0">
                <a:sym typeface="Symbol" pitchFamily="18" charset="2"/>
              </a:rPr>
              <a:t>|</a:t>
            </a:r>
            <a:r>
              <a:rPr lang="cs-CZ" sz="2400" dirty="0">
                <a:sym typeface="Symbol" pitchFamily="18" charset="2"/>
              </a:rPr>
              <a:t>POR</a:t>
            </a:r>
            <a:r>
              <a:rPr lang="en-US" sz="2400" dirty="0">
                <a:sym typeface="Symbol" pitchFamily="18" charset="2"/>
              </a:rPr>
              <a:t> </a:t>
            </a:r>
            <a:r>
              <a:rPr lang="cs-CZ" sz="2400" dirty="0">
                <a:sym typeface="Symbol" pitchFamily="18" charset="2"/>
              </a:rPr>
              <a:t>= 67°32´</a:t>
            </a:r>
            <a:r>
              <a:rPr lang="en-US" sz="2400" dirty="0">
                <a:sym typeface="Symbol" pitchFamily="18" charset="2"/>
              </a:rPr>
              <a:t>|</a:t>
            </a:r>
            <a:r>
              <a:rPr lang="cs-CZ" sz="2400" dirty="0">
                <a:sym typeface="Symbol" pitchFamily="18" charset="2"/>
              </a:rPr>
              <a:t>.</a:t>
            </a:r>
          </a:p>
        </p:txBody>
      </p:sp>
      <p:sp>
        <p:nvSpPr>
          <p:cNvPr id="18482" name="Rectangle 50"/>
          <p:cNvSpPr>
            <a:spLocks/>
          </p:cNvSpPr>
          <p:nvPr/>
        </p:nvSpPr>
        <p:spPr bwMode="auto">
          <a:xfrm>
            <a:off x="250825" y="3789363"/>
            <a:ext cx="8569325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800" b="1" dirty="0">
                <a:solidFill>
                  <a:srgbClr val="990000"/>
                </a:solidFill>
              </a:rPr>
              <a:t>Řešení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400" dirty="0">
                <a:sym typeface="Symbol" pitchFamily="18" charset="2"/>
              </a:rPr>
              <a:t>a)  LMK  </a:t>
            </a:r>
            <a:r>
              <a:rPr lang="cs-CZ" sz="2400" dirty="0">
                <a:solidFill>
                  <a:srgbClr val="990000"/>
                </a:solidFill>
                <a:sym typeface="Symbol" pitchFamily="18" charset="2"/>
              </a:rPr>
              <a:t> PRO</a:t>
            </a:r>
            <a:r>
              <a:rPr lang="cs-CZ" sz="2400" dirty="0">
                <a:sym typeface="Symbol" pitchFamily="18" charset="2"/>
              </a:rPr>
              <a:t>                            POR  </a:t>
            </a:r>
            <a:r>
              <a:rPr lang="cs-CZ" sz="2400" dirty="0">
                <a:solidFill>
                  <a:srgbClr val="990000"/>
                </a:solidFill>
                <a:sym typeface="Symbol" pitchFamily="18" charset="2"/>
              </a:rPr>
              <a:t> LKM 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400" dirty="0">
                <a:sym typeface="Symbol" pitchFamily="18" charset="2"/>
              </a:rPr>
              <a:t>      KML  </a:t>
            </a:r>
            <a:r>
              <a:rPr lang="cs-CZ" sz="2400" dirty="0">
                <a:solidFill>
                  <a:srgbClr val="990000"/>
                </a:solidFill>
                <a:sym typeface="Symbol" pitchFamily="18" charset="2"/>
              </a:rPr>
              <a:t> ORP</a:t>
            </a:r>
            <a:r>
              <a:rPr lang="cs-CZ" sz="2400" dirty="0">
                <a:sym typeface="Symbol" pitchFamily="18" charset="2"/>
              </a:rPr>
              <a:t>                            RPO  </a:t>
            </a:r>
            <a:r>
              <a:rPr lang="cs-CZ" sz="2400" dirty="0">
                <a:solidFill>
                  <a:srgbClr val="990000"/>
                </a:solidFill>
                <a:sym typeface="Symbol" pitchFamily="18" charset="2"/>
              </a:rPr>
              <a:t> MLK </a:t>
            </a:r>
          </a:p>
          <a:p>
            <a:pPr marL="342900" indent="-342900">
              <a:spcBef>
                <a:spcPct val="20000"/>
              </a:spcBef>
              <a:buFont typeface="Symbol" pitchFamily="18" charset="2"/>
              <a:buNone/>
            </a:pPr>
            <a:r>
              <a:rPr lang="cs-CZ" sz="2400" dirty="0">
                <a:sym typeface="Symbol" pitchFamily="18" charset="2"/>
              </a:rPr>
              <a:t>b) velikost vnitřních úhlů  KLM:</a:t>
            </a:r>
          </a:p>
          <a:p>
            <a:pPr marL="342900" indent="-342900">
              <a:spcBef>
                <a:spcPct val="20000"/>
              </a:spcBef>
              <a:buFont typeface="Symbol" pitchFamily="18" charset="2"/>
              <a:buNone/>
            </a:pPr>
            <a:r>
              <a:rPr lang="cs-CZ" sz="2400" dirty="0">
                <a:solidFill>
                  <a:srgbClr val="990000"/>
                </a:solidFill>
                <a:sym typeface="Symbol" pitchFamily="18" charset="2"/>
              </a:rPr>
              <a:t> </a:t>
            </a:r>
            <a:r>
              <a:rPr lang="en-US" sz="2400" dirty="0">
                <a:solidFill>
                  <a:srgbClr val="990000"/>
                </a:solidFill>
                <a:sym typeface="Symbol" pitchFamily="18" charset="2"/>
              </a:rPr>
              <a:t>|</a:t>
            </a:r>
            <a:r>
              <a:rPr lang="cs-CZ" sz="2400" dirty="0">
                <a:solidFill>
                  <a:srgbClr val="990000"/>
                </a:solidFill>
                <a:sym typeface="Symbol" pitchFamily="18" charset="2"/>
              </a:rPr>
              <a:t>KLM</a:t>
            </a:r>
            <a:r>
              <a:rPr lang="en-US" sz="2400" dirty="0">
                <a:solidFill>
                  <a:srgbClr val="990000"/>
                </a:solidFill>
                <a:sym typeface="Symbol" pitchFamily="18" charset="2"/>
              </a:rPr>
              <a:t> </a:t>
            </a:r>
            <a:r>
              <a:rPr lang="cs-CZ" sz="2400" dirty="0">
                <a:solidFill>
                  <a:srgbClr val="990000"/>
                </a:solidFill>
                <a:sym typeface="Symbol" pitchFamily="18" charset="2"/>
              </a:rPr>
              <a:t>= 53°45´</a:t>
            </a:r>
            <a:r>
              <a:rPr lang="en-US" sz="2400" dirty="0">
                <a:solidFill>
                  <a:srgbClr val="990000"/>
                </a:solidFill>
                <a:sym typeface="Symbol" pitchFamily="18" charset="2"/>
              </a:rPr>
              <a:t>|</a:t>
            </a:r>
            <a:r>
              <a:rPr lang="cs-CZ" sz="2400" dirty="0">
                <a:solidFill>
                  <a:srgbClr val="990000"/>
                </a:solidFill>
                <a:sym typeface="Symbol" pitchFamily="18" charset="2"/>
              </a:rPr>
              <a:t>, </a:t>
            </a:r>
            <a:r>
              <a:rPr lang="en-US" sz="2400" dirty="0">
                <a:solidFill>
                  <a:srgbClr val="990000"/>
                </a:solidFill>
                <a:sym typeface="Symbol" pitchFamily="18" charset="2"/>
              </a:rPr>
              <a:t>|</a:t>
            </a:r>
            <a:r>
              <a:rPr lang="cs-CZ" sz="2400" dirty="0">
                <a:solidFill>
                  <a:srgbClr val="990000"/>
                </a:solidFill>
                <a:sym typeface="Symbol" pitchFamily="18" charset="2"/>
              </a:rPr>
              <a:t>LKM</a:t>
            </a:r>
            <a:r>
              <a:rPr lang="en-US" sz="2400" dirty="0">
                <a:solidFill>
                  <a:srgbClr val="990000"/>
                </a:solidFill>
                <a:sym typeface="Symbol" pitchFamily="18" charset="2"/>
              </a:rPr>
              <a:t> </a:t>
            </a:r>
            <a:r>
              <a:rPr lang="cs-CZ" sz="2400" dirty="0">
                <a:solidFill>
                  <a:srgbClr val="990000"/>
                </a:solidFill>
                <a:sym typeface="Symbol" pitchFamily="18" charset="2"/>
              </a:rPr>
              <a:t>= 67°32´</a:t>
            </a:r>
            <a:r>
              <a:rPr lang="en-US" sz="2400" dirty="0">
                <a:solidFill>
                  <a:srgbClr val="990000"/>
                </a:solidFill>
                <a:sym typeface="Symbol" pitchFamily="18" charset="2"/>
              </a:rPr>
              <a:t>|</a:t>
            </a:r>
            <a:r>
              <a:rPr lang="cs-CZ" sz="2400" dirty="0">
                <a:solidFill>
                  <a:srgbClr val="990000"/>
                </a:solidFill>
                <a:sym typeface="Symbol" pitchFamily="18" charset="2"/>
              </a:rPr>
              <a:t>, </a:t>
            </a:r>
            <a:r>
              <a:rPr lang="en-US" sz="2400" dirty="0">
                <a:solidFill>
                  <a:srgbClr val="990000"/>
                </a:solidFill>
                <a:sym typeface="Symbol" pitchFamily="18" charset="2"/>
              </a:rPr>
              <a:t>|</a:t>
            </a:r>
            <a:r>
              <a:rPr lang="cs-CZ" sz="2400" dirty="0">
                <a:solidFill>
                  <a:srgbClr val="990000"/>
                </a:solidFill>
                <a:sym typeface="Symbol" pitchFamily="18" charset="2"/>
              </a:rPr>
              <a:t>LMK</a:t>
            </a:r>
            <a:r>
              <a:rPr lang="en-US" sz="2400" dirty="0">
                <a:solidFill>
                  <a:srgbClr val="990000"/>
                </a:solidFill>
                <a:sym typeface="Symbol" pitchFamily="18" charset="2"/>
              </a:rPr>
              <a:t> </a:t>
            </a:r>
            <a:r>
              <a:rPr lang="cs-CZ" sz="2400" dirty="0">
                <a:solidFill>
                  <a:srgbClr val="990000"/>
                </a:solidFill>
                <a:sym typeface="Symbol" pitchFamily="18" charset="2"/>
              </a:rPr>
              <a:t>= 58°43´</a:t>
            </a:r>
            <a:r>
              <a:rPr lang="en-US" sz="2400" dirty="0">
                <a:solidFill>
                  <a:srgbClr val="990000"/>
                </a:solidFill>
                <a:sym typeface="Symbol" pitchFamily="18" charset="2"/>
              </a:rPr>
              <a:t>|</a:t>
            </a:r>
            <a:endParaRPr lang="cs-CZ" sz="2400" dirty="0">
              <a:solidFill>
                <a:srgbClr val="990000"/>
              </a:solidFill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8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8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8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/>
          </p:cNvSpPr>
          <p:nvPr/>
        </p:nvSpPr>
        <p:spPr bwMode="auto">
          <a:xfrm>
            <a:off x="395288" y="260350"/>
            <a:ext cx="8353425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algn="ctr">
              <a:spcBef>
                <a:spcPct val="20000"/>
              </a:spcBef>
              <a:buFont typeface="Arial" charset="0"/>
              <a:buNone/>
            </a:pPr>
            <a:r>
              <a:rPr lang="cs-CZ" sz="2800" b="1" dirty="0"/>
              <a:t>Příklad </a:t>
            </a: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 dirty="0"/>
              <a:t>Je dán obdélník ABCD (AB</a:t>
            </a:r>
            <a:r>
              <a:rPr lang="en-US" sz="2400" dirty="0"/>
              <a:t>&gt;CD</a:t>
            </a:r>
            <a:r>
              <a:rPr lang="cs-CZ" sz="2400" dirty="0"/>
              <a:t>). Jeho úhlopříčky se</a:t>
            </a: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 dirty="0"/>
              <a:t>protínají v bodě S. Vypište všechny dvojice shodných</a:t>
            </a: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 dirty="0"/>
              <a:t>a) ostroúhlých trojúhelníků,</a:t>
            </a: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 dirty="0"/>
              <a:t>b) tupoúhlých trojúhelníků,</a:t>
            </a: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 dirty="0"/>
              <a:t>c) pravoúhlých trojúhelníků.</a:t>
            </a:r>
          </a:p>
        </p:txBody>
      </p:sp>
      <p:sp>
        <p:nvSpPr>
          <p:cNvPr id="32778" name="Rectangle 10"/>
          <p:cNvSpPr>
            <a:spLocks/>
          </p:cNvSpPr>
          <p:nvPr/>
        </p:nvSpPr>
        <p:spPr bwMode="auto">
          <a:xfrm>
            <a:off x="395288" y="3284538"/>
            <a:ext cx="8353425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800" b="1"/>
              <a:t>Řešení:</a:t>
            </a: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/>
              <a:t>a) ostroúhlé trojúhelníky</a:t>
            </a: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>
                <a:sym typeface="Symbol" pitchFamily="18" charset="2"/>
              </a:rPr>
              <a:t> ASD   BSC</a:t>
            </a:r>
            <a:endParaRPr lang="cs-CZ" sz="2400"/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/>
              <a:t>b) tupoúhlé trojúhelníky</a:t>
            </a: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>
                <a:sym typeface="Symbol" pitchFamily="18" charset="2"/>
              </a:rPr>
              <a:t> ABS   CDS</a:t>
            </a:r>
            <a:endParaRPr lang="cs-CZ" sz="2400"/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/>
              <a:t>c) pravoúhlé trojúhelníky</a:t>
            </a: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>
                <a:sym typeface="Symbol" pitchFamily="18" charset="2"/>
              </a:rPr>
              <a:t> ABC   BAD   CDA   DCB</a:t>
            </a:r>
          </a:p>
        </p:txBody>
      </p:sp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4572000" y="3502025"/>
            <a:ext cx="3744913" cy="208756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2780" name="Line 12"/>
          <p:cNvSpPr>
            <a:spLocks noChangeShapeType="1"/>
          </p:cNvSpPr>
          <p:nvPr/>
        </p:nvSpPr>
        <p:spPr bwMode="auto">
          <a:xfrm flipV="1">
            <a:off x="4572000" y="3502025"/>
            <a:ext cx="3744913" cy="20875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2781" name="Line 13"/>
          <p:cNvSpPr>
            <a:spLocks noChangeShapeType="1"/>
          </p:cNvSpPr>
          <p:nvPr/>
        </p:nvSpPr>
        <p:spPr bwMode="auto">
          <a:xfrm>
            <a:off x="4572000" y="3502025"/>
            <a:ext cx="3744913" cy="20875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2782" name="Rectangle 14"/>
          <p:cNvSpPr>
            <a:spLocks/>
          </p:cNvSpPr>
          <p:nvPr/>
        </p:nvSpPr>
        <p:spPr bwMode="auto">
          <a:xfrm>
            <a:off x="4068763" y="5446713"/>
            <a:ext cx="72072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A</a:t>
            </a:r>
          </a:p>
        </p:txBody>
      </p:sp>
      <p:sp>
        <p:nvSpPr>
          <p:cNvPr id="32783" name="Rectangle 15"/>
          <p:cNvSpPr>
            <a:spLocks/>
          </p:cNvSpPr>
          <p:nvPr/>
        </p:nvSpPr>
        <p:spPr bwMode="auto">
          <a:xfrm>
            <a:off x="6084888" y="4581525"/>
            <a:ext cx="72072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S</a:t>
            </a:r>
          </a:p>
        </p:txBody>
      </p:sp>
      <p:sp>
        <p:nvSpPr>
          <p:cNvPr id="32784" name="Rectangle 16"/>
          <p:cNvSpPr>
            <a:spLocks/>
          </p:cNvSpPr>
          <p:nvPr/>
        </p:nvSpPr>
        <p:spPr bwMode="auto">
          <a:xfrm>
            <a:off x="3995738" y="3214688"/>
            <a:ext cx="72072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D</a:t>
            </a:r>
          </a:p>
        </p:txBody>
      </p:sp>
      <p:sp>
        <p:nvSpPr>
          <p:cNvPr id="32785" name="Rectangle 17"/>
          <p:cNvSpPr>
            <a:spLocks/>
          </p:cNvSpPr>
          <p:nvPr/>
        </p:nvSpPr>
        <p:spPr bwMode="auto">
          <a:xfrm>
            <a:off x="8172450" y="3214688"/>
            <a:ext cx="72072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C</a:t>
            </a:r>
          </a:p>
        </p:txBody>
      </p:sp>
      <p:sp>
        <p:nvSpPr>
          <p:cNvPr id="32786" name="Rectangle 18"/>
          <p:cNvSpPr>
            <a:spLocks/>
          </p:cNvSpPr>
          <p:nvPr/>
        </p:nvSpPr>
        <p:spPr bwMode="auto">
          <a:xfrm>
            <a:off x="8172450" y="5446713"/>
            <a:ext cx="72072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/>
      <p:bldP spid="32779" grpId="0" animBg="1"/>
      <p:bldP spid="32780" grpId="0" animBg="1"/>
      <p:bldP spid="32781" grpId="0" animBg="1"/>
      <p:bldP spid="32782" grpId="0"/>
      <p:bldP spid="32783" grpId="0"/>
      <p:bldP spid="32784" grpId="0"/>
      <p:bldP spid="32785" grpId="0"/>
      <p:bldP spid="3278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/>
          </p:cNvSpPr>
          <p:nvPr/>
        </p:nvSpPr>
        <p:spPr bwMode="auto">
          <a:xfrm>
            <a:off x="395288" y="333375"/>
            <a:ext cx="8353425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algn="ctr">
              <a:spcBef>
                <a:spcPct val="20000"/>
              </a:spcBef>
              <a:buFont typeface="Arial" charset="0"/>
              <a:buNone/>
            </a:pPr>
            <a:r>
              <a:rPr lang="cs-CZ" sz="2800" b="1"/>
              <a:t>Příklad 3</a:t>
            </a:r>
          </a:p>
          <a:p>
            <a:pPr marL="609600" indent="-609600" algn="ctr">
              <a:spcBef>
                <a:spcPct val="20000"/>
              </a:spcBef>
              <a:buFont typeface="Arial" charset="0"/>
              <a:buNone/>
            </a:pPr>
            <a:endParaRPr lang="cs-CZ" sz="2800" b="1"/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/>
              <a:t>Sestrojte libovolný rovnostranný trojúhelník.</a:t>
            </a: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/>
              <a:t>Nad jeho stranami sestrojte čtverce (délka strany</a:t>
            </a: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/>
              <a:t>čtverce = délka strany trojúhelníku). </a:t>
            </a: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/>
              <a:t>Spojte vrcholy čtverců tak, že vznikne šestiúhelník. </a:t>
            </a: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/>
              <a:t>Rozhodněte, zda jsou vzniklé tupoúhlé trojúhelníky shodné,</a:t>
            </a: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/>
              <a:t>své rozhodnutí zdůvodněte.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2" name="AutoShape 12"/>
          <p:cNvSpPr>
            <a:spLocks noChangeAspect="1" noChangeArrowheads="1"/>
          </p:cNvSpPr>
          <p:nvPr/>
        </p:nvSpPr>
        <p:spPr bwMode="auto">
          <a:xfrm rot="10800000">
            <a:off x="5534025" y="592138"/>
            <a:ext cx="2371725" cy="747712"/>
          </a:xfrm>
          <a:prstGeom prst="triangle">
            <a:avLst>
              <a:gd name="adj" fmla="val 4980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0971" name="AutoShape 11"/>
          <p:cNvSpPr>
            <a:spLocks noChangeArrowheads="1"/>
          </p:cNvSpPr>
          <p:nvPr/>
        </p:nvSpPr>
        <p:spPr bwMode="auto">
          <a:xfrm rot="3682132">
            <a:off x="4451350" y="2366963"/>
            <a:ext cx="2389188" cy="665162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0987" name="AutoShape 27"/>
          <p:cNvSpPr>
            <a:spLocks noChangeArrowheads="1"/>
          </p:cNvSpPr>
          <p:nvPr/>
        </p:nvSpPr>
        <p:spPr bwMode="auto">
          <a:xfrm rot="39516526">
            <a:off x="6528594" y="2353469"/>
            <a:ext cx="2417763" cy="676275"/>
          </a:xfrm>
          <a:prstGeom prst="triangle">
            <a:avLst>
              <a:gd name="adj" fmla="val 5055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0962" name="Rectangle 2"/>
          <p:cNvSpPr>
            <a:spLocks/>
          </p:cNvSpPr>
          <p:nvPr/>
        </p:nvSpPr>
        <p:spPr bwMode="auto">
          <a:xfrm>
            <a:off x="250825" y="333375"/>
            <a:ext cx="5113338" cy="496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800" b="1" dirty="0"/>
              <a:t>Řešení:</a:t>
            </a:r>
          </a:p>
          <a:p>
            <a:pPr marL="609600" indent="-609600">
              <a:spcBef>
                <a:spcPct val="20000"/>
              </a:spcBef>
              <a:buFont typeface="Symbol" pitchFamily="18" charset="2"/>
              <a:buNone/>
            </a:pPr>
            <a:r>
              <a:rPr lang="cs-CZ" sz="2400" dirty="0">
                <a:sym typeface="Symbol" pitchFamily="18" charset="2"/>
              </a:rPr>
              <a:t> A</a:t>
            </a:r>
            <a:r>
              <a:rPr lang="cs-CZ" sz="2400" baseline="-6000" dirty="0">
                <a:sym typeface="Symbol" pitchFamily="18" charset="2"/>
              </a:rPr>
              <a:t>1</a:t>
            </a:r>
            <a:r>
              <a:rPr lang="cs-CZ" sz="2400" dirty="0">
                <a:sym typeface="Symbol" pitchFamily="18" charset="2"/>
              </a:rPr>
              <a:t>AA</a:t>
            </a:r>
            <a:r>
              <a:rPr lang="cs-CZ" sz="2400" baseline="-6000" dirty="0">
                <a:sym typeface="Symbol" pitchFamily="18" charset="2"/>
              </a:rPr>
              <a:t>2, </a:t>
            </a:r>
            <a:r>
              <a:rPr lang="cs-CZ" sz="2800" b="1" dirty="0">
                <a:sym typeface="Symbol" pitchFamily="18" charset="2"/>
              </a:rPr>
              <a:t> </a:t>
            </a:r>
            <a:r>
              <a:rPr lang="cs-CZ" sz="2400" dirty="0">
                <a:sym typeface="Symbol" pitchFamily="18" charset="2"/>
              </a:rPr>
              <a:t>B</a:t>
            </a:r>
            <a:r>
              <a:rPr lang="cs-CZ" sz="2400" baseline="-6000" dirty="0">
                <a:sym typeface="Symbol" pitchFamily="18" charset="2"/>
              </a:rPr>
              <a:t>1</a:t>
            </a:r>
            <a:r>
              <a:rPr lang="cs-CZ" sz="2400" dirty="0">
                <a:sym typeface="Symbol" pitchFamily="18" charset="2"/>
              </a:rPr>
              <a:t>BB</a:t>
            </a:r>
            <a:r>
              <a:rPr lang="cs-CZ" sz="2400" baseline="-6000" dirty="0">
                <a:sym typeface="Symbol" pitchFamily="18" charset="2"/>
              </a:rPr>
              <a:t>2, </a:t>
            </a:r>
            <a:r>
              <a:rPr lang="cs-CZ" sz="2800" b="1" dirty="0">
                <a:sym typeface="Symbol" pitchFamily="18" charset="2"/>
              </a:rPr>
              <a:t> </a:t>
            </a:r>
            <a:r>
              <a:rPr lang="cs-CZ" sz="2400" dirty="0">
                <a:sym typeface="Symbol" pitchFamily="18" charset="2"/>
              </a:rPr>
              <a:t>C</a:t>
            </a:r>
            <a:r>
              <a:rPr lang="cs-CZ" sz="2400" baseline="-6000" dirty="0">
                <a:sym typeface="Symbol" pitchFamily="18" charset="2"/>
              </a:rPr>
              <a:t>1</a:t>
            </a:r>
            <a:r>
              <a:rPr lang="cs-CZ" sz="2400" dirty="0">
                <a:sym typeface="Symbol" pitchFamily="18" charset="2"/>
              </a:rPr>
              <a:t>CC</a:t>
            </a:r>
            <a:r>
              <a:rPr lang="cs-CZ" sz="2400" baseline="-6000" dirty="0">
                <a:sym typeface="Symbol" pitchFamily="18" charset="2"/>
              </a:rPr>
              <a:t>2</a:t>
            </a:r>
            <a:endParaRPr lang="cs-CZ" sz="2800" b="1" dirty="0">
              <a:sym typeface="Symbol" pitchFamily="18" charset="2"/>
            </a:endParaRP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 b="1" dirty="0"/>
              <a:t>- rovnoramenné </a:t>
            </a:r>
            <a:r>
              <a:rPr lang="cs-CZ" sz="2400" b="1" dirty="0">
                <a:sym typeface="Symbol" pitchFamily="18" charset="2"/>
              </a:rPr>
              <a:t> </a:t>
            </a:r>
            <a:endParaRPr lang="cs-CZ" sz="2400" b="1" dirty="0"/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endParaRPr lang="cs-CZ" sz="2400" b="1" dirty="0"/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 b="1" dirty="0"/>
              <a:t>- úhly proti základnám:</a:t>
            </a: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cs-CZ" sz="2400" dirty="0">
                <a:sym typeface="Symbol" pitchFamily="18" charset="2"/>
              </a:rPr>
              <a:t>A</a:t>
            </a:r>
            <a:r>
              <a:rPr lang="cs-CZ" sz="2400" baseline="-6000" dirty="0">
                <a:sym typeface="Symbol" pitchFamily="18" charset="2"/>
              </a:rPr>
              <a:t>1</a:t>
            </a:r>
            <a:r>
              <a:rPr lang="cs-CZ" sz="2400" dirty="0">
                <a:sym typeface="Symbol" pitchFamily="18" charset="2"/>
              </a:rPr>
              <a:t>AA</a:t>
            </a:r>
            <a:r>
              <a:rPr lang="cs-CZ" sz="2400" baseline="-6000" dirty="0">
                <a:sym typeface="Symbol" pitchFamily="18" charset="2"/>
              </a:rPr>
              <a:t>2 </a:t>
            </a:r>
            <a:r>
              <a:rPr lang="cs-CZ" sz="2400" dirty="0">
                <a:sym typeface="Symbol" pitchFamily="18" charset="2"/>
              </a:rPr>
              <a:t> B</a:t>
            </a:r>
            <a:r>
              <a:rPr lang="cs-CZ" sz="2400" baseline="-6000" dirty="0">
                <a:sym typeface="Symbol" pitchFamily="18" charset="2"/>
              </a:rPr>
              <a:t>1</a:t>
            </a:r>
            <a:r>
              <a:rPr lang="cs-CZ" sz="2400" dirty="0">
                <a:sym typeface="Symbol" pitchFamily="18" charset="2"/>
              </a:rPr>
              <a:t>BB</a:t>
            </a:r>
            <a:r>
              <a:rPr lang="cs-CZ" sz="2400" baseline="-6000" dirty="0">
                <a:sym typeface="Symbol" pitchFamily="18" charset="2"/>
              </a:rPr>
              <a:t>2</a:t>
            </a:r>
            <a:r>
              <a:rPr lang="cs-CZ" sz="2400" dirty="0">
                <a:sym typeface="Symbol" pitchFamily="18" charset="2"/>
              </a:rPr>
              <a:t> C</a:t>
            </a:r>
            <a:r>
              <a:rPr lang="cs-CZ" sz="2400" baseline="-6000" dirty="0">
                <a:sym typeface="Symbol" pitchFamily="18" charset="2"/>
              </a:rPr>
              <a:t>1</a:t>
            </a:r>
            <a:r>
              <a:rPr lang="cs-CZ" sz="2400" dirty="0">
                <a:sym typeface="Symbol" pitchFamily="18" charset="2"/>
              </a:rPr>
              <a:t>CC</a:t>
            </a:r>
            <a:r>
              <a:rPr lang="cs-CZ" sz="2400" baseline="-6000" dirty="0">
                <a:sym typeface="Symbol" pitchFamily="18" charset="2"/>
              </a:rPr>
              <a:t>2</a:t>
            </a: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r>
              <a:rPr lang="en-US" sz="2400" dirty="0">
                <a:sym typeface="Symbol" pitchFamily="18" charset="2"/>
              </a:rPr>
              <a:t>[</a:t>
            </a:r>
            <a:r>
              <a:rPr lang="cs-CZ" sz="2400" dirty="0">
                <a:sym typeface="Symbol" pitchFamily="18" charset="2"/>
              </a:rPr>
              <a:t>= 360°- (90°+90°+60°) = 120°</a:t>
            </a:r>
            <a:r>
              <a:rPr lang="en-US" sz="2400" dirty="0">
                <a:sym typeface="Symbol" pitchFamily="18" charset="2"/>
              </a:rPr>
              <a:t>]</a:t>
            </a:r>
            <a:endParaRPr lang="cs-CZ" sz="2400" dirty="0">
              <a:sym typeface="Symbol" pitchFamily="18" charset="2"/>
            </a:endParaRPr>
          </a:p>
          <a:p>
            <a:pPr marL="609600" indent="-609600">
              <a:spcBef>
                <a:spcPct val="20000"/>
              </a:spcBef>
              <a:buFont typeface="Arial" charset="0"/>
              <a:buNone/>
            </a:pPr>
            <a:endParaRPr lang="cs-CZ" sz="2400" dirty="0">
              <a:sym typeface="Symbol" pitchFamily="18" charset="2"/>
            </a:endParaRPr>
          </a:p>
          <a:p>
            <a:pPr marL="609600" indent="-609600">
              <a:spcBef>
                <a:spcPct val="20000"/>
              </a:spcBef>
            </a:pPr>
            <a:r>
              <a:rPr lang="cs-CZ" sz="2400" b="1" dirty="0">
                <a:sym typeface="Symbol" pitchFamily="18" charset="2"/>
              </a:rPr>
              <a:t>- ramena trojúhelníků</a:t>
            </a:r>
            <a:endParaRPr lang="cs-CZ" sz="2400" dirty="0">
              <a:sym typeface="Symbol" pitchFamily="18" charset="2"/>
            </a:endParaRPr>
          </a:p>
          <a:p>
            <a:pPr marL="609600" indent="-609600">
              <a:spcBef>
                <a:spcPct val="20000"/>
              </a:spcBef>
            </a:pPr>
            <a:r>
              <a:rPr lang="cs-CZ" sz="2400" dirty="0">
                <a:sym typeface="Symbol" pitchFamily="18" charset="2"/>
              </a:rPr>
              <a:t>jsou shodná (= délce strany  ABC)</a:t>
            </a:r>
          </a:p>
        </p:txBody>
      </p:sp>
      <p:sp>
        <p:nvSpPr>
          <p:cNvPr id="40963" name="AutoShape 3"/>
          <p:cNvSpPr>
            <a:spLocks noChangeArrowheads="1"/>
          </p:cNvSpPr>
          <p:nvPr/>
        </p:nvSpPr>
        <p:spPr bwMode="auto">
          <a:xfrm>
            <a:off x="5940425" y="1341438"/>
            <a:ext cx="1511300" cy="1187450"/>
          </a:xfrm>
          <a:prstGeom prst="triangle">
            <a:avLst>
              <a:gd name="adj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 rot="19669210">
            <a:off x="6985000" y="866775"/>
            <a:ext cx="1377950" cy="13858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0967" name="Rectangle 7"/>
          <p:cNvSpPr>
            <a:spLocks noChangeArrowheads="1"/>
          </p:cNvSpPr>
          <p:nvPr/>
        </p:nvSpPr>
        <p:spPr bwMode="auto">
          <a:xfrm rot="1912107">
            <a:off x="5065713" y="869950"/>
            <a:ext cx="1366837" cy="14033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0975" name="Rectangle 15"/>
          <p:cNvSpPr>
            <a:spLocks/>
          </p:cNvSpPr>
          <p:nvPr/>
        </p:nvSpPr>
        <p:spPr bwMode="auto">
          <a:xfrm>
            <a:off x="5545138" y="2349500"/>
            <a:ext cx="4318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A</a:t>
            </a:r>
          </a:p>
        </p:txBody>
      </p:sp>
      <p:sp>
        <p:nvSpPr>
          <p:cNvPr id="40976" name="Rectangle 16"/>
          <p:cNvSpPr>
            <a:spLocks/>
          </p:cNvSpPr>
          <p:nvPr/>
        </p:nvSpPr>
        <p:spPr bwMode="auto">
          <a:xfrm>
            <a:off x="323850" y="5589588"/>
            <a:ext cx="828040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800" b="1" dirty="0">
                <a:sym typeface="Symbol" pitchFamily="18" charset="2"/>
              </a:rPr>
              <a:t>  A</a:t>
            </a:r>
            <a:r>
              <a:rPr lang="cs-CZ" sz="2800" b="1" baseline="-6000" dirty="0">
                <a:sym typeface="Symbol" pitchFamily="18" charset="2"/>
              </a:rPr>
              <a:t>1</a:t>
            </a:r>
            <a:r>
              <a:rPr lang="cs-CZ" sz="2800" b="1" dirty="0">
                <a:sym typeface="Symbol" pitchFamily="18" charset="2"/>
              </a:rPr>
              <a:t>AA</a:t>
            </a:r>
            <a:r>
              <a:rPr lang="cs-CZ" sz="2800" b="1" baseline="-6000" dirty="0">
                <a:sym typeface="Symbol" pitchFamily="18" charset="2"/>
              </a:rPr>
              <a:t>2 </a:t>
            </a:r>
            <a:r>
              <a:rPr lang="cs-CZ" sz="2800" b="1" dirty="0">
                <a:sym typeface="Symbol" pitchFamily="18" charset="2"/>
              </a:rPr>
              <a:t></a:t>
            </a:r>
            <a:r>
              <a:rPr lang="cs-CZ" sz="2800" b="1" baseline="-6000" dirty="0">
                <a:sym typeface="Symbol" pitchFamily="18" charset="2"/>
              </a:rPr>
              <a:t> </a:t>
            </a:r>
            <a:r>
              <a:rPr lang="cs-CZ" sz="2800" b="1" dirty="0">
                <a:sym typeface="Symbol" pitchFamily="18" charset="2"/>
              </a:rPr>
              <a:t> B</a:t>
            </a:r>
            <a:r>
              <a:rPr lang="cs-CZ" sz="2800" b="1" baseline="-6000" dirty="0">
                <a:sym typeface="Symbol" pitchFamily="18" charset="2"/>
              </a:rPr>
              <a:t>1</a:t>
            </a:r>
            <a:r>
              <a:rPr lang="cs-CZ" sz="2800" b="1" dirty="0">
                <a:sym typeface="Symbol" pitchFamily="18" charset="2"/>
              </a:rPr>
              <a:t>BB</a:t>
            </a:r>
            <a:r>
              <a:rPr lang="cs-CZ" sz="2800" b="1" baseline="-6000" dirty="0">
                <a:sym typeface="Symbol" pitchFamily="18" charset="2"/>
              </a:rPr>
              <a:t>2 </a:t>
            </a:r>
            <a:r>
              <a:rPr lang="cs-CZ" sz="2800" b="1" dirty="0">
                <a:sym typeface="Symbol" pitchFamily="18" charset="2"/>
              </a:rPr>
              <a:t></a:t>
            </a:r>
            <a:r>
              <a:rPr lang="cs-CZ" sz="2800" b="1" baseline="-6000" dirty="0">
                <a:sym typeface="Symbol" pitchFamily="18" charset="2"/>
              </a:rPr>
              <a:t> </a:t>
            </a:r>
            <a:r>
              <a:rPr lang="cs-CZ" sz="2800" b="1" dirty="0">
                <a:sym typeface="Symbol" pitchFamily="18" charset="2"/>
              </a:rPr>
              <a:t> C</a:t>
            </a:r>
            <a:r>
              <a:rPr lang="cs-CZ" sz="2800" b="1" baseline="-6000" dirty="0">
                <a:sym typeface="Symbol" pitchFamily="18" charset="2"/>
              </a:rPr>
              <a:t>1</a:t>
            </a:r>
            <a:r>
              <a:rPr lang="cs-CZ" sz="2800" b="1" dirty="0">
                <a:sym typeface="Symbol" pitchFamily="18" charset="2"/>
              </a:rPr>
              <a:t>CC</a:t>
            </a:r>
            <a:r>
              <a:rPr lang="cs-CZ" sz="2800" b="1" baseline="-6000" dirty="0">
                <a:sym typeface="Symbol" pitchFamily="18" charset="2"/>
              </a:rPr>
              <a:t>2</a:t>
            </a:r>
            <a:r>
              <a:rPr lang="cs-CZ" sz="2800" b="1" dirty="0">
                <a:sym typeface="Symbol" pitchFamily="18" charset="2"/>
              </a:rPr>
              <a:t> (věta </a:t>
            </a:r>
            <a:r>
              <a:rPr lang="cs-CZ" sz="2800" b="1" dirty="0" err="1">
                <a:sym typeface="Symbol" pitchFamily="18" charset="2"/>
              </a:rPr>
              <a:t>sus</a:t>
            </a:r>
            <a:r>
              <a:rPr lang="cs-CZ" sz="2800" b="1" dirty="0">
                <a:sym typeface="Symbol" pitchFamily="18" charset="2"/>
              </a:rPr>
              <a:t>)</a:t>
            </a:r>
            <a:endParaRPr lang="cs-CZ" sz="2800" dirty="0">
              <a:sym typeface="Symbol" pitchFamily="18" charset="2"/>
            </a:endParaRPr>
          </a:p>
        </p:txBody>
      </p:sp>
      <p:sp>
        <p:nvSpPr>
          <p:cNvPr id="40978" name="Rectangle 18"/>
          <p:cNvSpPr>
            <a:spLocks/>
          </p:cNvSpPr>
          <p:nvPr/>
        </p:nvSpPr>
        <p:spPr bwMode="auto">
          <a:xfrm>
            <a:off x="7777163" y="260350"/>
            <a:ext cx="6477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C</a:t>
            </a:r>
            <a:r>
              <a:rPr lang="cs-CZ" sz="2800" baseline="-25000"/>
              <a:t>1</a:t>
            </a:r>
          </a:p>
        </p:txBody>
      </p:sp>
      <p:sp>
        <p:nvSpPr>
          <p:cNvPr id="40979" name="Rectangle 19"/>
          <p:cNvSpPr>
            <a:spLocks/>
          </p:cNvSpPr>
          <p:nvPr/>
        </p:nvSpPr>
        <p:spPr bwMode="auto">
          <a:xfrm>
            <a:off x="4752975" y="260350"/>
            <a:ext cx="792163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C</a:t>
            </a:r>
            <a:r>
              <a:rPr lang="cs-CZ" sz="2800" baseline="-25000"/>
              <a:t>2</a:t>
            </a:r>
          </a:p>
        </p:txBody>
      </p:sp>
      <p:sp>
        <p:nvSpPr>
          <p:cNvPr id="40980" name="Rectangle 20"/>
          <p:cNvSpPr>
            <a:spLocks/>
          </p:cNvSpPr>
          <p:nvPr/>
        </p:nvSpPr>
        <p:spPr bwMode="auto">
          <a:xfrm>
            <a:off x="6481763" y="836613"/>
            <a:ext cx="4318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C</a:t>
            </a:r>
          </a:p>
        </p:txBody>
      </p:sp>
      <p:sp>
        <p:nvSpPr>
          <p:cNvPr id="40981" name="Rectangle 21"/>
          <p:cNvSpPr>
            <a:spLocks/>
          </p:cNvSpPr>
          <p:nvPr/>
        </p:nvSpPr>
        <p:spPr bwMode="auto">
          <a:xfrm>
            <a:off x="7416800" y="2349500"/>
            <a:ext cx="4318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B</a:t>
            </a:r>
          </a:p>
        </p:txBody>
      </p:sp>
      <p:sp>
        <p:nvSpPr>
          <p:cNvPr id="40982" name="Rectangle 22"/>
          <p:cNvSpPr>
            <a:spLocks/>
          </p:cNvSpPr>
          <p:nvPr/>
        </p:nvSpPr>
        <p:spPr bwMode="auto">
          <a:xfrm>
            <a:off x="4284663" y="1484313"/>
            <a:ext cx="576262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A</a:t>
            </a:r>
            <a:r>
              <a:rPr lang="cs-CZ" sz="2800" baseline="-25000"/>
              <a:t>1</a:t>
            </a:r>
            <a:endParaRPr lang="cs-CZ" sz="2800"/>
          </a:p>
        </p:txBody>
      </p:sp>
      <p:sp>
        <p:nvSpPr>
          <p:cNvPr id="40983" name="Rectangle 23"/>
          <p:cNvSpPr>
            <a:spLocks/>
          </p:cNvSpPr>
          <p:nvPr/>
        </p:nvSpPr>
        <p:spPr bwMode="auto">
          <a:xfrm>
            <a:off x="5616575" y="3716338"/>
            <a:ext cx="6477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A</a:t>
            </a:r>
            <a:r>
              <a:rPr lang="cs-CZ" sz="2800" baseline="-25000"/>
              <a:t>2</a:t>
            </a:r>
          </a:p>
        </p:txBody>
      </p:sp>
      <p:sp>
        <p:nvSpPr>
          <p:cNvPr id="40984" name="Rectangle 24"/>
          <p:cNvSpPr>
            <a:spLocks/>
          </p:cNvSpPr>
          <p:nvPr/>
        </p:nvSpPr>
        <p:spPr bwMode="auto">
          <a:xfrm>
            <a:off x="7273925" y="3716338"/>
            <a:ext cx="7207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B</a:t>
            </a:r>
            <a:r>
              <a:rPr lang="cs-CZ" sz="2800" baseline="-25000"/>
              <a:t>1</a:t>
            </a:r>
          </a:p>
        </p:txBody>
      </p:sp>
      <p:sp>
        <p:nvSpPr>
          <p:cNvPr id="40985" name="Rectangle 25"/>
          <p:cNvSpPr>
            <a:spLocks/>
          </p:cNvSpPr>
          <p:nvPr/>
        </p:nvSpPr>
        <p:spPr bwMode="auto">
          <a:xfrm>
            <a:off x="8424863" y="1412875"/>
            <a:ext cx="719137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B</a:t>
            </a:r>
            <a:r>
              <a:rPr lang="cs-CZ" sz="2800" baseline="-25000"/>
              <a:t>2</a:t>
            </a:r>
          </a:p>
        </p:txBody>
      </p:sp>
      <p:sp>
        <p:nvSpPr>
          <p:cNvPr id="40992" name="Rectangle 32"/>
          <p:cNvSpPr>
            <a:spLocks noChangeArrowheads="1"/>
          </p:cNvSpPr>
          <p:nvPr/>
        </p:nvSpPr>
        <p:spPr bwMode="auto">
          <a:xfrm rot="16200000">
            <a:off x="6016625" y="2478088"/>
            <a:ext cx="1349375" cy="14859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0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40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4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40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4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4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40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40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40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40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0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40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2" grpId="0" animBg="1"/>
      <p:bldP spid="40971" grpId="0" animBg="1"/>
      <p:bldP spid="40987" grpId="0" animBg="1"/>
      <p:bldP spid="40962" grpId="0"/>
      <p:bldP spid="40963" grpId="0" animBg="1"/>
      <p:bldP spid="40966" grpId="0" animBg="1"/>
      <p:bldP spid="40967" grpId="0" animBg="1"/>
      <p:bldP spid="40975" grpId="0"/>
      <p:bldP spid="40976" grpId="0"/>
      <p:bldP spid="40978" grpId="0"/>
      <p:bldP spid="40979" grpId="0"/>
      <p:bldP spid="40980" grpId="0"/>
      <p:bldP spid="40981" grpId="0"/>
      <p:bldP spid="40982" grpId="0"/>
      <p:bldP spid="40983" grpId="0"/>
      <p:bldP spid="40984" grpId="0"/>
      <p:bldP spid="40985" grpId="0"/>
      <p:bldP spid="4099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435280" cy="2116832"/>
          </a:xfrm>
        </p:spPr>
        <p:txBody>
          <a:bodyPr/>
          <a:lstStyle/>
          <a:p>
            <a:r>
              <a:rPr lang="cs-CZ" sz="2800" dirty="0" smtClean="0"/>
              <a:t>MUŽÍKOVÁ, Kamila. Shodnost trojúhelníků. </a:t>
            </a:r>
            <a:r>
              <a:rPr lang="cs-CZ" sz="2800" i="1" dirty="0" smtClean="0"/>
              <a:t>Metodický portál : Digitální učební materiály</a:t>
            </a:r>
            <a:r>
              <a:rPr lang="cs-CZ" sz="2800" dirty="0" smtClean="0"/>
              <a:t> [online]. 14. 06. 2008, [cit. 2013-04-26]. Dostupný z WWW: &lt;http://dum.</a:t>
            </a:r>
            <a:r>
              <a:rPr lang="cs-CZ" sz="2800" dirty="0" err="1" smtClean="0"/>
              <a:t>rvp.cz</a:t>
            </a:r>
            <a:r>
              <a:rPr lang="cs-CZ" sz="2800" dirty="0" smtClean="0"/>
              <a:t>/</a:t>
            </a:r>
            <a:r>
              <a:rPr lang="cs-CZ" sz="2800" dirty="0" err="1" smtClean="0"/>
              <a:t>materialy</a:t>
            </a:r>
            <a:r>
              <a:rPr lang="cs-CZ" sz="2800" dirty="0" smtClean="0"/>
              <a:t>/shodnost-</a:t>
            </a:r>
            <a:r>
              <a:rPr lang="cs-CZ" sz="2800" dirty="0" err="1" smtClean="0"/>
              <a:t>trojuhelniku.html</a:t>
            </a:r>
            <a:r>
              <a:rPr lang="cs-CZ" sz="2800" dirty="0" smtClean="0"/>
              <a:t>&gt;. ISSN 1802-4785.</a:t>
            </a:r>
            <a:endParaRPr lang="cs-CZ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00830-Sablona_Prezentace_PowerPoint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00830-Sablona_Prezentace_PowerPoint</Template>
  <TotalTime>792</TotalTime>
  <Words>557</Words>
  <Application>Microsoft Office PowerPoint</Application>
  <PresentationFormat>Předvádění na obrazovce (4:3)</PresentationFormat>
  <Paragraphs>140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00830-Sablona_Prezentace_PowerPoint</vt:lpstr>
      <vt:lpstr>Rovnice</vt:lpstr>
      <vt:lpstr>SHODNOST TROJÚHELNÍKŮ</vt:lpstr>
      <vt:lpstr>Shodnost rovinných útvarů</vt:lpstr>
      <vt:lpstr>Věty o shodnosti trojúhelníků</vt:lpstr>
      <vt:lpstr>Věta sss</vt:lpstr>
      <vt:lpstr>Věta sus</vt:lpstr>
      <vt:lpstr>Věta usu</vt:lpstr>
      <vt:lpstr>Shodnost trojúhelníků</vt:lpstr>
      <vt:lpstr>Snímek 8</vt:lpstr>
      <vt:lpstr>Snímek 9</vt:lpstr>
      <vt:lpstr>Snímek 10</vt:lpstr>
      <vt:lpstr>Snímek 11</vt:lpstr>
      <vt:lpstr>Snímek 12</vt:lpstr>
      <vt:lpstr>Snímek 13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Shodnost trojúhelníků</dc:title>
  <dc:creator>Kamila Mužíková</dc:creator>
  <dc:description>Dostupné z Metodického portálu www.rvp.cz, ISSN: 1802-4785, financovaného z ESF a státního rozpočtu ČR. Provozováno Výzkumným ústavem pedagogickým v Praze.</dc:description>
  <cp:lastModifiedBy>Petra Toboříková</cp:lastModifiedBy>
  <cp:revision>63</cp:revision>
  <dcterms:created xsi:type="dcterms:W3CDTF">2008-05-25T18:24:06Z</dcterms:created>
  <dcterms:modified xsi:type="dcterms:W3CDTF">2013-04-26T07:48:35Z</dcterms:modified>
</cp:coreProperties>
</file>