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6" r:id="rId3"/>
    <p:sldId id="256" r:id="rId4"/>
    <p:sldId id="259" r:id="rId5"/>
    <p:sldId id="261" r:id="rId6"/>
    <p:sldId id="260" r:id="rId7"/>
    <p:sldId id="257" r:id="rId8"/>
    <p:sldId id="262" r:id="rId9"/>
    <p:sldId id="263" r:id="rId10"/>
    <p:sldId id="264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Arial" charset="0"/>
              </a:rPr>
              <a:t>Sestrojíme libovolný ostroúhlý trojúhelník ABC. </a:t>
            </a:r>
          </a:p>
          <a:p>
            <a:r>
              <a:rPr lang="cs-CZ" smtClean="0">
                <a:latin typeface="Arial" charset="0"/>
              </a:rPr>
              <a:t>Vlastnosti středních příček zkoumáme společně s celou třídou.</a:t>
            </a:r>
          </a:p>
          <a:p>
            <a:r>
              <a:rPr lang="cs-CZ" smtClean="0">
                <a:latin typeface="Arial" charset="0"/>
              </a:rPr>
              <a:t>Sestrojíme společně středy stran.</a:t>
            </a:r>
          </a:p>
          <a:p>
            <a:r>
              <a:rPr lang="cs-CZ" smtClean="0">
                <a:latin typeface="Arial" charset="0"/>
              </a:rPr>
              <a:t>Spojíme středy stran – pojem střední příčka.</a:t>
            </a:r>
          </a:p>
          <a:p>
            <a:r>
              <a:rPr lang="cs-CZ" smtClean="0">
                <a:latin typeface="Arial" charset="0"/>
              </a:rPr>
              <a:t>Společně se žáky zkoumáme jejich vlastnosti a provedeme zápis.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Arial" charset="0"/>
              </a:rPr>
              <a:t>Začínáme s ostroúhlým trojúhelníkem.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Trojúhelník a jeho vlastnosti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Petra Toboříková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Trojúhelník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604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Každé tři body, které neleží v přímce, určují trojúhelník.</a:t>
            </a:r>
            <a:endParaRPr lang="cs-CZ" sz="2800" dirty="0"/>
          </a:p>
        </p:txBody>
      </p:sp>
      <p:pic>
        <p:nvPicPr>
          <p:cNvPr id="16386" name="Picture 2" descr="Soubor:Triangle - angles, vertices, sides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068960"/>
            <a:ext cx="2819561" cy="2520280"/>
          </a:xfrm>
          <a:prstGeom prst="rect">
            <a:avLst/>
          </a:prstGeom>
          <a:noFill/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2276872"/>
            <a:ext cx="41044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Body A,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B, C se nazývají 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vrcholy</a:t>
            </a: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835696" y="6093296"/>
            <a:ext cx="604867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Úsečky AB=c, BC=a, AC=b se nazývají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strany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716016" y="2276872"/>
            <a:ext cx="41044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Vnitřní 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úhly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</a:p>
        </p:txBody>
      </p:sp>
      <p:graphicFrame>
        <p:nvGraphicFramePr>
          <p:cNvPr id="29745" name="Object 49"/>
          <p:cNvGraphicFramePr>
            <a:graphicFrameLocks noChangeAspect="1"/>
          </p:cNvGraphicFramePr>
          <p:nvPr/>
        </p:nvGraphicFramePr>
        <p:xfrm>
          <a:off x="6372200" y="2345383"/>
          <a:ext cx="1460500" cy="363537"/>
        </p:xfrm>
        <a:graphic>
          <a:graphicData uri="http://schemas.openxmlformats.org/presentationml/2006/ole">
            <p:oleObj spid="_x0000_s16387" name="Rovnice" r:id="rId4" imgW="660240" imgH="164880" progId="Equation.3">
              <p:embed/>
            </p:oleObj>
          </a:graphicData>
        </a:graphic>
      </p:graphicFrame>
      <p:graphicFrame>
        <p:nvGraphicFramePr>
          <p:cNvPr id="4" name="Object 49"/>
          <p:cNvGraphicFramePr>
            <a:graphicFrameLocks noChangeAspect="1"/>
          </p:cNvGraphicFramePr>
          <p:nvPr/>
        </p:nvGraphicFramePr>
        <p:xfrm>
          <a:off x="6372200" y="3224336"/>
          <a:ext cx="1376362" cy="420688"/>
        </p:xfrm>
        <a:graphic>
          <a:graphicData uri="http://schemas.openxmlformats.org/presentationml/2006/ole">
            <p:oleObj spid="_x0000_s16388" name="Rovnice" r:id="rId5" imgW="622080" imgH="190440" progId="Equation.3">
              <p:embed/>
            </p:oleObj>
          </a:graphicData>
        </a:graphic>
      </p:graphicFrame>
      <p:graphicFrame>
        <p:nvGraphicFramePr>
          <p:cNvPr id="8" name="Object 49"/>
          <p:cNvGraphicFramePr>
            <a:graphicFrameLocks noChangeAspect="1"/>
          </p:cNvGraphicFramePr>
          <p:nvPr/>
        </p:nvGraphicFramePr>
        <p:xfrm>
          <a:off x="6335414" y="2765301"/>
          <a:ext cx="1404938" cy="447675"/>
        </p:xfrm>
        <a:graphic>
          <a:graphicData uri="http://schemas.openxmlformats.org/presentationml/2006/ole">
            <p:oleObj spid="_x0000_s16389" name="Rovnice" r:id="rId6" imgW="634680" imgH="203040" progId="Equation.3">
              <p:embed/>
            </p:oleObj>
          </a:graphicData>
        </a:graphic>
      </p:graphicFrame>
      <p:cxnSp>
        <p:nvCxnSpPr>
          <p:cNvPr id="12" name="Přímá spojovací šipka 11"/>
          <p:cNvCxnSpPr/>
          <p:nvPr/>
        </p:nvCxnSpPr>
        <p:spPr>
          <a:xfrm>
            <a:off x="4067944" y="2708920"/>
            <a:ext cx="144016" cy="64807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3491880" y="2708920"/>
            <a:ext cx="576064" cy="25922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4067944" y="2708920"/>
            <a:ext cx="1800200" cy="25922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H="1">
            <a:off x="5436096" y="3140968"/>
            <a:ext cx="2160240" cy="180020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>
            <a:off x="4211960" y="2636912"/>
            <a:ext cx="3384376" cy="2304256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H="1">
            <a:off x="4499992" y="3501008"/>
            <a:ext cx="3096344" cy="576064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H="1" flipV="1">
            <a:off x="3851920" y="4437112"/>
            <a:ext cx="2952328" cy="172819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H="1" flipV="1">
            <a:off x="5148064" y="4437112"/>
            <a:ext cx="1656184" cy="172819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flipH="1" flipV="1">
            <a:off x="4860032" y="5301208"/>
            <a:ext cx="1944216" cy="86409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-27384"/>
            <a:ext cx="7772400" cy="1470025"/>
          </a:xfrm>
        </p:spPr>
        <p:txBody>
          <a:bodyPr/>
          <a:lstStyle/>
          <a:p>
            <a:r>
              <a:rPr lang="cs-CZ" dirty="0" smtClean="0"/>
              <a:t>V každém trojúhelníku platí: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393504"/>
            <a:ext cx="8136904" cy="3555776"/>
          </a:xfrm>
        </p:spPr>
        <p:txBody>
          <a:bodyPr>
            <a:noAutofit/>
          </a:bodyPr>
          <a:lstStyle/>
          <a:p>
            <a:pPr marL="514350" indent="-514350" algn="l">
              <a:lnSpc>
                <a:spcPct val="170000"/>
              </a:lnSpc>
              <a:spcAft>
                <a:spcPts val="600"/>
              </a:spcAft>
            </a:pPr>
            <a:r>
              <a:rPr lang="cs-CZ" sz="2800" dirty="0" smtClean="0">
                <a:solidFill>
                  <a:schemeClr val="tx1"/>
                </a:solidFill>
                <a:sym typeface="Symbol"/>
              </a:rPr>
              <a:t>2.	trojúhelníková nerovnost:</a:t>
            </a:r>
          </a:p>
          <a:p>
            <a:pPr marL="914400" lvl="1" indent="-457200" algn="l">
              <a:lnSpc>
                <a:spcPct val="17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  <a:sym typeface="Symbol"/>
              </a:rPr>
              <a:t>součet každých dvou stran je větší než třetí strana</a:t>
            </a:r>
          </a:p>
          <a:p>
            <a:pPr marL="514350" indent="-514350" algn="l">
              <a:lnSpc>
                <a:spcPct val="170000"/>
              </a:lnSpc>
              <a:spcAft>
                <a:spcPts val="600"/>
              </a:spcAft>
            </a:pPr>
            <a:r>
              <a:rPr lang="cs-CZ" sz="2800" dirty="0" smtClean="0">
                <a:solidFill>
                  <a:schemeClr val="tx1"/>
                </a:solidFill>
                <a:sym typeface="Symbol"/>
              </a:rPr>
              <a:t>3.	proti shodným stranám leží shodné úhly</a:t>
            </a:r>
          </a:p>
          <a:p>
            <a:pPr marL="514350" indent="-514350" algn="l">
              <a:lnSpc>
                <a:spcPct val="170000"/>
              </a:lnSpc>
              <a:spcAft>
                <a:spcPts val="600"/>
              </a:spcAft>
            </a:pPr>
            <a:r>
              <a:rPr lang="cs-CZ" sz="2800" dirty="0" smtClean="0">
                <a:solidFill>
                  <a:schemeClr val="tx1"/>
                </a:solidFill>
                <a:sym typeface="Symbol"/>
              </a:rPr>
              <a:t>4.	proti větší straně leží větší úhel a naopak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29745" name="Object 49"/>
          <p:cNvGraphicFramePr>
            <a:graphicFrameLocks noChangeAspect="1"/>
          </p:cNvGraphicFramePr>
          <p:nvPr/>
        </p:nvGraphicFramePr>
        <p:xfrm>
          <a:off x="5796136" y="1628800"/>
          <a:ext cx="2357437" cy="504825"/>
        </p:xfrm>
        <a:graphic>
          <a:graphicData uri="http://schemas.openxmlformats.org/presentationml/2006/ole">
            <p:oleObj spid="_x0000_s1026" name="Rovnice" r:id="rId3" imgW="1066680" imgH="228600" progId="Equation.3">
              <p:embed/>
            </p:oleObj>
          </a:graphicData>
        </a:graphic>
      </p:graphicFrame>
      <p:graphicFrame>
        <p:nvGraphicFramePr>
          <p:cNvPr id="4" name="Object 49"/>
          <p:cNvGraphicFramePr>
            <a:graphicFrameLocks noChangeAspect="1"/>
          </p:cNvGraphicFramePr>
          <p:nvPr/>
        </p:nvGraphicFramePr>
        <p:xfrm>
          <a:off x="4860032" y="1556792"/>
          <a:ext cx="792089" cy="528683"/>
        </p:xfrm>
        <a:graphic>
          <a:graphicData uri="http://schemas.openxmlformats.org/presentationml/2006/ole">
            <p:oleObj spid="_x0000_s1027" name="Rovnice" r:id="rId4" imgW="304560" imgH="203040" progId="Equation.3">
              <p:embed/>
            </p:oleObj>
          </a:graphicData>
        </a:graphic>
      </p:graphicFrame>
      <p:sp>
        <p:nvSpPr>
          <p:cNvPr id="23" name="Podnadpis 2"/>
          <p:cNvSpPr txBox="1">
            <a:spLocks/>
          </p:cNvSpPr>
          <p:nvPr/>
        </p:nvSpPr>
        <p:spPr>
          <a:xfrm>
            <a:off x="763960" y="1421160"/>
            <a:ext cx="8136904" cy="8557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součet vnitřních úhlů je 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/>
              <a:t>Druhy trojúhelníků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57200" y="836712"/>
            <a:ext cx="4040188" cy="639762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Podle délky stran: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1556792"/>
            <a:ext cx="4258816" cy="1110109"/>
          </a:xfrm>
        </p:spPr>
        <p:txBody>
          <a:bodyPr>
            <a:normAutofit/>
          </a:bodyPr>
          <a:lstStyle/>
          <a:p>
            <a:r>
              <a:rPr lang="cs-CZ" dirty="0" smtClean="0"/>
              <a:t>různostranný</a:t>
            </a:r>
          </a:p>
          <a:p>
            <a:pPr lvl="1">
              <a:spcAft>
                <a:spcPts val="8400"/>
              </a:spcAft>
            </a:pPr>
            <a:r>
              <a:rPr lang="cs-CZ" dirty="0" smtClean="0"/>
              <a:t>žádné dvě strany nejsou shodné</a:t>
            </a:r>
          </a:p>
        </p:txBody>
      </p:sp>
      <p:sp>
        <p:nvSpPr>
          <p:cNvPr id="7" name="Zástupný symbol pro text 3"/>
          <p:cNvSpPr>
            <a:spLocks noGrp="1"/>
          </p:cNvSpPr>
          <p:nvPr>
            <p:ph type="body" idx="1"/>
          </p:nvPr>
        </p:nvSpPr>
        <p:spPr>
          <a:xfrm>
            <a:off x="4708276" y="836712"/>
            <a:ext cx="4040188" cy="63976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Podle velikosti vnitřních úhlů:</a:t>
            </a:r>
          </a:p>
        </p:txBody>
      </p:sp>
      <p:sp>
        <p:nvSpPr>
          <p:cNvPr id="8" name="Zástupný symbol pro obsah 2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040188" cy="80039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ostroúhlý</a:t>
            </a:r>
          </a:p>
          <a:p>
            <a:pPr lvl="1"/>
            <a:r>
              <a:rPr lang="cs-CZ" dirty="0" smtClean="0"/>
              <a:t>všechny úhly ostré (&lt; 90</a:t>
            </a:r>
            <a:r>
              <a:rPr lang="cs-CZ" dirty="0" smtClean="0">
                <a:sym typeface="Symbol"/>
              </a:rPr>
              <a:t>)</a:t>
            </a:r>
            <a:endParaRPr lang="cs-CZ" dirty="0" smtClean="0"/>
          </a:p>
        </p:txBody>
      </p:sp>
      <p:pic>
        <p:nvPicPr>
          <p:cNvPr id="9" name="Obrázek 8" descr="Soubor:Triangle.Scalene.sv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420888"/>
            <a:ext cx="194421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Soubor:Triangle.Isosceles.sv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005064"/>
            <a:ext cx="86409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Soubor:Triangle.Equilateral.sv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5661248"/>
            <a:ext cx="115212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 descr="Soubor:Triangle.Acute.sv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2276872"/>
            <a:ext cx="158417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 descr="Soubor:Triangle.Right.sv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005064"/>
            <a:ext cx="136815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Soubor:Triangle.Obtuse.sv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7380312" y="5445224"/>
            <a:ext cx="129614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ástupný symbol pro obsah 2"/>
          <p:cNvSpPr>
            <a:spLocks noGrp="1"/>
          </p:cNvSpPr>
          <p:nvPr>
            <p:ph sz="half" idx="2"/>
          </p:nvPr>
        </p:nvSpPr>
        <p:spPr>
          <a:xfrm>
            <a:off x="395536" y="3212976"/>
            <a:ext cx="4186808" cy="1614165"/>
          </a:xfrm>
        </p:spPr>
        <p:txBody>
          <a:bodyPr>
            <a:normAutofit/>
          </a:bodyPr>
          <a:lstStyle/>
          <a:p>
            <a:r>
              <a:rPr lang="cs-CZ" dirty="0" smtClean="0"/>
              <a:t>rovnoramenný</a:t>
            </a:r>
          </a:p>
          <a:p>
            <a:pPr lvl="1">
              <a:spcAft>
                <a:spcPts val="8400"/>
              </a:spcAft>
            </a:pPr>
            <a:r>
              <a:rPr lang="cs-CZ" dirty="0" smtClean="0"/>
              <a:t>dvě shodné strany (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ramena</a:t>
            </a:r>
            <a:r>
              <a:rPr lang="cs-CZ" dirty="0" smtClean="0"/>
              <a:t>)</a:t>
            </a:r>
            <a:br>
              <a:rPr lang="cs-CZ" dirty="0" smtClean="0"/>
            </a:br>
            <a:r>
              <a:rPr lang="cs-CZ" dirty="0" smtClean="0"/>
              <a:t>a třetí strana (</a:t>
            </a:r>
            <a:r>
              <a:rPr lang="cs-CZ" dirty="0" smtClean="0">
                <a:solidFill>
                  <a:srgbClr val="0070C0"/>
                </a:solidFill>
              </a:rPr>
              <a:t>základna</a:t>
            </a:r>
            <a:r>
              <a:rPr lang="cs-CZ" dirty="0" smtClean="0"/>
              <a:t>)</a:t>
            </a:r>
          </a:p>
        </p:txBody>
      </p:sp>
      <p:sp>
        <p:nvSpPr>
          <p:cNvPr id="16" name="Zástupný symbol pro obsah 2"/>
          <p:cNvSpPr>
            <a:spLocks noGrp="1"/>
          </p:cNvSpPr>
          <p:nvPr>
            <p:ph sz="half" idx="2"/>
          </p:nvPr>
        </p:nvSpPr>
        <p:spPr>
          <a:xfrm>
            <a:off x="539552" y="5004866"/>
            <a:ext cx="3682752" cy="936104"/>
          </a:xfrm>
        </p:spPr>
        <p:txBody>
          <a:bodyPr>
            <a:normAutofit/>
          </a:bodyPr>
          <a:lstStyle/>
          <a:p>
            <a:r>
              <a:rPr lang="cs-CZ" dirty="0" smtClean="0"/>
              <a:t>rovnostranný</a:t>
            </a:r>
          </a:p>
          <a:p>
            <a:pPr lvl="1">
              <a:spcAft>
                <a:spcPts val="8400"/>
              </a:spcAft>
            </a:pPr>
            <a:r>
              <a:rPr lang="cs-CZ" dirty="0" smtClean="0"/>
              <a:t>všechny strany shodn</a:t>
            </a:r>
            <a:r>
              <a:rPr lang="cs-CZ" dirty="0"/>
              <a:t>é</a:t>
            </a:r>
          </a:p>
        </p:txBody>
      </p:sp>
      <p:sp>
        <p:nvSpPr>
          <p:cNvPr id="17" name="Zástupný symbol pro obsah 2"/>
          <p:cNvSpPr>
            <a:spLocks noGrp="1"/>
          </p:cNvSpPr>
          <p:nvPr>
            <p:ph sz="half" idx="2"/>
          </p:nvPr>
        </p:nvSpPr>
        <p:spPr>
          <a:xfrm>
            <a:off x="4716016" y="3212976"/>
            <a:ext cx="4040188" cy="80039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pravoúhlý</a:t>
            </a:r>
          </a:p>
          <a:p>
            <a:pPr lvl="1"/>
            <a:r>
              <a:rPr lang="cs-CZ" dirty="0" smtClean="0"/>
              <a:t>jeden úhel pravý</a:t>
            </a:r>
          </a:p>
        </p:txBody>
      </p:sp>
      <p:sp>
        <p:nvSpPr>
          <p:cNvPr id="18" name="Zástupný symbol pro obsah 2"/>
          <p:cNvSpPr>
            <a:spLocks noGrp="1"/>
          </p:cNvSpPr>
          <p:nvPr>
            <p:ph sz="half" idx="2"/>
          </p:nvPr>
        </p:nvSpPr>
        <p:spPr>
          <a:xfrm>
            <a:off x="5076056" y="5004866"/>
            <a:ext cx="4256212" cy="944414"/>
          </a:xfrm>
        </p:spPr>
        <p:txBody>
          <a:bodyPr/>
          <a:lstStyle/>
          <a:p>
            <a:r>
              <a:rPr lang="cs-CZ" dirty="0" smtClean="0"/>
              <a:t>tupoúhlý</a:t>
            </a:r>
          </a:p>
          <a:p>
            <a:pPr lvl="1"/>
            <a:r>
              <a:rPr lang="cs-CZ" dirty="0" smtClean="0"/>
              <a:t>jeden úhel tupý (&gt;90</a:t>
            </a:r>
            <a:r>
              <a:rPr lang="cs-CZ" dirty="0" smtClean="0">
                <a:sym typeface="Symbol"/>
              </a:rPr>
              <a:t>)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8028384" y="6309320"/>
            <a:ext cx="360040" cy="2160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ovací čára 20"/>
          <p:cNvCxnSpPr/>
          <p:nvPr/>
        </p:nvCxnSpPr>
        <p:spPr>
          <a:xfrm flipV="1">
            <a:off x="3491880" y="4005064"/>
            <a:ext cx="432048" cy="1152128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H="1" flipV="1">
            <a:off x="3923928" y="4005064"/>
            <a:ext cx="432048" cy="1152128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flipH="1">
            <a:off x="3492000" y="5130000"/>
            <a:ext cx="86409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 bldLvl="2"/>
      <p:bldP spid="7" grpId="0" build="p"/>
      <p:bldP spid="8" grpId="0" build="p" bldLvl="2"/>
      <p:bldP spid="15" grpId="0" build="p" bldLvl="2"/>
      <p:bldP spid="16" grpId="0" build="p" bldLvl="2"/>
      <p:bldP spid="17" grpId="0" build="p" bldLvl="2"/>
      <p:bldP spid="18" grpId="0" build="p" bldLvl="2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Střední příčka</a:t>
            </a:r>
          </a:p>
        </p:txBody>
      </p:sp>
      <p:sp>
        <p:nvSpPr>
          <p:cNvPr id="15388" name="Rectangle 28"/>
          <p:cNvSpPr>
            <a:spLocks/>
          </p:cNvSpPr>
          <p:nvPr/>
        </p:nvSpPr>
        <p:spPr bwMode="auto">
          <a:xfrm>
            <a:off x="611188" y="5734050"/>
            <a:ext cx="4333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15389" name="Rectangle 29"/>
          <p:cNvSpPr>
            <a:spLocks/>
          </p:cNvSpPr>
          <p:nvPr/>
        </p:nvSpPr>
        <p:spPr bwMode="auto">
          <a:xfrm>
            <a:off x="5614988" y="5805488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15390" name="Rectangle 30"/>
          <p:cNvSpPr>
            <a:spLocks/>
          </p:cNvSpPr>
          <p:nvPr/>
        </p:nvSpPr>
        <p:spPr bwMode="auto">
          <a:xfrm>
            <a:off x="1116013" y="2349500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15391" name="Rectangle 31"/>
          <p:cNvSpPr>
            <a:spLocks/>
          </p:cNvSpPr>
          <p:nvPr/>
        </p:nvSpPr>
        <p:spPr bwMode="auto">
          <a:xfrm>
            <a:off x="3132138" y="5878513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S</a:t>
            </a:r>
            <a:r>
              <a:rPr lang="cs-CZ" sz="2800" b="1" baseline="-12000"/>
              <a:t>c</a:t>
            </a:r>
            <a:endParaRPr lang="cs-CZ" sz="2800" b="1"/>
          </a:p>
        </p:txBody>
      </p:sp>
      <p:sp>
        <p:nvSpPr>
          <p:cNvPr id="15394" name="Rectangle 34"/>
          <p:cNvSpPr>
            <a:spLocks/>
          </p:cNvSpPr>
          <p:nvPr/>
        </p:nvSpPr>
        <p:spPr bwMode="auto">
          <a:xfrm flipH="1">
            <a:off x="539748" y="1484313"/>
            <a:ext cx="68405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= úsečka spojující středy </a:t>
            </a:r>
            <a:r>
              <a:rPr lang="cs-CZ" sz="2400" dirty="0" smtClean="0"/>
              <a:t>dvou stran trojúhelníku</a:t>
            </a:r>
            <a:endParaRPr lang="cs-CZ" sz="2400" dirty="0"/>
          </a:p>
        </p:txBody>
      </p:sp>
      <p:sp>
        <p:nvSpPr>
          <p:cNvPr id="15399" name="AutoShape 39"/>
          <p:cNvSpPr>
            <a:spLocks noChangeArrowheads="1"/>
          </p:cNvSpPr>
          <p:nvPr/>
        </p:nvSpPr>
        <p:spPr bwMode="auto">
          <a:xfrm>
            <a:off x="971550" y="2852738"/>
            <a:ext cx="4895850" cy="3025775"/>
          </a:xfrm>
          <a:prstGeom prst="triangle">
            <a:avLst>
              <a:gd name="adj" fmla="val 7889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401" name="Line 41"/>
          <p:cNvSpPr>
            <a:spLocks noChangeShapeType="1"/>
          </p:cNvSpPr>
          <p:nvPr/>
        </p:nvSpPr>
        <p:spPr bwMode="auto">
          <a:xfrm>
            <a:off x="1203325" y="4383088"/>
            <a:ext cx="24114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404" name="Line 44"/>
          <p:cNvSpPr>
            <a:spLocks noChangeShapeType="1"/>
          </p:cNvSpPr>
          <p:nvPr/>
        </p:nvSpPr>
        <p:spPr bwMode="auto">
          <a:xfrm>
            <a:off x="1168400" y="4365625"/>
            <a:ext cx="2233613" cy="1512888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405" name="Line 45"/>
          <p:cNvSpPr>
            <a:spLocks noChangeShapeType="1"/>
          </p:cNvSpPr>
          <p:nvPr/>
        </p:nvSpPr>
        <p:spPr bwMode="auto">
          <a:xfrm>
            <a:off x="1042988" y="4362450"/>
            <a:ext cx="215900" cy="285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406" name="Line 46"/>
          <p:cNvSpPr>
            <a:spLocks noChangeShapeType="1"/>
          </p:cNvSpPr>
          <p:nvPr/>
        </p:nvSpPr>
        <p:spPr bwMode="auto">
          <a:xfrm flipH="1">
            <a:off x="3419475" y="4365625"/>
            <a:ext cx="207963" cy="1512888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403" name="Line 43"/>
          <p:cNvSpPr>
            <a:spLocks noChangeShapeType="1"/>
          </p:cNvSpPr>
          <p:nvPr/>
        </p:nvSpPr>
        <p:spPr bwMode="auto">
          <a:xfrm flipV="1">
            <a:off x="3560763" y="4289425"/>
            <a:ext cx="144462" cy="173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400" name="Line 40"/>
          <p:cNvSpPr>
            <a:spLocks noChangeShapeType="1"/>
          </p:cNvSpPr>
          <p:nvPr/>
        </p:nvSpPr>
        <p:spPr bwMode="auto">
          <a:xfrm>
            <a:off x="3409950" y="5805488"/>
            <a:ext cx="0" cy="1444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409" name="Rectangle 49"/>
          <p:cNvSpPr>
            <a:spLocks/>
          </p:cNvSpPr>
          <p:nvPr/>
        </p:nvSpPr>
        <p:spPr bwMode="auto">
          <a:xfrm>
            <a:off x="395288" y="4022725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S</a:t>
            </a:r>
            <a:r>
              <a:rPr lang="cs-CZ" sz="2800" b="1" baseline="-12000"/>
              <a:t>b</a:t>
            </a:r>
            <a:endParaRPr lang="cs-CZ" sz="2800" b="1"/>
          </a:p>
        </p:txBody>
      </p:sp>
      <p:sp>
        <p:nvSpPr>
          <p:cNvPr id="15410" name="Rectangle 50"/>
          <p:cNvSpPr>
            <a:spLocks/>
          </p:cNvSpPr>
          <p:nvPr/>
        </p:nvSpPr>
        <p:spPr bwMode="auto">
          <a:xfrm>
            <a:off x="3563938" y="4005263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/>
              <a:t>S</a:t>
            </a:r>
            <a:r>
              <a:rPr lang="cs-CZ" sz="2800" b="1" baseline="-12000"/>
              <a:t>a</a:t>
            </a:r>
            <a:endParaRPr lang="cs-CZ" sz="2800" b="1"/>
          </a:p>
        </p:txBody>
      </p:sp>
      <p:sp>
        <p:nvSpPr>
          <p:cNvPr id="15412" name="Rectangle 52"/>
          <p:cNvSpPr>
            <a:spLocks/>
          </p:cNvSpPr>
          <p:nvPr/>
        </p:nvSpPr>
        <p:spPr bwMode="auto">
          <a:xfrm flipH="1">
            <a:off x="4140200" y="2204864"/>
            <a:ext cx="5003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- je rovnoběžná s protější </a:t>
            </a:r>
            <a:r>
              <a:rPr lang="cs-CZ" sz="2400" dirty="0" smtClean="0"/>
              <a:t>stranou</a:t>
            </a:r>
            <a:endParaRPr lang="cs-CZ" sz="2400" dirty="0"/>
          </a:p>
        </p:txBody>
      </p:sp>
      <p:sp>
        <p:nvSpPr>
          <p:cNvPr id="15413" name="Rectangle 53"/>
          <p:cNvSpPr>
            <a:spLocks/>
          </p:cNvSpPr>
          <p:nvPr/>
        </p:nvSpPr>
        <p:spPr bwMode="auto">
          <a:xfrm flipH="1">
            <a:off x="4140200" y="2708102"/>
            <a:ext cx="50038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0975" indent="-180975">
              <a:spcBef>
                <a:spcPct val="20000"/>
              </a:spcBef>
            </a:pPr>
            <a:r>
              <a:rPr lang="cs-CZ" sz="2400" dirty="0"/>
              <a:t>- její délka je rovna polovině </a:t>
            </a:r>
            <a:r>
              <a:rPr lang="cs-CZ" sz="2400" dirty="0" smtClean="0"/>
              <a:t>délky strany</a:t>
            </a:r>
            <a:r>
              <a:rPr lang="cs-CZ" sz="2400" dirty="0"/>
              <a:t>, s níž je rovnoběžná. </a:t>
            </a:r>
          </a:p>
        </p:txBody>
      </p:sp>
      <p:sp>
        <p:nvSpPr>
          <p:cNvPr id="15414" name="Rectangle 54"/>
          <p:cNvSpPr>
            <a:spLocks/>
          </p:cNvSpPr>
          <p:nvPr/>
        </p:nvSpPr>
        <p:spPr bwMode="auto">
          <a:xfrm>
            <a:off x="2051050" y="5805488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15415" name="Rectangle 55"/>
          <p:cNvSpPr>
            <a:spLocks/>
          </p:cNvSpPr>
          <p:nvPr/>
        </p:nvSpPr>
        <p:spPr bwMode="auto">
          <a:xfrm>
            <a:off x="4427538" y="450850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15416" name="Rectangle 56"/>
          <p:cNvSpPr>
            <a:spLocks/>
          </p:cNvSpPr>
          <p:nvPr/>
        </p:nvSpPr>
        <p:spPr bwMode="auto">
          <a:xfrm>
            <a:off x="827088" y="342900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5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5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1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1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1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000"/>
                                        <p:tgtEl>
                                          <p:spTgt spid="15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1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8" grpId="0"/>
      <p:bldP spid="15389" grpId="0"/>
      <p:bldP spid="15390" grpId="0"/>
      <p:bldP spid="15391" grpId="0"/>
      <p:bldP spid="15394" grpId="0"/>
      <p:bldP spid="15399" grpId="0" animBg="1"/>
      <p:bldP spid="15401" grpId="0" animBg="1"/>
      <p:bldP spid="15404" grpId="0" animBg="1"/>
      <p:bldP spid="15405" grpId="0" animBg="1"/>
      <p:bldP spid="15406" grpId="0" animBg="1"/>
      <p:bldP spid="15403" grpId="0" animBg="1"/>
      <p:bldP spid="15400" grpId="0" animBg="1"/>
      <p:bldP spid="15409" grpId="0"/>
      <p:bldP spid="15410" grpId="0"/>
      <p:bldP spid="15412" grpId="0"/>
      <p:bldP spid="15413" grpId="0" build="p"/>
      <p:bldP spid="15414" grpId="0"/>
      <p:bldP spid="15415" grpId="0"/>
      <p:bldP spid="154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39" name="Picture 39" descr="ryska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51063" y="2598738"/>
            <a:ext cx="3598862" cy="6788150"/>
          </a:xfrm>
          <a:noFill/>
        </p:spPr>
      </p:pic>
      <p:pic>
        <p:nvPicPr>
          <p:cNvPr id="25643" name="Picture 43" descr="ry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225186">
            <a:off x="2670175" y="1557338"/>
            <a:ext cx="32258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45" name="Picture 45" descr="rys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6838">
            <a:off x="-3652838" y="4397375"/>
            <a:ext cx="9174163" cy="486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Výška trojúhelníku</a:t>
            </a:r>
          </a:p>
        </p:txBody>
      </p:sp>
      <p:sp>
        <p:nvSpPr>
          <p:cNvPr id="25604" name="Rectangle 4"/>
          <p:cNvSpPr>
            <a:spLocks/>
          </p:cNvSpPr>
          <p:nvPr/>
        </p:nvSpPr>
        <p:spPr bwMode="auto">
          <a:xfrm>
            <a:off x="828675" y="5861050"/>
            <a:ext cx="43338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5605" name="Rectangle 5"/>
          <p:cNvSpPr>
            <a:spLocks/>
          </p:cNvSpPr>
          <p:nvPr/>
        </p:nvSpPr>
        <p:spPr bwMode="auto">
          <a:xfrm>
            <a:off x="5832475" y="5932488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5606" name="Rectangle 6"/>
          <p:cNvSpPr>
            <a:spLocks/>
          </p:cNvSpPr>
          <p:nvPr/>
        </p:nvSpPr>
        <p:spPr bwMode="auto">
          <a:xfrm>
            <a:off x="1908175" y="2492375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5607" name="Rectangle 7"/>
          <p:cNvSpPr>
            <a:spLocks/>
          </p:cNvSpPr>
          <p:nvPr/>
        </p:nvSpPr>
        <p:spPr bwMode="auto">
          <a:xfrm>
            <a:off x="1909763" y="5949950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P</a:t>
            </a:r>
            <a:r>
              <a:rPr lang="cs-CZ" sz="2800" baseline="-12000"/>
              <a:t>c</a:t>
            </a:r>
            <a:endParaRPr lang="cs-CZ" sz="2800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1189038" y="2979738"/>
            <a:ext cx="4895850" cy="3025775"/>
          </a:xfrm>
          <a:prstGeom prst="triangle">
            <a:avLst>
              <a:gd name="adj" fmla="val 1994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15" name="Rectangle 15"/>
          <p:cNvSpPr>
            <a:spLocks/>
          </p:cNvSpPr>
          <p:nvPr/>
        </p:nvSpPr>
        <p:spPr bwMode="auto">
          <a:xfrm>
            <a:off x="1044575" y="4149725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P</a:t>
            </a:r>
            <a:r>
              <a:rPr lang="cs-CZ" sz="2800" baseline="-12000"/>
              <a:t>b</a:t>
            </a:r>
            <a:endParaRPr lang="cs-CZ" sz="2800"/>
          </a:p>
        </p:txBody>
      </p:sp>
      <p:sp>
        <p:nvSpPr>
          <p:cNvPr id="25616" name="Rectangle 16"/>
          <p:cNvSpPr>
            <a:spLocks/>
          </p:cNvSpPr>
          <p:nvPr/>
        </p:nvSpPr>
        <p:spPr bwMode="auto">
          <a:xfrm>
            <a:off x="2917825" y="3213100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P</a:t>
            </a:r>
            <a:r>
              <a:rPr lang="cs-CZ" sz="2800" baseline="-12000"/>
              <a:t>a</a:t>
            </a:r>
            <a:endParaRPr lang="cs-CZ" sz="2800"/>
          </a:p>
        </p:txBody>
      </p:sp>
      <p:sp>
        <p:nvSpPr>
          <p:cNvPr id="25617" name="Rectangle 17"/>
          <p:cNvSpPr>
            <a:spLocks/>
          </p:cNvSpPr>
          <p:nvPr/>
        </p:nvSpPr>
        <p:spPr bwMode="auto">
          <a:xfrm flipH="1">
            <a:off x="539750" y="1484313"/>
            <a:ext cx="77771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= vzdálenost vrcholu od protější strany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/>
              <a:t>= kolmice vedená z vrcholu na protější stranu</a:t>
            </a:r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auto">
          <a:xfrm>
            <a:off x="2176463" y="2997200"/>
            <a:ext cx="0" cy="30162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5619" name="Line 19"/>
          <p:cNvSpPr>
            <a:spLocks noChangeShapeType="1"/>
          </p:cNvSpPr>
          <p:nvPr/>
        </p:nvSpPr>
        <p:spPr bwMode="auto">
          <a:xfrm flipV="1">
            <a:off x="1190625" y="3627438"/>
            <a:ext cx="1803400" cy="2382837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5621" name="Line 21"/>
          <p:cNvSpPr>
            <a:spLocks noChangeShapeType="1"/>
          </p:cNvSpPr>
          <p:nvPr/>
        </p:nvSpPr>
        <p:spPr bwMode="auto">
          <a:xfrm flipH="1" flipV="1">
            <a:off x="1655763" y="4533900"/>
            <a:ext cx="4422775" cy="1468438"/>
          </a:xfrm>
          <a:prstGeom prst="line">
            <a:avLst/>
          </a:prstGeom>
          <a:noFill/>
          <a:ln w="2857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176463" y="5715000"/>
            <a:ext cx="288925" cy="287338"/>
            <a:chOff x="3003" y="3600"/>
            <a:chExt cx="182" cy="181"/>
          </a:xfrm>
        </p:grpSpPr>
        <p:sp>
          <p:nvSpPr>
            <p:cNvPr id="3105" name="Arc 22"/>
            <p:cNvSpPr>
              <a:spLocks/>
            </p:cNvSpPr>
            <p:nvPr/>
          </p:nvSpPr>
          <p:spPr bwMode="auto">
            <a:xfrm>
              <a:off x="3003" y="3600"/>
              <a:ext cx="182" cy="181"/>
            </a:xfrm>
            <a:custGeom>
              <a:avLst/>
              <a:gdLst>
                <a:gd name="T0" fmla="*/ 0 w 21600"/>
                <a:gd name="T1" fmla="*/ 0 h 21600"/>
                <a:gd name="T2" fmla="*/ 182 w 21600"/>
                <a:gd name="T3" fmla="*/ 181 h 21600"/>
                <a:gd name="T4" fmla="*/ 0 w 21600"/>
                <a:gd name="T5" fmla="*/ 18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106" name="Oval 23"/>
            <p:cNvSpPr>
              <a:spLocks noChangeArrowheads="1"/>
            </p:cNvSpPr>
            <p:nvPr/>
          </p:nvSpPr>
          <p:spPr bwMode="auto">
            <a:xfrm>
              <a:off x="3067" y="3690"/>
              <a:ext cx="23" cy="2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878138" y="3681413"/>
            <a:ext cx="287337" cy="288925"/>
            <a:chOff x="1813" y="2319"/>
            <a:chExt cx="181" cy="182"/>
          </a:xfrm>
        </p:grpSpPr>
        <p:sp>
          <p:nvSpPr>
            <p:cNvPr id="3103" name="Arc 26"/>
            <p:cNvSpPr>
              <a:spLocks/>
            </p:cNvSpPr>
            <p:nvPr/>
          </p:nvSpPr>
          <p:spPr bwMode="auto">
            <a:xfrm rot="7533155">
              <a:off x="1813" y="2319"/>
              <a:ext cx="182" cy="181"/>
            </a:xfrm>
            <a:custGeom>
              <a:avLst/>
              <a:gdLst>
                <a:gd name="T0" fmla="*/ 0 w 21600"/>
                <a:gd name="T1" fmla="*/ 0 h 21600"/>
                <a:gd name="T2" fmla="*/ 182 w 21600"/>
                <a:gd name="T3" fmla="*/ 181 h 21600"/>
                <a:gd name="T4" fmla="*/ 0 w 21600"/>
                <a:gd name="T5" fmla="*/ 18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104" name="Oval 27"/>
            <p:cNvSpPr>
              <a:spLocks noChangeArrowheads="1"/>
            </p:cNvSpPr>
            <p:nvPr/>
          </p:nvSpPr>
          <p:spPr bwMode="auto">
            <a:xfrm rot="7533155">
              <a:off x="1883" y="2387"/>
              <a:ext cx="23" cy="23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4" name="Group 28"/>
          <p:cNvGrpSpPr>
            <a:grpSpLocks/>
          </p:cNvGrpSpPr>
          <p:nvPr/>
        </p:nvGrpSpPr>
        <p:grpSpPr bwMode="auto">
          <a:xfrm rot="1475988">
            <a:off x="1693863" y="4292600"/>
            <a:ext cx="288925" cy="287338"/>
            <a:chOff x="3003" y="3600"/>
            <a:chExt cx="182" cy="181"/>
          </a:xfrm>
        </p:grpSpPr>
        <p:sp>
          <p:nvSpPr>
            <p:cNvPr id="3101" name="Arc 29"/>
            <p:cNvSpPr>
              <a:spLocks/>
            </p:cNvSpPr>
            <p:nvPr/>
          </p:nvSpPr>
          <p:spPr bwMode="auto">
            <a:xfrm>
              <a:off x="3003" y="3600"/>
              <a:ext cx="182" cy="181"/>
            </a:xfrm>
            <a:custGeom>
              <a:avLst/>
              <a:gdLst>
                <a:gd name="T0" fmla="*/ 0 w 21600"/>
                <a:gd name="T1" fmla="*/ 0 h 21600"/>
                <a:gd name="T2" fmla="*/ 182 w 21600"/>
                <a:gd name="T3" fmla="*/ 181 h 21600"/>
                <a:gd name="T4" fmla="*/ 0 w 21600"/>
                <a:gd name="T5" fmla="*/ 18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0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102" name="Oval 30"/>
            <p:cNvSpPr>
              <a:spLocks noChangeArrowheads="1"/>
            </p:cNvSpPr>
            <p:nvPr/>
          </p:nvSpPr>
          <p:spPr bwMode="auto">
            <a:xfrm>
              <a:off x="3067" y="3690"/>
              <a:ext cx="23" cy="23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rgbClr val="000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5631" name="Rectangle 31"/>
          <p:cNvSpPr>
            <a:spLocks/>
          </p:cNvSpPr>
          <p:nvPr/>
        </p:nvSpPr>
        <p:spPr bwMode="auto">
          <a:xfrm>
            <a:off x="2268538" y="3573463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v</a:t>
            </a:r>
            <a:r>
              <a:rPr lang="cs-CZ" sz="2800" baseline="-12000"/>
              <a:t>a</a:t>
            </a:r>
            <a:endParaRPr lang="cs-CZ" sz="2800"/>
          </a:p>
        </p:txBody>
      </p:sp>
      <p:sp>
        <p:nvSpPr>
          <p:cNvPr id="25632" name="Rectangle 32"/>
          <p:cNvSpPr>
            <a:spLocks/>
          </p:cNvSpPr>
          <p:nvPr/>
        </p:nvSpPr>
        <p:spPr bwMode="auto">
          <a:xfrm>
            <a:off x="3708400" y="4724400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v</a:t>
            </a:r>
            <a:r>
              <a:rPr lang="cs-CZ" sz="2800" baseline="-12000"/>
              <a:t>b</a:t>
            </a:r>
            <a:endParaRPr lang="cs-CZ" sz="2800"/>
          </a:p>
        </p:txBody>
      </p:sp>
      <p:sp>
        <p:nvSpPr>
          <p:cNvPr id="25633" name="Rectangle 33"/>
          <p:cNvSpPr>
            <a:spLocks/>
          </p:cNvSpPr>
          <p:nvPr/>
        </p:nvSpPr>
        <p:spPr bwMode="auto">
          <a:xfrm>
            <a:off x="2268538" y="5084763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v</a:t>
            </a:r>
            <a:r>
              <a:rPr lang="cs-CZ" sz="2800" baseline="-12000"/>
              <a:t>c</a:t>
            </a:r>
            <a:endParaRPr lang="cs-CZ" sz="2800"/>
          </a:p>
        </p:txBody>
      </p:sp>
      <p:sp>
        <p:nvSpPr>
          <p:cNvPr id="25634" name="Rectangle 34"/>
          <p:cNvSpPr>
            <a:spLocks/>
          </p:cNvSpPr>
          <p:nvPr/>
        </p:nvSpPr>
        <p:spPr bwMode="auto">
          <a:xfrm>
            <a:off x="2197100" y="4365625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V</a:t>
            </a:r>
          </a:p>
        </p:txBody>
      </p:sp>
      <p:sp>
        <p:nvSpPr>
          <p:cNvPr id="25635" name="Rectangle 35"/>
          <p:cNvSpPr>
            <a:spLocks/>
          </p:cNvSpPr>
          <p:nvPr/>
        </p:nvSpPr>
        <p:spPr bwMode="auto">
          <a:xfrm flipH="1">
            <a:off x="4355976" y="2708275"/>
            <a:ext cx="4464496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 smtClean="0"/>
              <a:t>Průsečík </a:t>
            </a:r>
            <a:r>
              <a:rPr lang="cs-CZ" sz="2400" dirty="0"/>
              <a:t>výšek </a:t>
            </a:r>
            <a:r>
              <a:rPr lang="cs-CZ" sz="2400" dirty="0" smtClean="0"/>
              <a:t>V = ortocentrum</a:t>
            </a:r>
            <a:endParaRPr lang="cs-CZ" sz="2400" dirty="0"/>
          </a:p>
        </p:txBody>
      </p:sp>
      <p:sp>
        <p:nvSpPr>
          <p:cNvPr id="25636" name="Rectangle 36"/>
          <p:cNvSpPr>
            <a:spLocks/>
          </p:cNvSpPr>
          <p:nvPr/>
        </p:nvSpPr>
        <p:spPr bwMode="auto">
          <a:xfrm>
            <a:off x="3203575" y="594995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5637" name="Rectangle 37"/>
          <p:cNvSpPr>
            <a:spLocks/>
          </p:cNvSpPr>
          <p:nvPr/>
        </p:nvSpPr>
        <p:spPr bwMode="auto">
          <a:xfrm>
            <a:off x="4140200" y="407670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5638" name="Rectangle 38"/>
          <p:cNvSpPr>
            <a:spLocks/>
          </p:cNvSpPr>
          <p:nvPr/>
        </p:nvSpPr>
        <p:spPr bwMode="auto">
          <a:xfrm>
            <a:off x="1403350" y="3573463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5649" name="Rectangle 49"/>
          <p:cNvSpPr>
            <a:spLocks/>
          </p:cNvSpPr>
          <p:nvPr/>
        </p:nvSpPr>
        <p:spPr bwMode="auto">
          <a:xfrm flipH="1">
            <a:off x="4355975" y="3068960"/>
            <a:ext cx="4788023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 smtClean="0">
                <a:sym typeface="Symbol"/>
              </a:rPr>
              <a:t> výška může ležet mimo trojúhelník (tupoúhlý trojúhelník)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0"/>
                                        <p:tgtEl>
                                          <p:spTgt spid="25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0"/>
                                        <p:tgtEl>
                                          <p:spTgt spid="25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3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30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30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3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3000"/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5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30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3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500"/>
                                        <p:tgtEl>
                                          <p:spTgt spid="256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3000"/>
                                        <p:tgtEl>
                                          <p:spTgt spid="25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3000"/>
                                        <p:tgtEl>
                                          <p:spTgt spid="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30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3000"/>
                                        <p:tgtEl>
                                          <p:spTgt spid="25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  <p:bldP spid="25606" grpId="0"/>
      <p:bldP spid="25607" grpId="0"/>
      <p:bldP spid="25608" grpId="0" animBg="1"/>
      <p:bldP spid="25615" grpId="0"/>
      <p:bldP spid="25616" grpId="0"/>
      <p:bldP spid="25617" grpId="0" build="p"/>
      <p:bldP spid="25618" grpId="0" animBg="1"/>
      <p:bldP spid="25619" grpId="0" animBg="1"/>
      <p:bldP spid="25621" grpId="0" animBg="1"/>
      <p:bldP spid="25631" grpId="0"/>
      <p:bldP spid="25632" grpId="0"/>
      <p:bldP spid="25633" grpId="0"/>
      <p:bldP spid="25634" grpId="0"/>
      <p:bldP spid="25635" grpId="0" build="p"/>
      <p:bldP spid="25636" grpId="0"/>
      <p:bldP spid="25637" grpId="0"/>
      <p:bldP spid="25638" grpId="0"/>
      <p:bldP spid="2564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54" name="Line 30"/>
          <p:cNvSpPr>
            <a:spLocks noChangeShapeType="1"/>
          </p:cNvSpPr>
          <p:nvPr/>
        </p:nvSpPr>
        <p:spPr bwMode="auto">
          <a:xfrm>
            <a:off x="1150938" y="4365625"/>
            <a:ext cx="4716462" cy="151130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56" name="Line 32"/>
          <p:cNvSpPr>
            <a:spLocks noChangeShapeType="1"/>
          </p:cNvSpPr>
          <p:nvPr/>
        </p:nvSpPr>
        <p:spPr bwMode="auto">
          <a:xfrm flipH="1">
            <a:off x="971550" y="4365625"/>
            <a:ext cx="2655888" cy="15113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53" name="Line 29"/>
          <p:cNvSpPr>
            <a:spLocks noChangeShapeType="1"/>
          </p:cNvSpPr>
          <p:nvPr/>
        </p:nvSpPr>
        <p:spPr bwMode="auto">
          <a:xfrm>
            <a:off x="1366838" y="2852738"/>
            <a:ext cx="2052637" cy="30241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125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Arial" charset="0"/>
              </a:rPr>
              <a:t>Těžnice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323528" y="1196752"/>
            <a:ext cx="8424936" cy="43204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= úsečka, která spojuje vrchol a střed protější strany</a:t>
            </a:r>
          </a:p>
        </p:txBody>
      </p:sp>
      <p:sp>
        <p:nvSpPr>
          <p:cNvPr id="26648" name="Rectangle 24"/>
          <p:cNvSpPr>
            <a:spLocks/>
          </p:cNvSpPr>
          <p:nvPr/>
        </p:nvSpPr>
        <p:spPr bwMode="auto">
          <a:xfrm>
            <a:off x="611188" y="5734050"/>
            <a:ext cx="43338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6649" name="Rectangle 25"/>
          <p:cNvSpPr>
            <a:spLocks/>
          </p:cNvSpPr>
          <p:nvPr/>
        </p:nvSpPr>
        <p:spPr bwMode="auto">
          <a:xfrm>
            <a:off x="5614988" y="5805488"/>
            <a:ext cx="7207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6650" name="Rectangle 26"/>
          <p:cNvSpPr>
            <a:spLocks/>
          </p:cNvSpPr>
          <p:nvPr/>
        </p:nvSpPr>
        <p:spPr bwMode="auto">
          <a:xfrm>
            <a:off x="1116013" y="2349500"/>
            <a:ext cx="4318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6651" name="Rectangle 27"/>
          <p:cNvSpPr>
            <a:spLocks/>
          </p:cNvSpPr>
          <p:nvPr/>
        </p:nvSpPr>
        <p:spPr bwMode="auto">
          <a:xfrm>
            <a:off x="3132138" y="5878513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S</a:t>
            </a:r>
            <a:r>
              <a:rPr lang="cs-CZ" sz="2800" baseline="-12000"/>
              <a:t>c</a:t>
            </a:r>
            <a:endParaRPr lang="cs-CZ" sz="2800"/>
          </a:p>
        </p:txBody>
      </p:sp>
      <p:sp>
        <p:nvSpPr>
          <p:cNvPr id="26652" name="AutoShape 28"/>
          <p:cNvSpPr>
            <a:spLocks noChangeArrowheads="1"/>
          </p:cNvSpPr>
          <p:nvPr/>
        </p:nvSpPr>
        <p:spPr bwMode="auto">
          <a:xfrm>
            <a:off x="971550" y="2852738"/>
            <a:ext cx="4895850" cy="3025775"/>
          </a:xfrm>
          <a:prstGeom prst="triangle">
            <a:avLst>
              <a:gd name="adj" fmla="val 7889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6655" name="Line 31"/>
          <p:cNvSpPr>
            <a:spLocks noChangeShapeType="1"/>
          </p:cNvSpPr>
          <p:nvPr/>
        </p:nvSpPr>
        <p:spPr bwMode="auto">
          <a:xfrm>
            <a:off x="1042988" y="4362450"/>
            <a:ext cx="215900" cy="28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57" name="Line 33"/>
          <p:cNvSpPr>
            <a:spLocks noChangeShapeType="1"/>
          </p:cNvSpPr>
          <p:nvPr/>
        </p:nvSpPr>
        <p:spPr bwMode="auto">
          <a:xfrm flipV="1">
            <a:off x="3560763" y="4264025"/>
            <a:ext cx="144462" cy="173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58" name="Line 34"/>
          <p:cNvSpPr>
            <a:spLocks noChangeShapeType="1"/>
          </p:cNvSpPr>
          <p:nvPr/>
        </p:nvSpPr>
        <p:spPr bwMode="auto">
          <a:xfrm>
            <a:off x="3409950" y="580548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59" name="Rectangle 35"/>
          <p:cNvSpPr>
            <a:spLocks/>
          </p:cNvSpPr>
          <p:nvPr/>
        </p:nvSpPr>
        <p:spPr bwMode="auto">
          <a:xfrm>
            <a:off x="395288" y="4022725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S</a:t>
            </a:r>
            <a:r>
              <a:rPr lang="cs-CZ" sz="2800" baseline="-12000"/>
              <a:t>b</a:t>
            </a:r>
            <a:endParaRPr lang="cs-CZ" sz="2800"/>
          </a:p>
        </p:txBody>
      </p:sp>
      <p:sp>
        <p:nvSpPr>
          <p:cNvPr id="26660" name="Rectangle 36"/>
          <p:cNvSpPr>
            <a:spLocks/>
          </p:cNvSpPr>
          <p:nvPr/>
        </p:nvSpPr>
        <p:spPr bwMode="auto">
          <a:xfrm>
            <a:off x="3563938" y="4005263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S</a:t>
            </a:r>
            <a:r>
              <a:rPr lang="cs-CZ" sz="2800" baseline="-12000"/>
              <a:t>a</a:t>
            </a:r>
            <a:endParaRPr lang="cs-CZ" sz="2800"/>
          </a:p>
        </p:txBody>
      </p:sp>
      <p:sp>
        <p:nvSpPr>
          <p:cNvPr id="26662" name="Rectangle 38"/>
          <p:cNvSpPr>
            <a:spLocks/>
          </p:cNvSpPr>
          <p:nvPr/>
        </p:nvSpPr>
        <p:spPr bwMode="auto">
          <a:xfrm flipH="1">
            <a:off x="3203848" y="1844824"/>
            <a:ext cx="50038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400" dirty="0" smtClean="0"/>
              <a:t>Průsečík </a:t>
            </a:r>
            <a:r>
              <a:rPr lang="cs-CZ" sz="2400" dirty="0"/>
              <a:t>těžnic – bod </a:t>
            </a:r>
            <a:r>
              <a:rPr lang="cs-CZ" sz="2400" i="1" dirty="0"/>
              <a:t>T</a:t>
            </a:r>
            <a:r>
              <a:rPr lang="cs-CZ" sz="2400" dirty="0"/>
              <a:t> = </a:t>
            </a:r>
            <a:r>
              <a:rPr lang="cs-CZ" sz="2400" b="1" dirty="0"/>
              <a:t>těžiště</a:t>
            </a:r>
          </a:p>
        </p:txBody>
      </p:sp>
      <p:sp>
        <p:nvSpPr>
          <p:cNvPr id="26664" name="Rectangle 40"/>
          <p:cNvSpPr>
            <a:spLocks/>
          </p:cNvSpPr>
          <p:nvPr/>
        </p:nvSpPr>
        <p:spPr bwMode="auto">
          <a:xfrm>
            <a:off x="2051050" y="5805488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sp>
        <p:nvSpPr>
          <p:cNvPr id="26665" name="Rectangle 41"/>
          <p:cNvSpPr>
            <a:spLocks/>
          </p:cNvSpPr>
          <p:nvPr/>
        </p:nvSpPr>
        <p:spPr bwMode="auto">
          <a:xfrm>
            <a:off x="4427538" y="450850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26666" name="Rectangle 42"/>
          <p:cNvSpPr>
            <a:spLocks/>
          </p:cNvSpPr>
          <p:nvPr/>
        </p:nvSpPr>
        <p:spPr bwMode="auto">
          <a:xfrm>
            <a:off x="827088" y="342900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26667" name="Rectangle 43"/>
          <p:cNvSpPr>
            <a:spLocks/>
          </p:cNvSpPr>
          <p:nvPr/>
        </p:nvSpPr>
        <p:spPr bwMode="auto">
          <a:xfrm>
            <a:off x="2124075" y="3644900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FF0000"/>
                </a:solidFill>
              </a:rPr>
              <a:t>t</a:t>
            </a:r>
            <a:r>
              <a:rPr lang="cs-CZ" sz="2800" b="1" baseline="-12000">
                <a:solidFill>
                  <a:srgbClr val="FF0000"/>
                </a:solidFill>
              </a:rPr>
              <a:t>c</a:t>
            </a:r>
            <a:endParaRPr lang="cs-CZ" sz="2800" b="1">
              <a:solidFill>
                <a:srgbClr val="FF0000"/>
              </a:solidFill>
            </a:endParaRPr>
          </a:p>
        </p:txBody>
      </p:sp>
      <p:sp>
        <p:nvSpPr>
          <p:cNvPr id="26669" name="Rectangle 45"/>
          <p:cNvSpPr>
            <a:spLocks/>
          </p:cNvSpPr>
          <p:nvPr/>
        </p:nvSpPr>
        <p:spPr bwMode="auto">
          <a:xfrm>
            <a:off x="1331913" y="5013325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chemeClr val="tx2"/>
                </a:solidFill>
              </a:rPr>
              <a:t>t</a:t>
            </a:r>
            <a:r>
              <a:rPr lang="cs-CZ" sz="2800" b="1" baseline="-12000">
                <a:solidFill>
                  <a:schemeClr val="tx2"/>
                </a:solidFill>
              </a:rPr>
              <a:t>a</a:t>
            </a:r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6670" name="Rectangle 46"/>
          <p:cNvSpPr>
            <a:spLocks/>
          </p:cNvSpPr>
          <p:nvPr/>
        </p:nvSpPr>
        <p:spPr bwMode="auto">
          <a:xfrm>
            <a:off x="3851275" y="4868863"/>
            <a:ext cx="504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 b="1">
                <a:solidFill>
                  <a:srgbClr val="009900"/>
                </a:solidFill>
              </a:rPr>
              <a:t>t</a:t>
            </a:r>
            <a:r>
              <a:rPr lang="cs-CZ" sz="2800" b="1" baseline="-12000">
                <a:solidFill>
                  <a:srgbClr val="009900"/>
                </a:solidFill>
              </a:rPr>
              <a:t>b</a:t>
            </a:r>
            <a:endParaRPr lang="cs-CZ" sz="2800" b="1">
              <a:solidFill>
                <a:srgbClr val="009900"/>
              </a:solidFill>
            </a:endParaRPr>
          </a:p>
        </p:txBody>
      </p:sp>
      <p:sp>
        <p:nvSpPr>
          <p:cNvPr id="26671" name="Rectangle 47"/>
          <p:cNvSpPr>
            <a:spLocks/>
          </p:cNvSpPr>
          <p:nvPr/>
        </p:nvSpPr>
        <p:spPr bwMode="auto">
          <a:xfrm>
            <a:off x="2339975" y="4868863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800"/>
              <a:t>T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203848" y="2348880"/>
            <a:ext cx="5670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/>
            <a:r>
              <a:rPr lang="cs-CZ" sz="2400" dirty="0" smtClean="0">
                <a:sym typeface="Symbol"/>
              </a:rPr>
              <a:t> </a:t>
            </a:r>
            <a:r>
              <a:rPr lang="cs-CZ" sz="2400" dirty="0" smtClean="0"/>
              <a:t>vzdálenost </a:t>
            </a:r>
            <a:r>
              <a:rPr lang="cs-CZ" sz="2400" dirty="0"/>
              <a:t>těžiště od </a:t>
            </a:r>
            <a:r>
              <a:rPr lang="cs-CZ" sz="2400" dirty="0" smtClean="0"/>
              <a:t>vrcholu</a:t>
            </a:r>
            <a:br>
              <a:rPr lang="cs-CZ" sz="2400" dirty="0" smtClean="0"/>
            </a:br>
            <a:r>
              <a:rPr lang="cs-CZ" sz="2400" dirty="0" smtClean="0"/>
              <a:t>je </a:t>
            </a:r>
            <a:r>
              <a:rPr lang="cs-CZ" sz="2400" dirty="0"/>
              <a:t>rovno 2/3 délky těžnice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6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6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0"/>
                                        <p:tgtEl>
                                          <p:spTgt spid="26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30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3000"/>
                                        <p:tgtEl>
                                          <p:spTgt spid="26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0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2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3000"/>
                                        <p:tgtEl>
                                          <p:spTgt spid="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3000"/>
                                        <p:tgtEl>
                                          <p:spTgt spid="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3000"/>
                                        <p:tgtEl>
                                          <p:spTgt spid="26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3000"/>
                                        <p:tgtEl>
                                          <p:spTgt spid="26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0"/>
                                        <p:tgtEl>
                                          <p:spTgt spid="26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3000"/>
                                        <p:tgtEl>
                                          <p:spTgt spid="26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54" grpId="0" animBg="1"/>
      <p:bldP spid="26656" grpId="0" animBg="1"/>
      <p:bldP spid="26653" grpId="0" animBg="1"/>
      <p:bldP spid="26627" grpId="0" build="p"/>
      <p:bldP spid="26648" grpId="0"/>
      <p:bldP spid="26649" grpId="0"/>
      <p:bldP spid="26650" grpId="0"/>
      <p:bldP spid="26651" grpId="0"/>
      <p:bldP spid="26652" grpId="0" animBg="1"/>
      <p:bldP spid="26655" grpId="0" animBg="1"/>
      <p:bldP spid="26657" grpId="0" animBg="1"/>
      <p:bldP spid="26658" grpId="0" animBg="1"/>
      <p:bldP spid="26659" grpId="0"/>
      <p:bldP spid="26660" grpId="0"/>
      <p:bldP spid="26662" grpId="0"/>
      <p:bldP spid="26664" grpId="0"/>
      <p:bldP spid="26665" grpId="0"/>
      <p:bldP spid="26666" grpId="0"/>
      <p:bldP spid="26667" grpId="0"/>
      <p:bldP spid="26669" grpId="0"/>
      <p:bldP spid="26670" grpId="0"/>
      <p:bldP spid="26671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60" name="Line 36"/>
          <p:cNvSpPr>
            <a:spLocks noChangeShapeType="1"/>
          </p:cNvSpPr>
          <p:nvPr/>
        </p:nvSpPr>
        <p:spPr bwMode="auto">
          <a:xfrm flipV="1">
            <a:off x="1547813" y="2852738"/>
            <a:ext cx="5472112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charset="0"/>
              </a:rPr>
              <a:t>Kružnice opsaná</a:t>
            </a:r>
            <a:endParaRPr lang="cs-CZ" sz="2800" dirty="0" smtClean="0">
              <a:latin typeface="Arial" charset="0"/>
            </a:endParaRPr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>
            <a:off x="655638" y="2335213"/>
            <a:ext cx="4119562" cy="2519362"/>
          </a:xfrm>
          <a:prstGeom prst="triangle">
            <a:avLst>
              <a:gd name="adj" fmla="val 79528"/>
            </a:avLst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6633" name="Rectangle 9"/>
          <p:cNvSpPr>
            <a:spLocks/>
          </p:cNvSpPr>
          <p:nvPr/>
        </p:nvSpPr>
        <p:spPr bwMode="auto">
          <a:xfrm>
            <a:off x="3784600" y="1916113"/>
            <a:ext cx="3730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C</a:t>
            </a:r>
          </a:p>
        </p:txBody>
      </p:sp>
      <p:sp>
        <p:nvSpPr>
          <p:cNvPr id="26634" name="Rectangle 10"/>
          <p:cNvSpPr>
            <a:spLocks/>
          </p:cNvSpPr>
          <p:nvPr/>
        </p:nvSpPr>
        <p:spPr bwMode="auto">
          <a:xfrm>
            <a:off x="4775200" y="4854575"/>
            <a:ext cx="373063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B</a:t>
            </a:r>
          </a:p>
        </p:txBody>
      </p:sp>
      <p:sp>
        <p:nvSpPr>
          <p:cNvPr id="26635" name="Rectangle 11"/>
          <p:cNvSpPr>
            <a:spLocks/>
          </p:cNvSpPr>
          <p:nvPr/>
        </p:nvSpPr>
        <p:spPr bwMode="auto">
          <a:xfrm>
            <a:off x="395288" y="4906963"/>
            <a:ext cx="373062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A</a:t>
            </a:r>
          </a:p>
        </p:txBody>
      </p:sp>
      <p:sp>
        <p:nvSpPr>
          <p:cNvPr id="26638" name="Rectangle 14"/>
          <p:cNvSpPr>
            <a:spLocks/>
          </p:cNvSpPr>
          <p:nvPr/>
        </p:nvSpPr>
        <p:spPr bwMode="auto">
          <a:xfrm>
            <a:off x="2690813" y="4906963"/>
            <a:ext cx="801687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S</a:t>
            </a:r>
            <a:r>
              <a:rPr lang="cs-CZ" sz="2400" baseline="-4000"/>
              <a:t>c</a:t>
            </a:r>
          </a:p>
        </p:txBody>
      </p:sp>
      <p:sp>
        <p:nvSpPr>
          <p:cNvPr id="26645" name="Rectangle 21"/>
          <p:cNvSpPr>
            <a:spLocks/>
          </p:cNvSpPr>
          <p:nvPr/>
        </p:nvSpPr>
        <p:spPr bwMode="auto">
          <a:xfrm>
            <a:off x="684213" y="2349500"/>
            <a:ext cx="371475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k</a:t>
            </a:r>
          </a:p>
        </p:txBody>
      </p:sp>
      <p:sp>
        <p:nvSpPr>
          <p:cNvPr id="26652" name="Line 28"/>
          <p:cNvSpPr>
            <a:spLocks noChangeShapeType="1"/>
          </p:cNvSpPr>
          <p:nvPr/>
        </p:nvSpPr>
        <p:spPr bwMode="auto">
          <a:xfrm>
            <a:off x="2741613" y="3384550"/>
            <a:ext cx="0" cy="31400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53" name="Line 29"/>
          <p:cNvSpPr>
            <a:spLocks noChangeShapeType="1"/>
          </p:cNvSpPr>
          <p:nvPr/>
        </p:nvSpPr>
        <p:spPr bwMode="auto">
          <a:xfrm>
            <a:off x="1187450" y="2292350"/>
            <a:ext cx="2600325" cy="30114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54" name="Rectangle 30"/>
          <p:cNvSpPr>
            <a:spLocks/>
          </p:cNvSpPr>
          <p:nvPr/>
        </p:nvSpPr>
        <p:spPr bwMode="auto">
          <a:xfrm>
            <a:off x="1547813" y="3357563"/>
            <a:ext cx="68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S</a:t>
            </a:r>
            <a:r>
              <a:rPr lang="cs-CZ" sz="2400" baseline="-4000"/>
              <a:t>b</a:t>
            </a:r>
          </a:p>
        </p:txBody>
      </p:sp>
      <p:sp>
        <p:nvSpPr>
          <p:cNvPr id="26658" name="Rectangle 34"/>
          <p:cNvSpPr>
            <a:spLocks/>
          </p:cNvSpPr>
          <p:nvPr/>
        </p:nvSpPr>
        <p:spPr bwMode="auto">
          <a:xfrm>
            <a:off x="3059113" y="3933825"/>
            <a:ext cx="365125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S</a:t>
            </a:r>
            <a:endParaRPr lang="cs-CZ" sz="2400" baseline="-4000"/>
          </a:p>
        </p:txBody>
      </p:sp>
      <p:sp>
        <p:nvSpPr>
          <p:cNvPr id="26659" name="Oval 35"/>
          <p:cNvSpPr>
            <a:spLocks noChangeArrowheads="1"/>
          </p:cNvSpPr>
          <p:nvPr/>
        </p:nvSpPr>
        <p:spPr bwMode="auto">
          <a:xfrm>
            <a:off x="500063" y="1968500"/>
            <a:ext cx="4432300" cy="419735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6661" name="Rectangle 37"/>
          <p:cNvSpPr>
            <a:spLocks/>
          </p:cNvSpPr>
          <p:nvPr/>
        </p:nvSpPr>
        <p:spPr bwMode="auto">
          <a:xfrm>
            <a:off x="4254500" y="3090863"/>
            <a:ext cx="5334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/>
              <a:t>S</a:t>
            </a:r>
            <a:r>
              <a:rPr lang="cs-CZ" sz="2400" baseline="-4000"/>
              <a:t>a</a:t>
            </a:r>
          </a:p>
        </p:txBody>
      </p:sp>
      <p:sp>
        <p:nvSpPr>
          <p:cNvPr id="26663" name="Oval 39"/>
          <p:cNvSpPr>
            <a:spLocks noChangeArrowheads="1"/>
          </p:cNvSpPr>
          <p:nvPr/>
        </p:nvSpPr>
        <p:spPr bwMode="auto">
          <a:xfrm>
            <a:off x="-1836738" y="2636838"/>
            <a:ext cx="4826001" cy="4508500"/>
          </a:xfrm>
          <a:prstGeom prst="ellips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6664" name="Oval 40"/>
          <p:cNvSpPr>
            <a:spLocks noChangeArrowheads="1"/>
          </p:cNvSpPr>
          <p:nvPr/>
        </p:nvSpPr>
        <p:spPr bwMode="auto">
          <a:xfrm>
            <a:off x="1619250" y="0"/>
            <a:ext cx="4826000" cy="4537075"/>
          </a:xfrm>
          <a:prstGeom prst="ellips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6666" name="Oval 42"/>
          <p:cNvSpPr>
            <a:spLocks noChangeArrowheads="1"/>
          </p:cNvSpPr>
          <p:nvPr/>
        </p:nvSpPr>
        <p:spPr bwMode="auto">
          <a:xfrm>
            <a:off x="2484438" y="2636838"/>
            <a:ext cx="4826000" cy="4508500"/>
          </a:xfrm>
          <a:prstGeom prst="ellips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6656" name="Line 32"/>
          <p:cNvSpPr>
            <a:spLocks noChangeShapeType="1"/>
          </p:cNvSpPr>
          <p:nvPr/>
        </p:nvSpPr>
        <p:spPr bwMode="auto">
          <a:xfrm flipV="1">
            <a:off x="655638" y="4102100"/>
            <a:ext cx="2085975" cy="7493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55" name="Line 31"/>
          <p:cNvSpPr>
            <a:spLocks noChangeShapeType="1"/>
          </p:cNvSpPr>
          <p:nvPr/>
        </p:nvSpPr>
        <p:spPr bwMode="auto">
          <a:xfrm flipH="1" flipV="1">
            <a:off x="2727325" y="4102100"/>
            <a:ext cx="2033588" cy="7445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39" name="Line 15"/>
          <p:cNvSpPr>
            <a:spLocks noChangeShapeType="1"/>
          </p:cNvSpPr>
          <p:nvPr/>
        </p:nvSpPr>
        <p:spPr bwMode="auto">
          <a:xfrm flipH="1">
            <a:off x="2752725" y="2335213"/>
            <a:ext cx="1187450" cy="17637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67" name="Rectangle 43"/>
          <p:cNvSpPr>
            <a:spLocks/>
          </p:cNvSpPr>
          <p:nvPr/>
        </p:nvSpPr>
        <p:spPr bwMode="auto">
          <a:xfrm>
            <a:off x="3635375" y="4076700"/>
            <a:ext cx="373063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 b="1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6668" name="Rectangle 44"/>
          <p:cNvSpPr>
            <a:spLocks/>
          </p:cNvSpPr>
          <p:nvPr/>
        </p:nvSpPr>
        <p:spPr bwMode="auto">
          <a:xfrm>
            <a:off x="3203575" y="3213100"/>
            <a:ext cx="373063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 b="1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6669" name="Rectangle 45"/>
          <p:cNvSpPr>
            <a:spLocks/>
          </p:cNvSpPr>
          <p:nvPr/>
        </p:nvSpPr>
        <p:spPr bwMode="auto">
          <a:xfrm>
            <a:off x="1619250" y="4365625"/>
            <a:ext cx="373063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400" b="1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5" name="Rectangle 3"/>
          <p:cNvSpPr txBox="1">
            <a:spLocks/>
          </p:cNvSpPr>
          <p:nvPr/>
        </p:nvSpPr>
        <p:spPr>
          <a:xfrm>
            <a:off x="323528" y="908720"/>
            <a:ext cx="8424936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= kružnice, procházející všemi vrcholy trojúhelníku</a:t>
            </a:r>
          </a:p>
        </p:txBody>
      </p:sp>
      <p:sp>
        <p:nvSpPr>
          <p:cNvPr id="26" name="Rectangle 3"/>
          <p:cNvSpPr txBox="1">
            <a:spLocks/>
          </p:cNvSpPr>
          <p:nvPr/>
        </p:nvSpPr>
        <p:spPr>
          <a:xfrm>
            <a:off x="323528" y="1340768"/>
            <a:ext cx="4392488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sz="2400" dirty="0">
                <a:latin typeface="Arial" charset="0"/>
                <a:sym typeface="Symbol"/>
              </a:rPr>
              <a:t>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středem je průsečík </a:t>
            </a:r>
            <a:r>
              <a:rPr lang="cs-CZ" sz="2400" dirty="0" err="1">
                <a:latin typeface="Arial" charset="0"/>
              </a:rPr>
              <a:t>o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stran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6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6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000"/>
                                        <p:tgtEl>
                                          <p:spTgt spid="2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6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000"/>
                                        <p:tgtEl>
                                          <p:spTgt spid="26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2000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26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000"/>
                                        <p:tgtEl>
                                          <p:spTgt spid="26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20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0"/>
                                        <p:tgtEl>
                                          <p:spTgt spid="26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2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60" grpId="0" animBg="1"/>
      <p:bldP spid="26631" grpId="0" animBg="1"/>
      <p:bldP spid="26633" grpId="0"/>
      <p:bldP spid="26634" grpId="0"/>
      <p:bldP spid="26635" grpId="0"/>
      <p:bldP spid="26638" grpId="0"/>
      <p:bldP spid="26645" grpId="0"/>
      <p:bldP spid="26652" grpId="0" animBg="1"/>
      <p:bldP spid="26653" grpId="0" animBg="1"/>
      <p:bldP spid="26654" grpId="0"/>
      <p:bldP spid="26658" grpId="0"/>
      <p:bldP spid="26659" grpId="0" animBg="1"/>
      <p:bldP spid="26661" grpId="0"/>
      <p:bldP spid="26663" grpId="0" animBg="1"/>
      <p:bldP spid="26664" grpId="0" animBg="1"/>
      <p:bldP spid="26666" grpId="0" animBg="1"/>
      <p:bldP spid="26656" grpId="0" animBg="1"/>
      <p:bldP spid="26655" grpId="0" animBg="1"/>
      <p:bldP spid="26639" grpId="0" animBg="1"/>
      <p:bldP spid="26667" grpId="0"/>
      <p:bldP spid="26668" grpId="0"/>
      <p:bldP spid="26669" grpId="0"/>
      <p:bldP spid="25" grpId="0" build="p"/>
      <p:bldP spid="2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09" name="Picture 93" descr="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2204293"/>
            <a:ext cx="5327650" cy="4537075"/>
          </a:xfrm>
          <a:prstGeom prst="rect">
            <a:avLst/>
          </a:prstGeom>
          <a:noFill/>
        </p:spPr>
      </p:pic>
      <p:sp>
        <p:nvSpPr>
          <p:cNvPr id="34892" name="Arc 76"/>
          <p:cNvSpPr>
            <a:spLocks/>
          </p:cNvSpPr>
          <p:nvPr/>
        </p:nvSpPr>
        <p:spPr bwMode="auto">
          <a:xfrm rot="10800000" flipV="1">
            <a:off x="5724525" y="5122118"/>
            <a:ext cx="1152525" cy="14668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7473"/>
              <a:gd name="T2" fmla="*/ 20786 w 21600"/>
              <a:gd name="T3" fmla="*/ 27473 h 27473"/>
              <a:gd name="T4" fmla="*/ 0 w 21600"/>
              <a:gd name="T5" fmla="*/ 21600 h 27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473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3585"/>
                  <a:pt x="21326" y="25562"/>
                  <a:pt x="20786" y="27473"/>
                </a:cubicBezTo>
              </a:path>
              <a:path w="21600" h="27473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3585"/>
                  <a:pt x="21326" y="25562"/>
                  <a:pt x="20786" y="27473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93" name="Arc 77"/>
          <p:cNvSpPr>
            <a:spLocks/>
          </p:cNvSpPr>
          <p:nvPr/>
        </p:nvSpPr>
        <p:spPr bwMode="auto">
          <a:xfrm rot="13500000" flipV="1">
            <a:off x="5159375" y="4847480"/>
            <a:ext cx="1152525" cy="1216025"/>
          </a:xfrm>
          <a:custGeom>
            <a:avLst/>
            <a:gdLst>
              <a:gd name="G0" fmla="+- 0 0 0"/>
              <a:gd name="G1" fmla="+- 16909 0 0"/>
              <a:gd name="G2" fmla="+- 21600 0 0"/>
              <a:gd name="T0" fmla="*/ 13441 w 21600"/>
              <a:gd name="T1" fmla="*/ 0 h 22782"/>
              <a:gd name="T2" fmla="*/ 20786 w 21600"/>
              <a:gd name="T3" fmla="*/ 22782 h 22782"/>
              <a:gd name="T4" fmla="*/ 0 w 21600"/>
              <a:gd name="T5" fmla="*/ 16909 h 22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782" fill="none" extrusionOk="0">
                <a:moveTo>
                  <a:pt x="13440" y="0"/>
                </a:moveTo>
                <a:cubicBezTo>
                  <a:pt x="18595" y="4098"/>
                  <a:pt x="21600" y="10323"/>
                  <a:pt x="21600" y="16909"/>
                </a:cubicBezTo>
                <a:cubicBezTo>
                  <a:pt x="21600" y="18894"/>
                  <a:pt x="21326" y="20871"/>
                  <a:pt x="20786" y="22782"/>
                </a:cubicBezTo>
              </a:path>
              <a:path w="21600" h="22782" stroke="0" extrusionOk="0">
                <a:moveTo>
                  <a:pt x="13440" y="0"/>
                </a:moveTo>
                <a:cubicBezTo>
                  <a:pt x="18595" y="4098"/>
                  <a:pt x="21600" y="10323"/>
                  <a:pt x="21600" y="16909"/>
                </a:cubicBezTo>
                <a:cubicBezTo>
                  <a:pt x="21600" y="18894"/>
                  <a:pt x="21326" y="20871"/>
                  <a:pt x="20786" y="22782"/>
                </a:cubicBezTo>
                <a:lnTo>
                  <a:pt x="0" y="16909"/>
                </a:lnTo>
                <a:close/>
              </a:path>
            </a:pathLst>
          </a:cu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94" name="Arc 78"/>
          <p:cNvSpPr>
            <a:spLocks/>
          </p:cNvSpPr>
          <p:nvPr/>
        </p:nvSpPr>
        <p:spPr bwMode="auto">
          <a:xfrm rot="7890051" flipV="1">
            <a:off x="5031582" y="4929236"/>
            <a:ext cx="1096962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0564"/>
              <a:gd name="T1" fmla="*/ 0 h 21600"/>
              <a:gd name="T2" fmla="*/ 20564 w 20564"/>
              <a:gd name="T3" fmla="*/ 14990 h 21600"/>
              <a:gd name="T4" fmla="*/ 0 w 2056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64" h="21600" fill="none" extrusionOk="0">
                <a:moveTo>
                  <a:pt x="-1" y="0"/>
                </a:moveTo>
                <a:cubicBezTo>
                  <a:pt x="9382" y="0"/>
                  <a:pt x="17692" y="6057"/>
                  <a:pt x="20563" y="14990"/>
                </a:cubicBezTo>
              </a:path>
              <a:path w="20564" h="21600" stroke="0" extrusionOk="0">
                <a:moveTo>
                  <a:pt x="-1" y="0"/>
                </a:moveTo>
                <a:cubicBezTo>
                  <a:pt x="9382" y="0"/>
                  <a:pt x="17692" y="6057"/>
                  <a:pt x="20563" y="1499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95" name="Arc 79"/>
          <p:cNvSpPr>
            <a:spLocks/>
          </p:cNvSpPr>
          <p:nvPr/>
        </p:nvSpPr>
        <p:spPr bwMode="auto">
          <a:xfrm rot="17314288" flipV="1">
            <a:off x="2456656" y="5310237"/>
            <a:ext cx="1190625" cy="1179512"/>
          </a:xfrm>
          <a:custGeom>
            <a:avLst/>
            <a:gdLst>
              <a:gd name="G0" fmla="+- 727 0 0"/>
              <a:gd name="G1" fmla="+- 21600 0 0"/>
              <a:gd name="G2" fmla="+- 21600 0 0"/>
              <a:gd name="T0" fmla="*/ 0 w 22327"/>
              <a:gd name="T1" fmla="*/ 12 h 22106"/>
              <a:gd name="T2" fmla="*/ 22321 w 22327"/>
              <a:gd name="T3" fmla="*/ 22106 h 22106"/>
              <a:gd name="T4" fmla="*/ 727 w 22327"/>
              <a:gd name="T5" fmla="*/ 21600 h 22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327" h="22106" fill="none" extrusionOk="0">
                <a:moveTo>
                  <a:pt x="0" y="12"/>
                </a:moveTo>
                <a:cubicBezTo>
                  <a:pt x="242" y="4"/>
                  <a:pt x="484" y="-1"/>
                  <a:pt x="727" y="0"/>
                </a:cubicBezTo>
                <a:cubicBezTo>
                  <a:pt x="12656" y="0"/>
                  <a:pt x="22327" y="9670"/>
                  <a:pt x="22327" y="21600"/>
                </a:cubicBezTo>
                <a:cubicBezTo>
                  <a:pt x="22327" y="21768"/>
                  <a:pt x="22325" y="21937"/>
                  <a:pt x="22321" y="22106"/>
                </a:cubicBezTo>
              </a:path>
              <a:path w="22327" h="22106" stroke="0" extrusionOk="0">
                <a:moveTo>
                  <a:pt x="0" y="12"/>
                </a:moveTo>
                <a:cubicBezTo>
                  <a:pt x="242" y="4"/>
                  <a:pt x="484" y="-1"/>
                  <a:pt x="727" y="0"/>
                </a:cubicBezTo>
                <a:cubicBezTo>
                  <a:pt x="12656" y="0"/>
                  <a:pt x="22327" y="9670"/>
                  <a:pt x="22327" y="21600"/>
                </a:cubicBezTo>
                <a:cubicBezTo>
                  <a:pt x="22327" y="21768"/>
                  <a:pt x="22325" y="21937"/>
                  <a:pt x="22321" y="22106"/>
                </a:cubicBezTo>
                <a:lnTo>
                  <a:pt x="727" y="21600"/>
                </a:lnTo>
                <a:close/>
              </a:path>
            </a:pathLst>
          </a:cu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96" name="Arc 80"/>
          <p:cNvSpPr>
            <a:spLocks/>
          </p:cNvSpPr>
          <p:nvPr/>
        </p:nvSpPr>
        <p:spPr bwMode="auto">
          <a:xfrm rot="15354632" flipV="1">
            <a:off x="3190082" y="4980036"/>
            <a:ext cx="1093788" cy="1152525"/>
          </a:xfrm>
          <a:custGeom>
            <a:avLst/>
            <a:gdLst>
              <a:gd name="G0" fmla="+- 15949 0 0"/>
              <a:gd name="G1" fmla="+- 21600 0 0"/>
              <a:gd name="G2" fmla="+- 21600 0 0"/>
              <a:gd name="T0" fmla="*/ 0 w 20530"/>
              <a:gd name="T1" fmla="*/ 7033 h 21600"/>
              <a:gd name="T2" fmla="*/ 20530 w 20530"/>
              <a:gd name="T3" fmla="*/ 491 h 21600"/>
              <a:gd name="T4" fmla="*/ 15949 w 2053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30" h="21600" fill="none" extrusionOk="0">
                <a:moveTo>
                  <a:pt x="0" y="7033"/>
                </a:moveTo>
                <a:cubicBezTo>
                  <a:pt x="4092" y="2552"/>
                  <a:pt x="9880" y="-1"/>
                  <a:pt x="15949" y="0"/>
                </a:cubicBezTo>
                <a:cubicBezTo>
                  <a:pt x="17489" y="0"/>
                  <a:pt x="19024" y="164"/>
                  <a:pt x="20529" y="491"/>
                </a:cubicBezTo>
              </a:path>
              <a:path w="20530" h="21600" stroke="0" extrusionOk="0">
                <a:moveTo>
                  <a:pt x="0" y="7033"/>
                </a:moveTo>
                <a:cubicBezTo>
                  <a:pt x="4092" y="2552"/>
                  <a:pt x="9880" y="-1"/>
                  <a:pt x="15949" y="0"/>
                </a:cubicBezTo>
                <a:cubicBezTo>
                  <a:pt x="17489" y="0"/>
                  <a:pt x="19024" y="164"/>
                  <a:pt x="20529" y="491"/>
                </a:cubicBezTo>
                <a:lnTo>
                  <a:pt x="15949" y="21600"/>
                </a:lnTo>
                <a:close/>
              </a:path>
            </a:pathLst>
          </a:cu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97" name="Arc 81"/>
          <p:cNvSpPr>
            <a:spLocks/>
          </p:cNvSpPr>
          <p:nvPr/>
        </p:nvSpPr>
        <p:spPr bwMode="auto">
          <a:xfrm rot="11693580" flipV="1">
            <a:off x="3389313" y="5236418"/>
            <a:ext cx="1076325" cy="1152525"/>
          </a:xfrm>
          <a:custGeom>
            <a:avLst/>
            <a:gdLst>
              <a:gd name="G0" fmla="+- 15949 0 0"/>
              <a:gd name="G1" fmla="+- 21600 0 0"/>
              <a:gd name="G2" fmla="+- 21600 0 0"/>
              <a:gd name="T0" fmla="*/ 0 w 20203"/>
              <a:gd name="T1" fmla="*/ 7033 h 21600"/>
              <a:gd name="T2" fmla="*/ 20203 w 20203"/>
              <a:gd name="T3" fmla="*/ 423 h 21600"/>
              <a:gd name="T4" fmla="*/ 15949 w 2020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03" h="21600" fill="none" extrusionOk="0">
                <a:moveTo>
                  <a:pt x="0" y="7033"/>
                </a:moveTo>
                <a:cubicBezTo>
                  <a:pt x="4092" y="2552"/>
                  <a:pt x="9880" y="-1"/>
                  <a:pt x="15949" y="0"/>
                </a:cubicBezTo>
                <a:cubicBezTo>
                  <a:pt x="17377" y="0"/>
                  <a:pt x="18802" y="141"/>
                  <a:pt x="20202" y="423"/>
                </a:cubicBezTo>
              </a:path>
              <a:path w="20203" h="21600" stroke="0" extrusionOk="0">
                <a:moveTo>
                  <a:pt x="0" y="7033"/>
                </a:moveTo>
                <a:cubicBezTo>
                  <a:pt x="4092" y="2552"/>
                  <a:pt x="9880" y="-1"/>
                  <a:pt x="15949" y="0"/>
                </a:cubicBezTo>
                <a:cubicBezTo>
                  <a:pt x="17377" y="0"/>
                  <a:pt x="18802" y="141"/>
                  <a:pt x="20202" y="423"/>
                </a:cubicBezTo>
                <a:lnTo>
                  <a:pt x="15949" y="21600"/>
                </a:lnTo>
                <a:close/>
              </a:path>
            </a:pathLst>
          </a:cu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898" name="Line 82"/>
          <p:cNvSpPr>
            <a:spLocks noChangeShapeType="1"/>
          </p:cNvSpPr>
          <p:nvPr/>
        </p:nvSpPr>
        <p:spPr bwMode="auto">
          <a:xfrm flipH="1" flipV="1">
            <a:off x="1835150" y="2645618"/>
            <a:ext cx="5473700" cy="396081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Dot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4899" name="Line 83"/>
          <p:cNvSpPr>
            <a:spLocks noChangeShapeType="1"/>
          </p:cNvSpPr>
          <p:nvPr/>
        </p:nvSpPr>
        <p:spPr bwMode="auto">
          <a:xfrm flipV="1">
            <a:off x="1835150" y="4028330"/>
            <a:ext cx="5616575" cy="24765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Dot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4900" name="Text Box 84"/>
          <p:cNvSpPr txBox="1">
            <a:spLocks noChangeArrowheads="1"/>
          </p:cNvSpPr>
          <p:nvPr/>
        </p:nvSpPr>
        <p:spPr bwMode="auto">
          <a:xfrm>
            <a:off x="6948488" y="3667968"/>
            <a:ext cx="4873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cs-CZ" sz="2000" b="1" baseline="-2500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34901" name="Text Box 85"/>
          <p:cNvSpPr txBox="1">
            <a:spLocks noChangeArrowheads="1"/>
          </p:cNvSpPr>
          <p:nvPr/>
        </p:nvSpPr>
        <p:spPr bwMode="auto">
          <a:xfrm>
            <a:off x="2124075" y="2551955"/>
            <a:ext cx="4873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cs-CZ" sz="2000" b="1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34902" name="Text Box 86"/>
          <p:cNvSpPr txBox="1">
            <a:spLocks noChangeArrowheads="1"/>
          </p:cNvSpPr>
          <p:nvPr/>
        </p:nvSpPr>
        <p:spPr bwMode="auto">
          <a:xfrm>
            <a:off x="5064125" y="4625230"/>
            <a:ext cx="487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  <a:latin typeface="Times New Roman" pitchFamily="18" charset="0"/>
              </a:rPr>
              <a:t>S</a:t>
            </a:r>
            <a:endParaRPr lang="cs-CZ" sz="24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903" name="Oval 87"/>
          <p:cNvSpPr>
            <a:spLocks noChangeAspect="1" noChangeArrowheads="1"/>
          </p:cNvSpPr>
          <p:nvPr/>
        </p:nvSpPr>
        <p:spPr bwMode="auto">
          <a:xfrm>
            <a:off x="3910013" y="3812430"/>
            <a:ext cx="2465387" cy="2465388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904" name="Line 88"/>
          <p:cNvSpPr>
            <a:spLocks noChangeShapeType="1"/>
          </p:cNvSpPr>
          <p:nvPr/>
        </p:nvSpPr>
        <p:spPr bwMode="auto">
          <a:xfrm flipV="1">
            <a:off x="5148263" y="2372568"/>
            <a:ext cx="0" cy="424815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4905" name="Text Box 89"/>
          <p:cNvSpPr txBox="1">
            <a:spLocks noChangeArrowheads="1"/>
          </p:cNvSpPr>
          <p:nvPr/>
        </p:nvSpPr>
        <p:spPr bwMode="auto">
          <a:xfrm>
            <a:off x="4718050" y="3494930"/>
            <a:ext cx="4873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rgbClr val="FF0000"/>
                </a:solidFill>
                <a:latin typeface="Times New Roman" pitchFamily="18" charset="0"/>
              </a:rPr>
              <a:t>k</a:t>
            </a:r>
            <a:endParaRPr lang="cs-CZ" sz="20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906" name="Text Box 90"/>
          <p:cNvSpPr txBox="1">
            <a:spLocks noChangeArrowheads="1"/>
          </p:cNvSpPr>
          <p:nvPr/>
        </p:nvSpPr>
        <p:spPr bwMode="auto">
          <a:xfrm>
            <a:off x="4876800" y="2299543"/>
            <a:ext cx="487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chemeClr val="accent2"/>
                </a:solidFill>
                <a:latin typeface="Times New Roman" pitchFamily="18" charset="0"/>
              </a:rPr>
              <a:t>p</a:t>
            </a:r>
            <a:endParaRPr lang="cs-CZ" b="1" baseline="-2500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34907" name="Line 91"/>
          <p:cNvSpPr>
            <a:spLocks noChangeShapeType="1"/>
          </p:cNvSpPr>
          <p:nvPr/>
        </p:nvSpPr>
        <p:spPr bwMode="auto">
          <a:xfrm>
            <a:off x="5148263" y="5050680"/>
            <a:ext cx="0" cy="1223963"/>
          </a:xfrm>
          <a:prstGeom prst="line">
            <a:avLst/>
          </a:prstGeom>
          <a:noFill/>
          <a:ln w="57150">
            <a:solidFill>
              <a:srgbClr val="080808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4908" name="Text Box 92"/>
          <p:cNvSpPr txBox="1">
            <a:spLocks noChangeArrowheads="1"/>
          </p:cNvSpPr>
          <p:nvPr/>
        </p:nvSpPr>
        <p:spPr bwMode="auto">
          <a:xfrm>
            <a:off x="4716016" y="5540622"/>
            <a:ext cx="559296" cy="420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baseline="-25000" dirty="0" smtClean="0">
                <a:solidFill>
                  <a:srgbClr val="080808"/>
                </a:solidFill>
                <a:latin typeface="Times New Roman" pitchFamily="18" charset="0"/>
                <a:sym typeface="Symbol"/>
              </a:rPr>
              <a:t></a:t>
            </a:r>
            <a:endParaRPr lang="cs-CZ" sz="3200" b="1" baseline="-25000" dirty="0">
              <a:solidFill>
                <a:srgbClr val="080808"/>
              </a:solidFill>
              <a:latin typeface="Times New Roman" pitchFamily="18" charset="0"/>
            </a:endParaRPr>
          </a:p>
        </p:txBody>
      </p:sp>
      <p:sp>
        <p:nvSpPr>
          <p:cNvPr id="34912" name="Text Box 96"/>
          <p:cNvSpPr txBox="1">
            <a:spLocks noChangeArrowheads="1"/>
          </p:cNvSpPr>
          <p:nvPr/>
        </p:nvSpPr>
        <p:spPr bwMode="auto">
          <a:xfrm>
            <a:off x="4887913" y="6274643"/>
            <a:ext cx="431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/>
              <a:t>X</a:t>
            </a:r>
          </a:p>
        </p:txBody>
      </p:sp>
      <p:sp>
        <p:nvSpPr>
          <p:cNvPr id="26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936104"/>
          </a:xfrm>
        </p:spPr>
        <p:txBody>
          <a:bodyPr/>
          <a:lstStyle/>
          <a:p>
            <a:r>
              <a:rPr lang="cs-CZ" dirty="0" smtClean="0">
                <a:latin typeface="Arial" charset="0"/>
              </a:rPr>
              <a:t>Kružnice vepsaná</a:t>
            </a:r>
            <a:endParaRPr lang="cs-CZ" sz="2800" dirty="0" smtClean="0">
              <a:latin typeface="Arial" charset="0"/>
            </a:endParaRPr>
          </a:p>
        </p:txBody>
      </p:sp>
      <p:sp>
        <p:nvSpPr>
          <p:cNvPr id="27" name="Rectangle 3"/>
          <p:cNvSpPr txBox="1">
            <a:spLocks/>
          </p:cNvSpPr>
          <p:nvPr/>
        </p:nvSpPr>
        <p:spPr>
          <a:xfrm>
            <a:off x="323528" y="908720"/>
            <a:ext cx="8424936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= kružnice, která se dotýká (má jeden společný bod) všech stran trojúhelníku</a:t>
            </a:r>
          </a:p>
        </p:txBody>
      </p:sp>
      <p:sp>
        <p:nvSpPr>
          <p:cNvPr id="28" name="Rectangle 3"/>
          <p:cNvSpPr txBox="1">
            <a:spLocks/>
          </p:cNvSpPr>
          <p:nvPr/>
        </p:nvSpPr>
        <p:spPr>
          <a:xfrm>
            <a:off x="323528" y="1628800"/>
            <a:ext cx="4392488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sz="2400" dirty="0">
                <a:latin typeface="Arial" charset="0"/>
                <a:sym typeface="Symbol"/>
              </a:rPr>
              <a:t>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středem je průsečík </a:t>
            </a:r>
            <a:r>
              <a:rPr lang="cs-CZ" sz="2400" noProof="0" dirty="0" smtClean="0">
                <a:latin typeface="Arial" charset="0"/>
              </a:rPr>
              <a:t>os úhlů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1000"/>
                                        <p:tgtEl>
                                          <p:spTgt spid="34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1000"/>
                                        <p:tgtEl>
                                          <p:spTgt spid="34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1000"/>
                                        <p:tgtEl>
                                          <p:spTgt spid="34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34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34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1000"/>
                                        <p:tgtEl>
                                          <p:spTgt spid="34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1000"/>
                                        <p:tgtEl>
                                          <p:spTgt spid="34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1000"/>
                                        <p:tgtEl>
                                          <p:spTgt spid="34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4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1000"/>
                                        <p:tgtEl>
                                          <p:spTgt spid="3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1000"/>
                                        <p:tgtEl>
                                          <p:spTgt spid="34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34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1000"/>
                                        <p:tgtEl>
                                          <p:spTgt spid="34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4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34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1000"/>
                                        <p:tgtEl>
                                          <p:spTgt spid="34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4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1000"/>
                                        <p:tgtEl>
                                          <p:spTgt spid="34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92" grpId="0" animBg="1"/>
      <p:bldP spid="34893" grpId="0" animBg="1"/>
      <p:bldP spid="34894" grpId="0" animBg="1"/>
      <p:bldP spid="34895" grpId="0" animBg="1"/>
      <p:bldP spid="34896" grpId="0" animBg="1"/>
      <p:bldP spid="34897" grpId="0" animBg="1"/>
      <p:bldP spid="34898" grpId="0" animBg="1"/>
      <p:bldP spid="34899" grpId="0" animBg="1"/>
      <p:bldP spid="34900" grpId="0"/>
      <p:bldP spid="34901" grpId="0"/>
      <p:bldP spid="34902" grpId="0"/>
      <p:bldP spid="34903" grpId="0" animBg="1"/>
      <p:bldP spid="34904" grpId="0" animBg="1"/>
      <p:bldP spid="34905" grpId="0"/>
      <p:bldP spid="34906" grpId="0"/>
      <p:bldP spid="34907" grpId="0" animBg="1"/>
      <p:bldP spid="34908" grpId="0"/>
      <p:bldP spid="34912" grpId="0"/>
      <p:bldP spid="27" grpId="0" build="p"/>
      <p:bldP spid="2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charset="0"/>
              </a:rPr>
              <a:t>Thaletova kružnice</a:t>
            </a:r>
            <a:endParaRPr lang="cs-CZ" sz="2800" dirty="0" smtClean="0">
              <a:latin typeface="Arial" charset="0"/>
            </a:endParaRPr>
          </a:p>
        </p:txBody>
      </p:sp>
      <p:sp>
        <p:nvSpPr>
          <p:cNvPr id="24580" name="Rectangle 4"/>
          <p:cNvSpPr>
            <a:spLocks/>
          </p:cNvSpPr>
          <p:nvPr/>
        </p:nvSpPr>
        <p:spPr bwMode="auto">
          <a:xfrm>
            <a:off x="468313" y="1052737"/>
            <a:ext cx="822960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1463" indent="-271463">
              <a:spcBef>
                <a:spcPct val="20000"/>
              </a:spcBef>
            </a:pPr>
            <a:r>
              <a:rPr lang="cs-CZ" sz="2400" dirty="0" smtClean="0"/>
              <a:t>= množina všech </a:t>
            </a:r>
            <a:r>
              <a:rPr lang="cs-CZ" sz="2400" dirty="0"/>
              <a:t>vrcholů pravých </a:t>
            </a:r>
            <a:r>
              <a:rPr lang="cs-CZ" sz="2400" dirty="0" smtClean="0"/>
              <a:t>úhlů, jejichž ramena procházejí dvěma různými body A,B.</a:t>
            </a:r>
          </a:p>
        </p:txBody>
      </p:sp>
      <p:grpSp>
        <p:nvGrpSpPr>
          <p:cNvPr id="2" name="Group 73"/>
          <p:cNvGrpSpPr>
            <a:grpSpLocks/>
          </p:cNvGrpSpPr>
          <p:nvPr/>
        </p:nvGrpSpPr>
        <p:grpSpPr bwMode="auto">
          <a:xfrm>
            <a:off x="2267744" y="2492896"/>
            <a:ext cx="4680421" cy="3745409"/>
            <a:chOff x="1610" y="2158"/>
            <a:chExt cx="2359" cy="1817"/>
          </a:xfrm>
        </p:grpSpPr>
        <p:sp>
          <p:nvSpPr>
            <p:cNvPr id="24614" name="Line 38"/>
            <p:cNvSpPr>
              <a:spLocks noChangeShapeType="1"/>
            </p:cNvSpPr>
            <p:nvPr/>
          </p:nvSpPr>
          <p:spPr bwMode="auto">
            <a:xfrm>
              <a:off x="2703" y="2949"/>
              <a:ext cx="116" cy="5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15" name="Line 39"/>
            <p:cNvSpPr>
              <a:spLocks noChangeShapeType="1"/>
            </p:cNvSpPr>
            <p:nvPr/>
          </p:nvSpPr>
          <p:spPr bwMode="auto">
            <a:xfrm flipH="1">
              <a:off x="2732" y="2920"/>
              <a:ext cx="54" cy="117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16" name="Rectangle 40"/>
            <p:cNvSpPr>
              <a:spLocks/>
            </p:cNvSpPr>
            <p:nvPr/>
          </p:nvSpPr>
          <p:spPr bwMode="auto">
            <a:xfrm>
              <a:off x="2608" y="2976"/>
              <a:ext cx="316" cy="264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/>
                <a:t>S</a:t>
              </a:r>
            </a:p>
          </p:txBody>
        </p:sp>
        <p:sp>
          <p:nvSpPr>
            <p:cNvPr id="24617" name="Rectangle 41"/>
            <p:cNvSpPr>
              <a:spLocks/>
            </p:cNvSpPr>
            <p:nvPr/>
          </p:nvSpPr>
          <p:spPr bwMode="auto">
            <a:xfrm>
              <a:off x="3537" y="3418"/>
              <a:ext cx="220" cy="302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/>
                <a:t>k</a:t>
              </a:r>
            </a:p>
          </p:txBody>
        </p:sp>
        <p:sp>
          <p:nvSpPr>
            <p:cNvPr id="24618" name="Oval 42"/>
            <p:cNvSpPr>
              <a:spLocks noChangeArrowheads="1"/>
            </p:cNvSpPr>
            <p:nvPr/>
          </p:nvSpPr>
          <p:spPr bwMode="auto">
            <a:xfrm>
              <a:off x="1899" y="2158"/>
              <a:ext cx="1754" cy="167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19" name="Rectangle 43"/>
            <p:cNvSpPr>
              <a:spLocks/>
            </p:cNvSpPr>
            <p:nvPr/>
          </p:nvSpPr>
          <p:spPr bwMode="auto">
            <a:xfrm>
              <a:off x="1610" y="2832"/>
              <a:ext cx="252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/>
                <a:t>A</a:t>
              </a:r>
            </a:p>
          </p:txBody>
        </p:sp>
        <p:sp>
          <p:nvSpPr>
            <p:cNvPr id="24620" name="Line 44"/>
            <p:cNvSpPr>
              <a:spLocks noChangeShapeType="1"/>
            </p:cNvSpPr>
            <p:nvPr/>
          </p:nvSpPr>
          <p:spPr bwMode="auto">
            <a:xfrm>
              <a:off x="1898" y="2978"/>
              <a:ext cx="1755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21" name="Rectangle 45"/>
            <p:cNvSpPr>
              <a:spLocks/>
            </p:cNvSpPr>
            <p:nvPr/>
          </p:nvSpPr>
          <p:spPr bwMode="auto">
            <a:xfrm>
              <a:off x="3653" y="2861"/>
              <a:ext cx="316" cy="263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/>
                <a:t>B</a:t>
              </a:r>
            </a:p>
          </p:txBody>
        </p:sp>
        <p:sp>
          <p:nvSpPr>
            <p:cNvPr id="24622" name="Line 46"/>
            <p:cNvSpPr>
              <a:spLocks noChangeShapeType="1"/>
            </p:cNvSpPr>
            <p:nvPr/>
          </p:nvSpPr>
          <p:spPr bwMode="auto">
            <a:xfrm>
              <a:off x="2013" y="2509"/>
              <a:ext cx="58" cy="5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23" name="Rectangle 47"/>
            <p:cNvSpPr>
              <a:spLocks/>
            </p:cNvSpPr>
            <p:nvPr/>
          </p:nvSpPr>
          <p:spPr bwMode="auto">
            <a:xfrm>
              <a:off x="1754" y="2275"/>
              <a:ext cx="316" cy="263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 i="1"/>
                <a:t>C</a:t>
              </a:r>
              <a:r>
                <a:rPr lang="cs-CZ" i="1" baseline="-25000"/>
                <a:t>1</a:t>
              </a:r>
            </a:p>
          </p:txBody>
        </p:sp>
        <p:sp>
          <p:nvSpPr>
            <p:cNvPr id="24624" name="Line 48"/>
            <p:cNvSpPr>
              <a:spLocks noChangeShapeType="1"/>
            </p:cNvSpPr>
            <p:nvPr/>
          </p:nvSpPr>
          <p:spPr bwMode="auto">
            <a:xfrm flipV="1">
              <a:off x="2013" y="3418"/>
              <a:ext cx="57" cy="59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25" name="Rectangle 49"/>
            <p:cNvSpPr>
              <a:spLocks/>
            </p:cNvSpPr>
            <p:nvPr/>
          </p:nvSpPr>
          <p:spPr bwMode="auto">
            <a:xfrm>
              <a:off x="1639" y="3330"/>
              <a:ext cx="317" cy="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 i="1"/>
                <a:t>C</a:t>
              </a:r>
              <a:r>
                <a:rPr lang="cs-CZ" i="1" baseline="-25000"/>
                <a:t>2</a:t>
              </a:r>
            </a:p>
          </p:txBody>
        </p:sp>
        <p:sp>
          <p:nvSpPr>
            <p:cNvPr id="24626" name="Line 50"/>
            <p:cNvSpPr>
              <a:spLocks noChangeShapeType="1"/>
            </p:cNvSpPr>
            <p:nvPr/>
          </p:nvSpPr>
          <p:spPr bwMode="auto">
            <a:xfrm flipH="1" flipV="1">
              <a:off x="3135" y="3682"/>
              <a:ext cx="57" cy="117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27" name="Rectangle 51"/>
            <p:cNvSpPr>
              <a:spLocks/>
            </p:cNvSpPr>
            <p:nvPr/>
          </p:nvSpPr>
          <p:spPr bwMode="auto">
            <a:xfrm>
              <a:off x="3135" y="3711"/>
              <a:ext cx="317" cy="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 i="1"/>
                <a:t>C</a:t>
              </a:r>
              <a:r>
                <a:rPr lang="cs-CZ" i="1" baseline="-25000"/>
                <a:t>3</a:t>
              </a:r>
            </a:p>
          </p:txBody>
        </p:sp>
        <p:sp>
          <p:nvSpPr>
            <p:cNvPr id="24628" name="Line 52"/>
            <p:cNvSpPr>
              <a:spLocks noChangeShapeType="1"/>
            </p:cNvSpPr>
            <p:nvPr/>
          </p:nvSpPr>
          <p:spPr bwMode="auto">
            <a:xfrm flipV="1">
              <a:off x="3365" y="2362"/>
              <a:ext cx="57" cy="59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29" name="Rectangle 53"/>
            <p:cNvSpPr>
              <a:spLocks/>
            </p:cNvSpPr>
            <p:nvPr/>
          </p:nvSpPr>
          <p:spPr bwMode="auto">
            <a:xfrm>
              <a:off x="3394" y="2216"/>
              <a:ext cx="316" cy="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Font typeface="Arial" charset="0"/>
                <a:buNone/>
              </a:pPr>
              <a:r>
                <a:rPr lang="cs-CZ" i="1"/>
                <a:t>C</a:t>
              </a:r>
              <a:r>
                <a:rPr lang="cs-CZ" i="1" baseline="-25000"/>
                <a:t>4</a:t>
              </a:r>
            </a:p>
          </p:txBody>
        </p:sp>
        <p:sp>
          <p:nvSpPr>
            <p:cNvPr id="24630" name="Line 54"/>
            <p:cNvSpPr>
              <a:spLocks noChangeShapeType="1"/>
            </p:cNvSpPr>
            <p:nvPr/>
          </p:nvSpPr>
          <p:spPr bwMode="auto">
            <a:xfrm flipV="1">
              <a:off x="1898" y="2538"/>
              <a:ext cx="144" cy="44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1" name="Line 55"/>
            <p:cNvSpPr>
              <a:spLocks noChangeShapeType="1"/>
            </p:cNvSpPr>
            <p:nvPr/>
          </p:nvSpPr>
          <p:spPr bwMode="auto">
            <a:xfrm flipH="1" flipV="1">
              <a:off x="2042" y="2538"/>
              <a:ext cx="1611" cy="44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cxnSp>
          <p:nvCxnSpPr>
            <p:cNvPr id="24632" name="AutoShape 56"/>
            <p:cNvCxnSpPr>
              <a:cxnSpLocks noChangeShapeType="1"/>
              <a:stCxn id="24630" idx="0"/>
            </p:cNvCxnSpPr>
            <p:nvPr/>
          </p:nvCxnSpPr>
          <p:spPr bwMode="auto">
            <a:xfrm>
              <a:off x="1898" y="2985"/>
              <a:ext cx="1" cy="0"/>
            </a:xfrm>
            <a:prstGeom prst="straightConnector1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</p:cxnSp>
        <p:sp>
          <p:nvSpPr>
            <p:cNvPr id="24633" name="Line 57"/>
            <p:cNvSpPr>
              <a:spLocks noChangeShapeType="1"/>
            </p:cNvSpPr>
            <p:nvPr/>
          </p:nvSpPr>
          <p:spPr bwMode="auto">
            <a:xfrm flipH="1" flipV="1">
              <a:off x="3394" y="2392"/>
              <a:ext cx="259" cy="586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4" name="Line 58"/>
            <p:cNvSpPr>
              <a:spLocks noChangeShapeType="1"/>
            </p:cNvSpPr>
            <p:nvPr/>
          </p:nvSpPr>
          <p:spPr bwMode="auto">
            <a:xfrm flipV="1">
              <a:off x="1898" y="2392"/>
              <a:ext cx="1496" cy="586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5" name="Line 59"/>
            <p:cNvSpPr>
              <a:spLocks noChangeShapeType="1"/>
            </p:cNvSpPr>
            <p:nvPr/>
          </p:nvSpPr>
          <p:spPr bwMode="auto">
            <a:xfrm flipH="1">
              <a:off x="2042" y="2978"/>
              <a:ext cx="1611" cy="469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6" name="Line 60"/>
            <p:cNvSpPr>
              <a:spLocks noChangeShapeType="1"/>
            </p:cNvSpPr>
            <p:nvPr/>
          </p:nvSpPr>
          <p:spPr bwMode="auto">
            <a:xfrm>
              <a:off x="1898" y="2978"/>
              <a:ext cx="1266" cy="762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7" name="Line 61"/>
            <p:cNvSpPr>
              <a:spLocks noChangeShapeType="1"/>
            </p:cNvSpPr>
            <p:nvPr/>
          </p:nvSpPr>
          <p:spPr bwMode="auto">
            <a:xfrm>
              <a:off x="1898" y="2978"/>
              <a:ext cx="144" cy="469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8" name="Line 62"/>
            <p:cNvSpPr>
              <a:spLocks noChangeShapeType="1"/>
            </p:cNvSpPr>
            <p:nvPr/>
          </p:nvSpPr>
          <p:spPr bwMode="auto">
            <a:xfrm flipH="1">
              <a:off x="3164" y="2978"/>
              <a:ext cx="489" cy="762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4639" name="Arc 63"/>
            <p:cNvSpPr>
              <a:spLocks/>
            </p:cNvSpPr>
            <p:nvPr/>
          </p:nvSpPr>
          <p:spPr bwMode="auto">
            <a:xfrm flipV="1">
              <a:off x="1967" y="2596"/>
              <a:ext cx="282" cy="174"/>
            </a:xfrm>
            <a:custGeom>
              <a:avLst/>
              <a:gdLst>
                <a:gd name="G0" fmla="+- 7180 0 0"/>
                <a:gd name="G1" fmla="+- 21600 0 0"/>
                <a:gd name="G2" fmla="+- 21600 0 0"/>
                <a:gd name="T0" fmla="*/ 0 w 28780"/>
                <a:gd name="T1" fmla="*/ 1228 h 21843"/>
                <a:gd name="T2" fmla="*/ 28779 w 28780"/>
                <a:gd name="T3" fmla="*/ 21843 h 21843"/>
                <a:gd name="T4" fmla="*/ 7180 w 28780"/>
                <a:gd name="T5" fmla="*/ 21600 h 2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780" h="21843" fill="none" extrusionOk="0">
                  <a:moveTo>
                    <a:pt x="0" y="1228"/>
                  </a:moveTo>
                  <a:cubicBezTo>
                    <a:pt x="2306" y="415"/>
                    <a:pt x="4734" y="-1"/>
                    <a:pt x="7180" y="0"/>
                  </a:cubicBezTo>
                  <a:cubicBezTo>
                    <a:pt x="19109" y="0"/>
                    <a:pt x="28780" y="9670"/>
                    <a:pt x="28780" y="21600"/>
                  </a:cubicBezTo>
                  <a:cubicBezTo>
                    <a:pt x="28780" y="21681"/>
                    <a:pt x="28779" y="21762"/>
                    <a:pt x="28778" y="21842"/>
                  </a:cubicBezTo>
                </a:path>
                <a:path w="28780" h="21843" stroke="0" extrusionOk="0">
                  <a:moveTo>
                    <a:pt x="0" y="1228"/>
                  </a:moveTo>
                  <a:cubicBezTo>
                    <a:pt x="2306" y="415"/>
                    <a:pt x="4734" y="-1"/>
                    <a:pt x="7180" y="0"/>
                  </a:cubicBezTo>
                  <a:cubicBezTo>
                    <a:pt x="19109" y="0"/>
                    <a:pt x="28780" y="9670"/>
                    <a:pt x="28780" y="21600"/>
                  </a:cubicBezTo>
                  <a:cubicBezTo>
                    <a:pt x="28780" y="21681"/>
                    <a:pt x="28779" y="21762"/>
                    <a:pt x="28778" y="21842"/>
                  </a:cubicBezTo>
                  <a:lnTo>
                    <a:pt x="7180" y="21600"/>
                  </a:lnTo>
                  <a:close/>
                </a:path>
              </a:pathLst>
            </a:cu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0" name="Arc 64"/>
            <p:cNvSpPr>
              <a:spLocks/>
            </p:cNvSpPr>
            <p:nvPr/>
          </p:nvSpPr>
          <p:spPr bwMode="auto">
            <a:xfrm rot="13376586" flipV="1">
              <a:off x="1937" y="3187"/>
              <a:ext cx="341" cy="233"/>
            </a:xfrm>
            <a:custGeom>
              <a:avLst/>
              <a:gdLst>
                <a:gd name="G0" fmla="+- 14780 0 0"/>
                <a:gd name="G1" fmla="+- 21600 0 0"/>
                <a:gd name="G2" fmla="+- 21600 0 0"/>
                <a:gd name="T0" fmla="*/ 0 w 34813"/>
                <a:gd name="T1" fmla="*/ 5848 h 21600"/>
                <a:gd name="T2" fmla="*/ 34813 w 34813"/>
                <a:gd name="T3" fmla="*/ 13522 h 21600"/>
                <a:gd name="T4" fmla="*/ 14780 w 3481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813" h="21600" fill="none" extrusionOk="0">
                  <a:moveTo>
                    <a:pt x="0" y="5848"/>
                  </a:moveTo>
                  <a:cubicBezTo>
                    <a:pt x="4004" y="2091"/>
                    <a:pt x="9289" y="-1"/>
                    <a:pt x="14780" y="0"/>
                  </a:cubicBezTo>
                  <a:cubicBezTo>
                    <a:pt x="23590" y="0"/>
                    <a:pt x="31517" y="5351"/>
                    <a:pt x="34812" y="13522"/>
                  </a:cubicBezTo>
                </a:path>
                <a:path w="34813" h="21600" stroke="0" extrusionOk="0">
                  <a:moveTo>
                    <a:pt x="0" y="5848"/>
                  </a:moveTo>
                  <a:cubicBezTo>
                    <a:pt x="4004" y="2091"/>
                    <a:pt x="9289" y="-1"/>
                    <a:pt x="14780" y="0"/>
                  </a:cubicBezTo>
                  <a:cubicBezTo>
                    <a:pt x="23590" y="0"/>
                    <a:pt x="31517" y="5351"/>
                    <a:pt x="34812" y="13522"/>
                  </a:cubicBezTo>
                  <a:lnTo>
                    <a:pt x="14780" y="21600"/>
                  </a:lnTo>
                  <a:close/>
                </a:path>
              </a:pathLst>
            </a:cu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1" name="Arc 65"/>
            <p:cNvSpPr>
              <a:spLocks/>
            </p:cNvSpPr>
            <p:nvPr/>
          </p:nvSpPr>
          <p:spPr bwMode="auto">
            <a:xfrm rot="11138004" flipV="1">
              <a:off x="2929" y="3448"/>
              <a:ext cx="354" cy="233"/>
            </a:xfrm>
            <a:custGeom>
              <a:avLst/>
              <a:gdLst>
                <a:gd name="G0" fmla="+- 15460 0 0"/>
                <a:gd name="G1" fmla="+- 21600 0 0"/>
                <a:gd name="G2" fmla="+- 21600 0 0"/>
                <a:gd name="T0" fmla="*/ 0 w 35979"/>
                <a:gd name="T1" fmla="*/ 6515 h 21600"/>
                <a:gd name="T2" fmla="*/ 35979 w 35979"/>
                <a:gd name="T3" fmla="*/ 14852 h 21600"/>
                <a:gd name="T4" fmla="*/ 15460 w 35979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979" h="21600" fill="none" extrusionOk="0">
                  <a:moveTo>
                    <a:pt x="0" y="6515"/>
                  </a:moveTo>
                  <a:cubicBezTo>
                    <a:pt x="4065" y="2349"/>
                    <a:pt x="9639" y="-1"/>
                    <a:pt x="15460" y="0"/>
                  </a:cubicBezTo>
                  <a:cubicBezTo>
                    <a:pt x="24789" y="0"/>
                    <a:pt x="33064" y="5989"/>
                    <a:pt x="35978" y="14852"/>
                  </a:cubicBezTo>
                </a:path>
                <a:path w="35979" h="21600" stroke="0" extrusionOk="0">
                  <a:moveTo>
                    <a:pt x="0" y="6515"/>
                  </a:moveTo>
                  <a:cubicBezTo>
                    <a:pt x="4065" y="2349"/>
                    <a:pt x="9639" y="-1"/>
                    <a:pt x="15460" y="0"/>
                  </a:cubicBezTo>
                  <a:cubicBezTo>
                    <a:pt x="24789" y="0"/>
                    <a:pt x="33064" y="5989"/>
                    <a:pt x="35978" y="14852"/>
                  </a:cubicBezTo>
                  <a:lnTo>
                    <a:pt x="15460" y="21600"/>
                  </a:lnTo>
                  <a:close/>
                </a:path>
              </a:pathLst>
            </a:cu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2" name="Arc 66"/>
            <p:cNvSpPr>
              <a:spLocks/>
            </p:cNvSpPr>
            <p:nvPr/>
          </p:nvSpPr>
          <p:spPr bwMode="auto">
            <a:xfrm rot="3606609" flipV="1">
              <a:off x="3165" y="2407"/>
              <a:ext cx="270" cy="277"/>
            </a:xfrm>
            <a:custGeom>
              <a:avLst/>
              <a:gdLst>
                <a:gd name="G0" fmla="+- 755 0 0"/>
                <a:gd name="G1" fmla="+- 21600 0 0"/>
                <a:gd name="G2" fmla="+- 21600 0 0"/>
                <a:gd name="T0" fmla="*/ 0 w 22355"/>
                <a:gd name="T1" fmla="*/ 13 h 22218"/>
                <a:gd name="T2" fmla="*/ 22346 w 22355"/>
                <a:gd name="T3" fmla="*/ 22218 h 22218"/>
                <a:gd name="T4" fmla="*/ 755 w 22355"/>
                <a:gd name="T5" fmla="*/ 21600 h 22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55" h="22218" fill="none" extrusionOk="0">
                  <a:moveTo>
                    <a:pt x="0" y="13"/>
                  </a:moveTo>
                  <a:cubicBezTo>
                    <a:pt x="251" y="4"/>
                    <a:pt x="503" y="-1"/>
                    <a:pt x="755" y="0"/>
                  </a:cubicBezTo>
                  <a:cubicBezTo>
                    <a:pt x="12684" y="0"/>
                    <a:pt x="22355" y="9670"/>
                    <a:pt x="22355" y="21600"/>
                  </a:cubicBezTo>
                  <a:cubicBezTo>
                    <a:pt x="22355" y="21806"/>
                    <a:pt x="22352" y="22012"/>
                    <a:pt x="22346" y="22218"/>
                  </a:cubicBezTo>
                </a:path>
                <a:path w="22355" h="22218" stroke="0" extrusionOk="0">
                  <a:moveTo>
                    <a:pt x="0" y="13"/>
                  </a:moveTo>
                  <a:cubicBezTo>
                    <a:pt x="251" y="4"/>
                    <a:pt x="503" y="-1"/>
                    <a:pt x="755" y="0"/>
                  </a:cubicBezTo>
                  <a:cubicBezTo>
                    <a:pt x="12684" y="0"/>
                    <a:pt x="22355" y="9670"/>
                    <a:pt x="22355" y="21600"/>
                  </a:cubicBezTo>
                  <a:cubicBezTo>
                    <a:pt x="22355" y="21806"/>
                    <a:pt x="22352" y="22012"/>
                    <a:pt x="22346" y="22218"/>
                  </a:cubicBezTo>
                  <a:lnTo>
                    <a:pt x="755" y="21600"/>
                  </a:lnTo>
                  <a:close/>
                </a:path>
              </a:pathLst>
            </a:cu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5" name="Oval 69"/>
            <p:cNvSpPr>
              <a:spLocks noChangeArrowheads="1"/>
            </p:cNvSpPr>
            <p:nvPr/>
          </p:nvSpPr>
          <p:spPr bwMode="auto">
            <a:xfrm>
              <a:off x="2064" y="2614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6" name="Oval 70"/>
            <p:cNvSpPr>
              <a:spLocks noChangeArrowheads="1"/>
            </p:cNvSpPr>
            <p:nvPr/>
          </p:nvSpPr>
          <p:spPr bwMode="auto">
            <a:xfrm>
              <a:off x="3288" y="2478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7" name="Oval 71"/>
            <p:cNvSpPr>
              <a:spLocks noChangeArrowheads="1"/>
            </p:cNvSpPr>
            <p:nvPr/>
          </p:nvSpPr>
          <p:spPr bwMode="auto">
            <a:xfrm>
              <a:off x="2064" y="3294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648" name="Oval 72"/>
            <p:cNvSpPr>
              <a:spLocks noChangeArrowheads="1"/>
            </p:cNvSpPr>
            <p:nvPr/>
          </p:nvSpPr>
          <p:spPr bwMode="auto">
            <a:xfrm>
              <a:off x="3107" y="3566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39" name="Rectangle 4"/>
          <p:cNvSpPr>
            <a:spLocks/>
          </p:cNvSpPr>
          <p:nvPr/>
        </p:nvSpPr>
        <p:spPr bwMode="auto">
          <a:xfrm>
            <a:off x="467544" y="1844824"/>
            <a:ext cx="822960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1463" indent="-271463">
              <a:spcBef>
                <a:spcPct val="20000"/>
              </a:spcBef>
            </a:pPr>
            <a:r>
              <a:rPr lang="cs-CZ" sz="2400" dirty="0" smtClean="0">
                <a:sym typeface="Symbol"/>
              </a:rPr>
              <a:t> střed leží na úsečce AB a poloměr je roven polovině délky úsečky AB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/>
      <p:bldP spid="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charset="0"/>
              </a:rPr>
              <a:t>Pracovní list</a:t>
            </a:r>
            <a:endParaRPr lang="cs-CZ" sz="2800" dirty="0" smtClean="0">
              <a:latin typeface="Arial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137016" cy="5680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MACHÁŇ, Radomír. Těžnice trojúhelníku. </a:t>
            </a:r>
            <a:r>
              <a:rPr lang="cs-CZ" sz="2800" i="1" dirty="0" smtClean="0"/>
              <a:t>Metodický portál : Digitální učební materiály</a:t>
            </a:r>
            <a:r>
              <a:rPr lang="cs-CZ" sz="2800" dirty="0" smtClean="0"/>
              <a:t> [online]. 11. 09. 2008, [cit. 2013-04-26]. Dostupný z WWW: &lt;http://dum.</a:t>
            </a:r>
            <a:r>
              <a:rPr lang="cs-CZ" sz="2800" dirty="0" err="1" smtClean="0"/>
              <a:t>rvp.cz</a:t>
            </a:r>
            <a:r>
              <a:rPr lang="cs-CZ" sz="2800" dirty="0" smtClean="0"/>
              <a:t>/</a:t>
            </a:r>
            <a:r>
              <a:rPr lang="cs-CZ" sz="2800" dirty="0" err="1" smtClean="0"/>
              <a:t>materialy</a:t>
            </a:r>
            <a:r>
              <a:rPr lang="cs-CZ" sz="2800" dirty="0" smtClean="0"/>
              <a:t>/</a:t>
            </a:r>
            <a:r>
              <a:rPr lang="cs-CZ" sz="2800" dirty="0" err="1" smtClean="0"/>
              <a:t>teznice</a:t>
            </a:r>
            <a:r>
              <a:rPr lang="cs-CZ" sz="2800" dirty="0" smtClean="0"/>
              <a:t>-</a:t>
            </a:r>
            <a:r>
              <a:rPr lang="cs-CZ" sz="2800" dirty="0" err="1" smtClean="0"/>
              <a:t>trojuhelniku.html</a:t>
            </a:r>
            <a:r>
              <a:rPr lang="cs-CZ" sz="2800" dirty="0" smtClean="0"/>
              <a:t>&gt;. ISSN 1802-4785. </a:t>
            </a:r>
            <a:endParaRPr lang="cs-CZ" sz="28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379</Words>
  <Application>Microsoft Office PowerPoint</Application>
  <PresentationFormat>Předvádění na obrazovce (4:3)</PresentationFormat>
  <Paragraphs>120</Paragraphs>
  <Slides>12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Rovnice</vt:lpstr>
      <vt:lpstr>Trojúhelník a jeho vlastnosti</vt:lpstr>
      <vt:lpstr>Trojúhelník</vt:lpstr>
      <vt:lpstr>V každém trojúhelníku platí:</vt:lpstr>
      <vt:lpstr>Druhy trojúhelníků</vt:lpstr>
      <vt:lpstr>Střední příčka</vt:lpstr>
      <vt:lpstr>Výška trojúhelníku</vt:lpstr>
      <vt:lpstr>Těžnice</vt:lpstr>
      <vt:lpstr>Kružnice opsaná</vt:lpstr>
      <vt:lpstr>Kružnice vepsaná</vt:lpstr>
      <vt:lpstr>Thaletova kružnice</vt:lpstr>
      <vt:lpstr>Pracovní list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13</cp:revision>
  <dcterms:created xsi:type="dcterms:W3CDTF">2013-04-02T09:10:14Z</dcterms:created>
  <dcterms:modified xsi:type="dcterms:W3CDTF">2013-04-26T07:56:50Z</dcterms:modified>
</cp:coreProperties>
</file>