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0" r:id="rId9"/>
    <p:sldId id="263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43" autoAdjust="0"/>
    <p:restoredTop sz="94652" autoAdjust="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A0D0D-1015-44EB-9CC2-F5B7BDFCAF56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FCB2D-F078-465D-B4D3-280CD6D10BAA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DD4A7-8F38-4B66-897F-9AB7856A1FD7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785DF-E8D0-4E33-8CDF-9385A13635A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6776B2-E777-4706-AFB0-A382291E05C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C9B95-1511-4EB5-AC76-B0B573EF1B8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0E251E-8704-4681-AA0E-252FB4F0E58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F052A-2DD0-424F-AF22-B4AB56750A18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907B0-3A03-4908-B66F-17D78CB8B0FE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4E0BEA-7B40-46DD-93AD-A0587490A25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D5286-B7F3-4B56-B125-3580D02624A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30649D-4DF6-43C6-8B6E-03444A41728C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1371600" y="1268760"/>
            <a:ext cx="7772400" cy="1470025"/>
          </a:xfrm>
        </p:spPr>
        <p:txBody>
          <a:bodyPr/>
          <a:lstStyle/>
          <a:p>
            <a:r>
              <a:rPr lang="cs-CZ" sz="8000" dirty="0" smtClean="0">
                <a:solidFill>
                  <a:schemeClr val="tx1"/>
                </a:solidFill>
              </a:rPr>
              <a:t>Práce s daty</a:t>
            </a:r>
            <a:endParaRPr lang="es-ES" sz="8000" dirty="0">
              <a:solidFill>
                <a:schemeClr val="tx1"/>
              </a:solidFill>
            </a:endParaRPr>
          </a:p>
        </p:txBody>
      </p:sp>
      <p:sp>
        <p:nvSpPr>
          <p:cNvPr id="2114" name="Rectangle 66"/>
          <p:cNvSpPr>
            <a:spLocks noGrp="1" noChangeArrowheads="1"/>
          </p:cNvSpPr>
          <p:nvPr>
            <p:ph type="subTitle" idx="1"/>
          </p:nvPr>
        </p:nvSpPr>
        <p:spPr>
          <a:xfrm>
            <a:off x="4507904" y="3886200"/>
            <a:ext cx="4168552" cy="1752600"/>
          </a:xfrm>
        </p:spPr>
        <p:txBody>
          <a:bodyPr/>
          <a:lstStyle/>
          <a:p>
            <a:pPr algn="l"/>
            <a:r>
              <a:rPr lang="cs-CZ" dirty="0" smtClean="0"/>
              <a:t>Petra Toboříková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SOUBOR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836712"/>
            <a:ext cx="7920880" cy="4968552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= posloupnost bytů uložená na nějakém datovém médiu (např. HDD, CD, FD)</a:t>
            </a:r>
          </a:p>
          <a:p>
            <a:pPr lvl="1"/>
            <a:r>
              <a:rPr lang="cs-CZ" sz="2400" dirty="0" smtClean="0"/>
              <a:t>obsahem jsou data (text, obrázek, video)</a:t>
            </a:r>
          </a:p>
          <a:p>
            <a:r>
              <a:rPr lang="cs-CZ" sz="2800" dirty="0" smtClean="0"/>
              <a:t>Atributy:</a:t>
            </a:r>
          </a:p>
          <a:p>
            <a:pPr lvl="1"/>
            <a:r>
              <a:rPr lang="cs-CZ" sz="2400" dirty="0" smtClean="0"/>
              <a:t>jméno – jedinečný název souboru</a:t>
            </a:r>
          </a:p>
          <a:p>
            <a:pPr lvl="1"/>
            <a:r>
              <a:rPr lang="cs-CZ" sz="2400" dirty="0" smtClean="0"/>
              <a:t>délka – velikost v B</a:t>
            </a:r>
          </a:p>
          <a:p>
            <a:pPr lvl="1"/>
            <a:r>
              <a:rPr lang="cs-CZ" sz="2400" dirty="0" smtClean="0"/>
              <a:t>typ –odlišení obsažených dat, použitý program</a:t>
            </a:r>
          </a:p>
          <a:p>
            <a:pPr lvl="1"/>
            <a:r>
              <a:rPr lang="cs-CZ" sz="2400" dirty="0" smtClean="0"/>
              <a:t>přístupová oprávnění –čtení, zápis, …</a:t>
            </a:r>
          </a:p>
          <a:p>
            <a:pPr lvl="1"/>
            <a:r>
              <a:rPr lang="cs-CZ" sz="2400" dirty="0" smtClean="0"/>
              <a:t>vlastník – uživatel vlastnící soubor</a:t>
            </a:r>
          </a:p>
          <a:p>
            <a:pPr lvl="1"/>
            <a:r>
              <a:rPr lang="cs-CZ" sz="2400" dirty="0" smtClean="0"/>
              <a:t>časové informace (vytvoření, poslední přístup, poslední změna)</a:t>
            </a:r>
            <a:endParaRPr lang="cs-CZ" sz="2400" dirty="0" smtClean="0">
              <a:sym typeface="Symbo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06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064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1064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Obláček 48"/>
          <p:cNvSpPr/>
          <p:nvPr/>
        </p:nvSpPr>
        <p:spPr>
          <a:xfrm rot="10473524">
            <a:off x="7419738" y="5716434"/>
            <a:ext cx="1211748" cy="1006055"/>
          </a:xfrm>
          <a:prstGeom prst="cloudCallout">
            <a:avLst/>
          </a:prstGeom>
          <a:solidFill>
            <a:srgbClr val="663300">
              <a:alpha val="2784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áček 38"/>
          <p:cNvSpPr/>
          <p:nvPr/>
        </p:nvSpPr>
        <p:spPr>
          <a:xfrm rot="14286997">
            <a:off x="5076056" y="692696"/>
            <a:ext cx="1944216" cy="2088232"/>
          </a:xfrm>
          <a:prstGeom prst="cloudCallout">
            <a:avLst/>
          </a:prstGeom>
          <a:solidFill>
            <a:srgbClr val="0070C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láček 36"/>
          <p:cNvSpPr/>
          <p:nvPr/>
        </p:nvSpPr>
        <p:spPr>
          <a:xfrm rot="16200000">
            <a:off x="1547664" y="908721"/>
            <a:ext cx="1944216" cy="2088232"/>
          </a:xfrm>
          <a:prstGeom prst="cloudCallout">
            <a:avLst/>
          </a:prstGeom>
          <a:solidFill>
            <a:srgbClr val="7030A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láček 44"/>
          <p:cNvSpPr/>
          <p:nvPr/>
        </p:nvSpPr>
        <p:spPr>
          <a:xfrm rot="2514648">
            <a:off x="6386331" y="2345175"/>
            <a:ext cx="2542224" cy="2590397"/>
          </a:xfrm>
          <a:prstGeom prst="cloudCallout">
            <a:avLst/>
          </a:prstGeom>
          <a:solidFill>
            <a:srgbClr val="FF00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láček 42"/>
          <p:cNvSpPr/>
          <p:nvPr/>
        </p:nvSpPr>
        <p:spPr>
          <a:xfrm rot="3884632">
            <a:off x="2516359" y="4797867"/>
            <a:ext cx="1779892" cy="2302826"/>
          </a:xfrm>
          <a:prstGeom prst="cloudCallout">
            <a:avLst/>
          </a:prstGeom>
          <a:solidFill>
            <a:srgbClr val="92D050">
              <a:alpha val="5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láček 40"/>
          <p:cNvSpPr/>
          <p:nvPr/>
        </p:nvSpPr>
        <p:spPr>
          <a:xfrm rot="15182483">
            <a:off x="1295636" y="2843686"/>
            <a:ext cx="1944216" cy="2448272"/>
          </a:xfrm>
          <a:prstGeom prst="cloudCallout">
            <a:avLst/>
          </a:prstGeom>
          <a:solidFill>
            <a:srgbClr val="FFC00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SOUBOR - přípony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52320" y="25649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txt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285293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doc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04248" y="306896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docx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660232" y="27089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pdf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83768" y="364502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png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35010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gif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59632" y="43651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jpg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42930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ai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80112" y="11967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*.mp3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17008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wav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5776" y="55172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js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31840" y="537321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php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59832" y="59492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asp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812360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*.zip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24328" y="63093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rar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508104" y="61653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exe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483768" y="184482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flv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691680" y="21328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avi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740352" y="32849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odt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619672" y="38610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bmp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15616" y="357301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raw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339752" y="126876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wmv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547664" y="155679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*.mp4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779912" y="58052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css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411760" y="616530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html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012160" y="17008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cda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35010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xls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732240" y="40770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ppt</a:t>
            </a: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028384" y="37890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ppsx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076056" y="57332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ink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7308304" y="40770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*.</a:t>
            </a:r>
            <a:r>
              <a:rPr lang="cs-CZ" dirty="0" err="1" smtClean="0"/>
              <a:t>mdb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851920" y="22768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VIDEO</a:t>
            </a:r>
            <a:endParaRPr lang="cs-CZ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7452320" y="105273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ZVUK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923928" y="37890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OBRÁZEK</a:t>
            </a:r>
            <a:endParaRPr lang="cs-CZ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187624" y="609329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WEB</a:t>
            </a:r>
            <a:endParaRPr lang="cs-CZ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716016" y="4582869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KANCELÁŘSKÉ PROGRAMY</a:t>
            </a:r>
            <a:endParaRPr lang="cs-CZ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580112" y="57239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 zástupce</a:t>
            </a:r>
            <a:endParaRPr lang="cs-CZ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6084168" y="616530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- program</a:t>
            </a:r>
            <a:endParaRPr lang="cs-CZ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164288" y="51479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KOMPRIMACE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8" grpId="0"/>
      <p:bldP spid="40" grpId="0"/>
      <p:bldP spid="42" grpId="0"/>
      <p:bldP spid="44" grpId="0"/>
      <p:bldP spid="46" grpId="0"/>
      <p:bldP spid="47" grpId="0"/>
      <p:bldP spid="48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SLOŽKA - ADRESÁŘ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122464"/>
            <a:ext cx="5385780" cy="4163924"/>
          </a:xfrm>
        </p:spPr>
        <p:txBody>
          <a:bodyPr/>
          <a:lstStyle/>
          <a:p>
            <a:pPr>
              <a:buNone/>
            </a:pPr>
            <a:r>
              <a:rPr lang="cs-CZ" sz="2400" smtClean="0"/>
              <a:t>= organizační </a:t>
            </a:r>
            <a:r>
              <a:rPr lang="cs-CZ" sz="2400" dirty="0" smtClean="0"/>
              <a:t>jednotka v souborovém systému na datovém médiu</a:t>
            </a:r>
          </a:p>
          <a:p>
            <a:r>
              <a:rPr lang="cs-CZ" sz="2400" dirty="0" smtClean="0"/>
              <a:t>adresář sdružuje na disku dokumenty (soubory) a další složky (podadresáře)</a:t>
            </a:r>
          </a:p>
          <a:p>
            <a:r>
              <a:rPr lang="cs-CZ" sz="2400" dirty="0" smtClean="0"/>
              <a:t>logické uspořádání</a:t>
            </a:r>
          </a:p>
          <a:p>
            <a:r>
              <a:rPr lang="cs-CZ" sz="2400" dirty="0" smtClean="0"/>
              <a:t>stromová struktura</a:t>
            </a:r>
          </a:p>
          <a:p>
            <a:r>
              <a:rPr lang="cs-CZ" sz="2400" dirty="0" smtClean="0"/>
              <a:t>jednoznačnost názvu v jedné složce</a:t>
            </a:r>
            <a:endParaRPr lang="cs-CZ" sz="2400" dirty="0" smtClean="0">
              <a:sym typeface="Symbol"/>
            </a:endParaRP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 cstate="print"/>
          <a:srcRect t="30739" b="14877"/>
          <a:stretch>
            <a:fillRect/>
          </a:stretch>
        </p:blipFill>
        <p:spPr bwMode="auto">
          <a:xfrm>
            <a:off x="6429388" y="1000108"/>
            <a:ext cx="2714612" cy="52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Správce souborů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836712"/>
            <a:ext cx="7920880" cy="1520718"/>
          </a:xfrm>
        </p:spPr>
        <p:txBody>
          <a:bodyPr/>
          <a:lstStyle/>
          <a:p>
            <a:pPr>
              <a:buNone/>
            </a:pPr>
            <a:r>
              <a:rPr lang="cs-CZ" sz="2800" smtClean="0"/>
              <a:t>= program pro manipulaci se soubory a adresáři (složkami)</a:t>
            </a:r>
          </a:p>
          <a:p>
            <a:pPr>
              <a:buNone/>
            </a:pPr>
            <a:r>
              <a:rPr lang="cs-CZ" sz="2800" smtClean="0"/>
              <a:t>= souborový manažer nebo file manager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071538" y="2357430"/>
            <a:ext cx="792088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funkce: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kopírování, </a:t>
            </a:r>
            <a:r>
              <a:rPr lang="cs-CZ" sz="2000" kern="0" smtClean="0"/>
              <a:t>přesun, </a:t>
            </a: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mazání, spouštění souborů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správu disků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systém nabídek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klávesové zkratky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Software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Průzkumník (Explorer)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Total Commander</a:t>
            </a:r>
            <a:endParaRPr lang="cs-CZ" sz="2000" kern="0" smtClean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Altap Salamander</a:t>
            </a:r>
            <a:endParaRPr lang="cs-CZ" sz="2000" kern="0" smtClean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Krusader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Midnight Commander</a:t>
            </a:r>
            <a:endParaRPr kumimoji="0" lang="cs-CZ" sz="20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508" t="10253" r="17382" b="31885"/>
          <a:stretch>
            <a:fillRect/>
          </a:stretch>
        </p:blipFill>
        <p:spPr bwMode="auto">
          <a:xfrm>
            <a:off x="4214810" y="3214686"/>
            <a:ext cx="325902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 l="18945" t="20703" r="18945" b="20703"/>
          <a:stretch>
            <a:fillRect/>
          </a:stretch>
        </p:blipFill>
        <p:spPr bwMode="auto">
          <a:xfrm>
            <a:off x="5786446" y="4357694"/>
            <a:ext cx="3080764" cy="2325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  <p:bldP spid="4" grpId="0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071538" y="1857364"/>
            <a:ext cx="792088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přejmenování </a:t>
            </a:r>
            <a:r>
              <a:rPr lang="cs-CZ" sz="2400" smtClean="0"/>
              <a:t>složky, souboru</a:t>
            </a:r>
            <a:endParaRPr kumimoji="0" lang="cs-CZ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levé tlačítko myši </a:t>
            </a:r>
            <a:r>
              <a:rPr lang="cs-CZ" sz="2000" smtClean="0"/>
              <a:t>→ F2 → název → Enter</a:t>
            </a:r>
          </a:p>
          <a:p>
            <a:pPr marL="742950" lvl="1" indent="-285750">
              <a:spcBef>
                <a:spcPct val="20000"/>
              </a:spcBef>
              <a:tabLst>
                <a:tab pos="2687638" algn="l"/>
                <a:tab pos="3676650" algn="l"/>
              </a:tabLst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		</a:t>
            </a:r>
            <a:r>
              <a:rPr lang="cs-CZ" sz="2000" smtClean="0"/>
              <a:t> → </a:t>
            </a: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levé tlačítko myši </a:t>
            </a:r>
            <a:r>
              <a:rPr lang="cs-CZ" sz="2000" smtClean="0"/>
              <a:t>→ název → Enter</a:t>
            </a: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 l="43945" t="32959" r="48438" b="61182"/>
          <a:stretch>
            <a:fillRect/>
          </a:stretch>
        </p:blipFill>
        <p:spPr bwMode="auto">
          <a:xfrm>
            <a:off x="6786578" y="2071678"/>
            <a:ext cx="92869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Práce se soubory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836712"/>
            <a:ext cx="7920880" cy="102065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400" smtClean="0"/>
              <a:t>vytvoření složky, souboru</a:t>
            </a:r>
          </a:p>
          <a:p>
            <a:pPr lvl="1"/>
            <a:r>
              <a:rPr lang="cs-CZ" sz="2000" smtClean="0">
                <a:ea typeface="+mn-ea"/>
              </a:rPr>
              <a:t>pravé tlačítko myši → Nový → Složka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071538" y="3143248"/>
            <a:ext cx="4214842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smazání</a:t>
            </a:r>
            <a:r>
              <a:rPr kumimoji="0" lang="cs-CZ" sz="24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objektu</a:t>
            </a:r>
            <a:endParaRPr kumimoji="0" lang="cs-CZ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pomocí Koše (lze obnovit)</a:t>
            </a:r>
          </a:p>
          <a:p>
            <a:pPr marL="1200150" lvl="2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kumimoji="0" lang="cs-CZ" sz="20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přesunout myší do Koše</a:t>
            </a:r>
          </a:p>
          <a:p>
            <a:pPr marL="1200150" lvl="2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lang="cs-CZ" sz="2000" kern="0" baseline="0" smtClean="0">
                <a:latin typeface="+mn-lt"/>
                <a:cs typeface="+mn-cs"/>
              </a:rPr>
              <a:t>tlačítko Delete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kumimoji="0" lang="cs-CZ" sz="2000" b="1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nenávratně</a:t>
            </a:r>
          </a:p>
          <a:p>
            <a:pPr marL="1200150" lvl="2" indent="-285750">
              <a:spcBef>
                <a:spcPct val="20000"/>
              </a:spcBef>
              <a:buFontTx/>
              <a:buChar char="–"/>
              <a:tabLst>
                <a:tab pos="3676650" algn="l"/>
              </a:tabLst>
            </a:pPr>
            <a:r>
              <a:rPr lang="cs-CZ" sz="2000" kern="0" smtClean="0">
                <a:latin typeface="+mn-lt"/>
                <a:cs typeface="+mn-cs"/>
              </a:rPr>
              <a:t>C</a:t>
            </a:r>
            <a:r>
              <a:rPr lang="cs-CZ" sz="2000" kern="0" baseline="0" smtClean="0">
                <a:latin typeface="+mn-lt"/>
                <a:cs typeface="+mn-cs"/>
              </a:rPr>
              <a:t>trl+Delete</a:t>
            </a: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78619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 l="23633" t="17041" r="14258" b="18506"/>
          <a:stretch>
            <a:fillRect/>
          </a:stretch>
        </p:blipFill>
        <p:spPr bwMode="auto">
          <a:xfrm>
            <a:off x="1643042" y="1688879"/>
            <a:ext cx="6054371" cy="5026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9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3"/>
      <p:bldP spid="106499" grpId="0" build="p" bldLvl="3"/>
      <p:bldP spid="8" grpId="0" build="p" bldLvl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67550"/>
            <a:ext cx="8686800" cy="66916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Práce se soubory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001818"/>
            <a:ext cx="7920880" cy="2211158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400" dirty="0" smtClean="0"/>
              <a:t>kopírování složky, souboru</a:t>
            </a:r>
          </a:p>
          <a:p>
            <a:pPr lvl="1"/>
            <a:r>
              <a:rPr lang="cs-CZ" sz="2000" dirty="0" smtClean="0">
                <a:ea typeface="+mn-ea"/>
              </a:rPr>
              <a:t>přesunutí pomocí levého tlačítka myši (</a:t>
            </a:r>
            <a:r>
              <a:rPr lang="cs-CZ" sz="2000" dirty="0" smtClean="0">
                <a:solidFill>
                  <a:srgbClr val="0070C0"/>
                </a:solidFill>
                <a:ea typeface="+mn-ea"/>
              </a:rPr>
              <a:t>na jiný disk</a:t>
            </a:r>
            <a:r>
              <a:rPr lang="cs-CZ" sz="2000" dirty="0" smtClean="0">
                <a:ea typeface="+mn-ea"/>
              </a:rPr>
              <a:t>)</a:t>
            </a:r>
          </a:p>
          <a:p>
            <a:pPr lvl="1"/>
            <a:r>
              <a:rPr lang="cs-CZ" sz="2000" dirty="0" smtClean="0"/>
              <a:t>přesunutí pomocí levého tlačítka myši + </a:t>
            </a:r>
            <a:r>
              <a:rPr lang="cs-CZ" sz="2000" dirty="0" err="1" smtClean="0"/>
              <a:t>ctrl</a:t>
            </a:r>
            <a:r>
              <a:rPr lang="cs-CZ" sz="2000" dirty="0" smtClean="0"/>
              <a:t> (</a:t>
            </a:r>
            <a:r>
              <a:rPr lang="cs-CZ" sz="2000" dirty="0" smtClean="0">
                <a:solidFill>
                  <a:srgbClr val="0070C0"/>
                </a:solidFill>
              </a:rPr>
              <a:t>na tentýž disk</a:t>
            </a:r>
            <a:r>
              <a:rPr lang="cs-CZ" sz="2000" dirty="0" smtClean="0"/>
              <a:t>)</a:t>
            </a:r>
          </a:p>
          <a:p>
            <a:pPr lvl="1"/>
            <a:r>
              <a:rPr lang="cs-CZ" sz="2000" dirty="0" smtClean="0">
                <a:solidFill>
                  <a:srgbClr val="0070C0"/>
                </a:solidFill>
              </a:rPr>
              <a:t>hláška: Kopírovat do… + symbol </a:t>
            </a:r>
            <a:r>
              <a:rPr lang="cs-CZ" sz="2000" b="1" dirty="0" smtClean="0">
                <a:solidFill>
                  <a:srgbClr val="0070C0"/>
                </a:solidFill>
              </a:rPr>
              <a:t>+</a:t>
            </a:r>
          </a:p>
          <a:p>
            <a:pPr lvl="1"/>
            <a:r>
              <a:rPr lang="cs-CZ" sz="2000" dirty="0" smtClean="0"/>
              <a:t>pravé tlačítko myši </a:t>
            </a:r>
            <a:r>
              <a:rPr lang="cs-CZ" sz="2000" dirty="0" smtClean="0">
                <a:sym typeface="Symbol"/>
              </a:rPr>
              <a:t> kopírovat  na místě, kde chci soubor umístit pravé tlačítko myši  vložit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pPr lvl="1">
              <a:buNone/>
            </a:pPr>
            <a:endParaRPr lang="cs-CZ" sz="2000" dirty="0" smtClean="0">
              <a:ea typeface="+mn-ea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1115616" y="3730712"/>
            <a:ext cx="7920880" cy="2290576"/>
            <a:chOff x="1115616" y="3730712"/>
            <a:chExt cx="7920880" cy="2290576"/>
          </a:xfrm>
        </p:grpSpPr>
        <p:sp>
          <p:nvSpPr>
            <p:cNvPr id="13" name="Rectangle 3"/>
            <p:cNvSpPr txBox="1">
              <a:spLocks noChangeArrowheads="1"/>
            </p:cNvSpPr>
            <p:nvPr/>
          </p:nvSpPr>
          <p:spPr bwMode="auto">
            <a:xfrm>
              <a:off x="1115616" y="3730712"/>
              <a:ext cx="7920880" cy="2290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342900" indent="-342900">
                <a:spcBef>
                  <a:spcPct val="20000"/>
                </a:spcBef>
                <a:buFontTx/>
                <a:buChar char="•"/>
                <a:defRPr/>
              </a:pPr>
              <a:r>
                <a:rPr kumimoji="0" lang="cs-CZ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přesouvání složky, souboru</a:t>
              </a:r>
            </a:p>
            <a:p>
              <a:pPr marL="742950" marR="0" lvl="1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tabLst/>
                <a:defRPr/>
              </a:pP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přesunutí pomocí levého tlačítka myši (</a:t>
              </a: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na tentýž disk</a:t>
              </a: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)</a:t>
              </a:r>
            </a:p>
            <a:p>
              <a:pPr marL="742950" marR="0" lvl="1" indent="-28575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–"/>
                <a:tabLst/>
                <a:defRPr/>
              </a:pP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cs typeface="+mn-cs"/>
                </a:rPr>
                <a:t>přesunutí pomocí levého tlačítka myši + </a:t>
              </a:r>
              <a:r>
                <a:rPr kumimoji="0" lang="cs-CZ" sz="2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cs typeface="+mn-cs"/>
                </a:rPr>
                <a:t>shift</a:t>
              </a: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cs typeface="+mn-cs"/>
                </a:rPr>
                <a:t> (</a:t>
              </a: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+mn-lt"/>
                  <a:cs typeface="+mn-cs"/>
                </a:rPr>
                <a:t>na jiný disk</a:t>
              </a: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cs typeface="+mn-cs"/>
                </a:rPr>
                <a:t>)</a:t>
              </a:r>
            </a:p>
            <a:p>
              <a:pPr marL="742950" lvl="1" indent="-285750">
                <a:spcBef>
                  <a:spcPct val="20000"/>
                </a:spcBef>
                <a:buFontTx/>
                <a:buChar char="–"/>
                <a:defRPr/>
              </a:pPr>
              <a:r>
                <a:rPr kumimoji="0" lang="cs-CZ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+mn-lt"/>
                  <a:cs typeface="+mn-cs"/>
                </a:rPr>
                <a:t>hláška: Přesunout do…</a:t>
              </a:r>
              <a:r>
                <a:rPr lang="cs-CZ" sz="2000" dirty="0" smtClean="0">
                  <a:solidFill>
                    <a:srgbClr val="0070C0"/>
                  </a:solidFill>
                </a:rPr>
                <a:t> + symbol </a:t>
              </a:r>
            </a:p>
            <a:p>
              <a:pPr marL="742950" lvl="1" indent="-285750">
                <a:spcBef>
                  <a:spcPct val="20000"/>
                </a:spcBef>
                <a:buFontTx/>
                <a:buChar char="–"/>
                <a:defRPr/>
              </a:pPr>
              <a:r>
                <a:rPr lang="cs-CZ" sz="2000" dirty="0" smtClean="0"/>
                <a:t>pravé tlačítko myši </a:t>
              </a:r>
              <a:r>
                <a:rPr lang="cs-CZ" sz="2000" dirty="0" smtClean="0">
                  <a:sym typeface="Symbol"/>
                </a:rPr>
                <a:t> vyjmout  na místě, kde chci soubor umístit pravé tlačítko myši  vložit</a:t>
              </a:r>
              <a:endParaRPr lang="cs-CZ" sz="2000" b="1" dirty="0" smtClean="0">
                <a:solidFill>
                  <a:srgbClr val="0070C0"/>
                </a:solidFill>
              </a:endParaRPr>
            </a:p>
            <a:p>
              <a:pPr marL="742950" lvl="1" indent="-285750">
                <a:spcBef>
                  <a:spcPct val="20000"/>
                </a:spcBef>
                <a:buFontTx/>
                <a:buChar char="–"/>
                <a:defRPr/>
              </a:pPr>
              <a:endPara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Šipka doprava 5"/>
            <p:cNvSpPr/>
            <p:nvPr/>
          </p:nvSpPr>
          <p:spPr>
            <a:xfrm>
              <a:off x="5724128" y="5085184"/>
              <a:ext cx="144016" cy="45719"/>
            </a:xfrm>
            <a:prstGeom prst="rightArrow">
              <a:avLst/>
            </a:prstGeom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ldLvl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67550"/>
            <a:ext cx="8686800" cy="66916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Práce se soubory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1223120" y="1124744"/>
            <a:ext cx="7920880" cy="202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označení více objektů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tažení myši se stisknutým levým tlačítkem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lang="cs-CZ" sz="2000" kern="0" dirty="0" err="1" smtClean="0"/>
              <a:t>ctrl</a:t>
            </a:r>
            <a:r>
              <a:rPr lang="cs-CZ" sz="2000" kern="0" dirty="0" smtClean="0"/>
              <a:t> </a:t>
            </a:r>
            <a:r>
              <a:rPr lang="cs-CZ" sz="2000" kern="0" dirty="0" smtClean="0">
                <a:latin typeface="+mn-lt"/>
                <a:cs typeface="+mn-cs"/>
              </a:rPr>
              <a:t>+</a:t>
            </a:r>
            <a:r>
              <a:rPr lang="cs-CZ" sz="2000" kern="0" dirty="0" smtClean="0"/>
              <a:t> klikání myší levým tlačítkem (</a:t>
            </a:r>
            <a:r>
              <a:rPr lang="cs-CZ" sz="2000" kern="0" dirty="0" smtClean="0">
                <a:solidFill>
                  <a:srgbClr val="0070C0"/>
                </a:solidFill>
              </a:rPr>
              <a:t>výběr jednotlivých položek</a:t>
            </a:r>
            <a:r>
              <a:rPr lang="cs-CZ" sz="2000" kern="0" dirty="0" smtClean="0"/>
              <a:t>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kliknutí levým 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tl</a:t>
            </a: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na 1. položku </a:t>
            </a:r>
            <a:r>
              <a:rPr lang="cs-CZ" sz="2000" dirty="0" smtClean="0"/>
              <a:t>→ </a:t>
            </a:r>
            <a:r>
              <a:rPr kumimoji="0" lang="cs-CZ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shift</a:t>
            </a:r>
            <a:r>
              <a:rPr kumimoji="0" lang="cs-CZ" sz="20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lang="cs-CZ" sz="2000" kern="0" dirty="0" smtClean="0"/>
              <a:t>kliknutí levým </a:t>
            </a:r>
            <a:r>
              <a:rPr lang="cs-CZ" sz="2000" kern="0" dirty="0" err="1" smtClean="0"/>
              <a:t>tl</a:t>
            </a:r>
            <a:r>
              <a:rPr lang="cs-CZ" sz="2000" kern="0" dirty="0" smtClean="0"/>
              <a:t>. na poslední položku (</a:t>
            </a:r>
            <a:r>
              <a:rPr lang="cs-CZ" sz="2000" kern="0" dirty="0" smtClean="0">
                <a:solidFill>
                  <a:srgbClr val="0070C0"/>
                </a:solidFill>
              </a:rPr>
              <a:t>výběr celku</a:t>
            </a:r>
            <a:r>
              <a:rPr lang="cs-CZ" sz="2000" kern="0" dirty="0" smtClean="0"/>
              <a:t>)</a:t>
            </a:r>
            <a:endParaRPr kumimoji="0" lang="cs-CZ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259632" y="3424440"/>
            <a:ext cx="7920880" cy="2020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odznačení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kliknutí levým tlačítkem myši na jakékoli jiné místo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 bldLvl="3"/>
      <p:bldP spid="9" grpId="0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Práce se schránkou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000108"/>
            <a:ext cx="7920880" cy="135732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400" smtClean="0"/>
              <a:t>v rámci jednoho či více programů</a:t>
            </a:r>
          </a:p>
          <a:p>
            <a:r>
              <a:rPr lang="cs-CZ" sz="2400" smtClean="0"/>
              <a:t>ve schránce mohou být libovolná data</a:t>
            </a:r>
          </a:p>
          <a:p>
            <a:pPr lvl="1"/>
            <a:r>
              <a:rPr lang="cs-CZ" sz="2000" smtClean="0"/>
              <a:t>text, graf, obrázek, soubor…</a:t>
            </a:r>
          </a:p>
          <a:p>
            <a:pPr lvl="1"/>
            <a:endParaRPr lang="cs-CZ" sz="2000" smtClean="0">
              <a:ea typeface="+mn-ea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1000100" y="2500306"/>
            <a:ext cx="7920880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2400" kern="0" smtClean="0">
                <a:latin typeface="+mn-lt"/>
                <a:cs typeface="+mn-cs"/>
              </a:rPr>
              <a:t>Ct</a:t>
            </a: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rl + </a:t>
            </a:r>
            <a:r>
              <a:rPr kumimoji="0" lang="cs-CZ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cs-CZ" sz="24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zkopíruje data do schránky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2400" kern="0" baseline="0" smtClean="0">
                <a:latin typeface="+mn-lt"/>
                <a:cs typeface="+mn-cs"/>
              </a:rPr>
              <a:t>Ctrl</a:t>
            </a:r>
            <a:r>
              <a:rPr lang="cs-CZ" sz="2400" kern="0" smtClean="0">
                <a:latin typeface="+mn-lt"/>
                <a:cs typeface="+mn-cs"/>
              </a:rPr>
              <a:t> + </a:t>
            </a:r>
            <a:r>
              <a:rPr lang="cs-CZ" sz="2400" b="1" kern="0" smtClean="0">
                <a:latin typeface="+mn-lt"/>
                <a:cs typeface="+mn-cs"/>
              </a:rPr>
              <a:t>X</a:t>
            </a:r>
            <a:r>
              <a:rPr lang="cs-CZ" sz="2400" kern="0" smtClean="0">
                <a:latin typeface="+mn-lt"/>
                <a:cs typeface="+mn-cs"/>
              </a:rPr>
              <a:t> - vyjme data ze schránky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2400" kern="0" smtClean="0">
                <a:latin typeface="+mn-lt"/>
                <a:cs typeface="+mn-cs"/>
              </a:rPr>
              <a:t>Ctrl + </a:t>
            </a:r>
            <a:r>
              <a:rPr lang="cs-CZ" sz="2400" b="1" kern="0" smtClean="0">
                <a:latin typeface="+mn-lt"/>
                <a:cs typeface="+mn-cs"/>
              </a:rPr>
              <a:t>V</a:t>
            </a:r>
            <a:r>
              <a:rPr lang="cs-CZ" sz="2400" kern="0" smtClean="0">
                <a:latin typeface="+mn-lt"/>
                <a:cs typeface="+mn-cs"/>
              </a:rPr>
              <a:t> - vloží data ze schránky na aktuální pozici</a:t>
            </a:r>
            <a:endParaRPr kumimoji="0" lang="cs-CZ" sz="24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4643446"/>
            <a:ext cx="1243019" cy="1506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  <p:bldP spid="13" grpId="0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Komprese (komprimace) dat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000108"/>
            <a:ext cx="7920880" cy="14287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400" smtClean="0"/>
              <a:t>postup při ukládání nebo transportu dat</a:t>
            </a:r>
          </a:p>
          <a:p>
            <a:r>
              <a:rPr lang="cs-CZ" sz="2400" smtClean="0">
                <a:solidFill>
                  <a:srgbClr val="C00000"/>
                </a:solidFill>
              </a:rPr>
              <a:t>zmenšení</a:t>
            </a:r>
            <a:r>
              <a:rPr lang="cs-CZ" sz="2400" smtClean="0"/>
              <a:t> </a:t>
            </a:r>
            <a:r>
              <a:rPr lang="cs-CZ" sz="2400" smtClean="0">
                <a:solidFill>
                  <a:srgbClr val="C00000"/>
                </a:solidFill>
              </a:rPr>
              <a:t>velikosti</a:t>
            </a:r>
            <a:r>
              <a:rPr lang="cs-CZ" sz="2400" smtClean="0"/>
              <a:t> datových souborů</a:t>
            </a:r>
          </a:p>
          <a:p>
            <a:r>
              <a:rPr lang="cs-CZ" sz="2400" smtClean="0"/>
              <a:t>archivace, přenos dat přes síť s omezenou rychlostí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142976" y="2571744"/>
            <a:ext cx="7920880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Princip:</a:t>
            </a: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ze souboru se odstraňují nadbytečné informace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Rozdělen</a:t>
            </a: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í</a:t>
            </a:r>
            <a:r>
              <a:rPr kumimoji="0" lang="cs-CZ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Ztrátová komprese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některé informace nenávratně ztraceny a nelze je rekonstruovat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komprese zvuku a obrazu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0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Bezeztrátová komprese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méně účinná než ztrátová komprese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cs-CZ" sz="2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soubor lze rekonstruovat do původní podoby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  <p:bldP spid="6" grpId="0" build="p" bldLvl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Komprese (komprimace) dat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000108"/>
            <a:ext cx="7920880" cy="142876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400" dirty="0" smtClean="0"/>
              <a:t>postup při ukládání nebo transportu dat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zmenšení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C00000"/>
                </a:solidFill>
              </a:rPr>
              <a:t>velikosti</a:t>
            </a:r>
            <a:r>
              <a:rPr lang="cs-CZ" sz="2400" dirty="0" smtClean="0"/>
              <a:t> datových souborů</a:t>
            </a:r>
          </a:p>
          <a:p>
            <a:r>
              <a:rPr lang="cs-CZ" sz="2400" dirty="0" smtClean="0"/>
              <a:t>archivace, přenos dat přes síť s omezenou rychlostí</a:t>
            </a:r>
          </a:p>
          <a:p>
            <a:pPr lvl="1"/>
            <a:r>
              <a:rPr lang="cs-CZ" sz="2000" dirty="0" smtClean="0"/>
              <a:t>pravé tlačítko myši </a:t>
            </a:r>
            <a:r>
              <a:rPr lang="cs-CZ" sz="2000" dirty="0" smtClean="0">
                <a:sym typeface="Symbol"/>
              </a:rPr>
              <a:t> Odeslat  </a:t>
            </a:r>
            <a:r>
              <a:rPr lang="cs-CZ" sz="2000" dirty="0" err="1" smtClean="0">
                <a:sym typeface="Symbol"/>
              </a:rPr>
              <a:t>Compressed</a:t>
            </a:r>
            <a:r>
              <a:rPr lang="cs-CZ" sz="2000" dirty="0" smtClean="0">
                <a:sym typeface="Symbol"/>
              </a:rPr>
              <a:t> (</a:t>
            </a:r>
            <a:r>
              <a:rPr lang="cs-CZ" sz="2000" dirty="0" err="1" smtClean="0">
                <a:sym typeface="Symbol"/>
              </a:rPr>
              <a:t>zipped</a:t>
            </a:r>
            <a:r>
              <a:rPr lang="cs-CZ" sz="2000" dirty="0" smtClean="0">
                <a:sym typeface="Symbol"/>
              </a:rPr>
              <a:t>) </a:t>
            </a:r>
            <a:r>
              <a:rPr lang="cs-CZ" sz="2000" dirty="0" err="1" smtClean="0">
                <a:sym typeface="Symbol"/>
              </a:rPr>
              <a:t>Folder</a:t>
            </a:r>
            <a:endParaRPr lang="cs-CZ" sz="20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7328" y="3502148"/>
            <a:ext cx="86677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5956" y="4573718"/>
            <a:ext cx="642942" cy="659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645024"/>
            <a:ext cx="6572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5824" y="4788032"/>
            <a:ext cx="642942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7188" y="4646296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789040"/>
            <a:ext cx="50482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87320" y="4360544"/>
            <a:ext cx="6000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44246" y="3503288"/>
            <a:ext cx="86677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 l="24176" t="17469" r="31159" b="20844"/>
          <a:stretch>
            <a:fillRect/>
          </a:stretch>
        </p:blipFill>
        <p:spPr bwMode="auto">
          <a:xfrm>
            <a:off x="2339752" y="2852936"/>
            <a:ext cx="454186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Zabezpečení dat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785794"/>
            <a:ext cx="7920880" cy="1928826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000" smtClean="0"/>
              <a:t>šifrování - kryptografie</a:t>
            </a:r>
          </a:p>
          <a:p>
            <a:r>
              <a:rPr lang="cs-CZ" sz="2000" smtClean="0"/>
              <a:t>nastavení sdílení</a:t>
            </a:r>
          </a:p>
          <a:p>
            <a:r>
              <a:rPr lang="cs-CZ" sz="2000" smtClean="0"/>
              <a:t>skryté soubory</a:t>
            </a:r>
          </a:p>
          <a:p>
            <a:r>
              <a:rPr lang="cs-CZ" sz="2000" b="1" smtClean="0"/>
              <a:t>antivirové programy </a:t>
            </a:r>
            <a:r>
              <a:rPr lang="cs-CZ" sz="2000" smtClean="0"/>
              <a:t>(Avast, Nod32, AVG)</a:t>
            </a:r>
          </a:p>
          <a:p>
            <a:r>
              <a:rPr lang="cs-CZ" sz="2000" b="1" smtClean="0"/>
              <a:t>firewall</a:t>
            </a:r>
            <a:r>
              <a:rPr lang="cs-CZ" sz="2000" smtClean="0"/>
              <a:t> (kontr. bod - def. pravidla pro komunikaci mezi sítěmi)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223120" y="2786058"/>
            <a:ext cx="7920880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cs-CZ" sz="2400" smtClean="0"/>
              <a:t>Pravidla bezpečné práce s PC</a:t>
            </a:r>
          </a:p>
          <a:p>
            <a:pPr marL="342900" lvl="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antivirový program, firewall</a:t>
            </a:r>
          </a:p>
          <a:p>
            <a:pPr marL="342900" lvl="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záplatujte operační systém (nejaktuálnější verze OS)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podezřelé e-maily (nezáleží na adrese odesílatele)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citlivé informace na soc. sítích (Facebook, Twitter)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různá hesla (přihlášení do počítače a online služby)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záloha dat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cs-CZ" sz="2000" smtClean="0"/>
              <a:t>veřejná Wi-Fi síť (nepracujte s internetovým bankovnictvím nebo citlivými údaji)</a:t>
            </a: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064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1064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  <p:bldP spid="12" grpId="0" build="p" bldLvl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32" y="116632"/>
            <a:ext cx="8686800" cy="669162"/>
          </a:xfrm>
        </p:spPr>
        <p:txBody>
          <a:bodyPr/>
          <a:lstStyle/>
          <a:p>
            <a:r>
              <a:rPr lang="cs-CZ" b="1" smtClean="0">
                <a:solidFill>
                  <a:schemeClr val="tx1"/>
                </a:solidFill>
              </a:rPr>
              <a:t>Autorská práva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23152" y="857232"/>
            <a:ext cx="7920880" cy="2071702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2800" b="1" smtClean="0"/>
              <a:t>licence (software)</a:t>
            </a:r>
          </a:p>
          <a:p>
            <a:pPr lvl="1"/>
            <a:r>
              <a:rPr lang="cs-CZ" sz="2400" smtClean="0"/>
              <a:t>umožňuje používat nebo redistribuovat software, který je chráněn zákonem</a:t>
            </a:r>
          </a:p>
          <a:p>
            <a:pPr lvl="1"/>
            <a:r>
              <a:rPr lang="cs-CZ" sz="2400" smtClean="0"/>
              <a:t>v ČR autorský zákon</a:t>
            </a:r>
          </a:p>
        </p:txBody>
      </p:sp>
      <p:sp>
        <p:nvSpPr>
          <p:cNvPr id="5" name="Zástupný symbol pro obsah 5"/>
          <p:cNvSpPr txBox="1">
            <a:spLocks/>
          </p:cNvSpPr>
          <p:nvPr/>
        </p:nvSpPr>
        <p:spPr bwMode="auto">
          <a:xfrm>
            <a:off x="1138273" y="2970213"/>
            <a:ext cx="8434387" cy="167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Freeware </a:t>
            </a:r>
            <a:r>
              <a:rPr kumimoji="0" lang="cs-CZ" sz="28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software</a:t>
            </a:r>
            <a:r>
              <a:rPr kumimoji="0" lang="cs-CZ" sz="2800" b="0" i="0" u="none" strike="noStrike" kern="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zdarma</a:t>
            </a:r>
            <a:endParaRPr kumimoji="0" lang="cs-CZ" sz="28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Shareware </a:t>
            </a:r>
            <a:r>
              <a:rPr kumimoji="0" lang="cs-CZ" sz="28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omezení</a:t>
            </a:r>
          </a:p>
          <a:p>
            <a:pPr marL="800100" lvl="1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cs-CZ" sz="280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časové - trial, funkční - crippleware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151714" y="4643446"/>
            <a:ext cx="792088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citační norma</a:t>
            </a: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cs-CZ" sz="2800" kern="0" smtClean="0">
                <a:latin typeface="+mn-lt"/>
                <a:cs typeface="+mn-cs"/>
              </a:rPr>
              <a:t>ČSN ISO 690</a:t>
            </a:r>
            <a:endParaRPr kumimoji="0" lang="cs-CZ" sz="280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 bldLvl="3"/>
      <p:bldP spid="5" grpId="0" build="p" bldLvl="3"/>
      <p:bldP spid="6" grpId="0" build="p" bldLvl="3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6448" y="3094419"/>
            <a:ext cx="6851104" cy="66916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Samostatný úkol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3065</TotalTime>
  <Words>717</Words>
  <Application>Microsoft Office PowerPoint</Application>
  <PresentationFormat>Předvádění na obrazovce (4:3)</PresentationFormat>
  <Paragraphs>151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Diseño predeterminado</vt:lpstr>
      <vt:lpstr>Práce s daty</vt:lpstr>
      <vt:lpstr>SOUBOR</vt:lpstr>
      <vt:lpstr>SOUBOR - přípony</vt:lpstr>
      <vt:lpstr>SLOŽKA - ADRESÁŘ</vt:lpstr>
      <vt:lpstr>Správce souborů</vt:lpstr>
      <vt:lpstr>Práce se soubory</vt:lpstr>
      <vt:lpstr>Práce se soubory</vt:lpstr>
      <vt:lpstr>Práce se soubory</vt:lpstr>
      <vt:lpstr>Práce se schránkou</vt:lpstr>
      <vt:lpstr>Komprese (komprimace) dat</vt:lpstr>
      <vt:lpstr>Komprese (komprimace) dat</vt:lpstr>
      <vt:lpstr>Zabezpečení dat</vt:lpstr>
      <vt:lpstr>Autorská práva</vt:lpstr>
      <vt:lpstr>Samostatný úkol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512</cp:revision>
  <dcterms:created xsi:type="dcterms:W3CDTF">2010-05-23T14:28:12Z</dcterms:created>
  <dcterms:modified xsi:type="dcterms:W3CDTF">2012-09-24T14:32:23Z</dcterms:modified>
</cp:coreProperties>
</file>