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422C16"/>
    <a:srgbClr val="0C788E"/>
    <a:srgbClr val="006666"/>
    <a:srgbClr val="0099CC"/>
    <a:srgbClr val="660066"/>
    <a:srgbClr val="5F5F5F"/>
    <a:srgbClr val="336699"/>
    <a:srgbClr val="0066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323" autoAdjust="0"/>
    <p:restoredTop sz="94652" autoAdjust="0"/>
  </p:normalViewPr>
  <p:slideViewPr>
    <p:cSldViewPr>
      <p:cViewPr varScale="1">
        <p:scale>
          <a:sx n="87" d="100"/>
          <a:sy n="87" d="100"/>
        </p:scale>
        <p:origin x="-84" y="-3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C738C0-6AB0-476C-AB76-354D2C811A8E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0433B8-1475-4670-A44A-D0BDB496A6CC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C34E85-90F2-4E0C-A2F1-F75A87A81B21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7F8952-7DA6-4738-9D99-698F5F878DF3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DBB0B8-A340-4BF2-8654-958EB91E4890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703E6D-F4A2-4BFE-827E-C8963C79D3D2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F3FEF8-A923-4CAE-9E46-DABF1D661F27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BF0BF0-A881-4590-A0EC-88214EFC4D56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ABFE9A-8127-455D-891E-0B350B171272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248F24-91F6-4B14-9ECB-C3AFE8D4AD26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5C99F3-39B9-485B-9FC1-570F8508EFE2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25F41A0-BADA-4B06-AA22-8CE4D20D220E}" type="slidenum">
              <a:rPr lang="es-ES"/>
              <a:pPr/>
              <a:t>‹#›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8" name="Rectangle 150"/>
          <p:cNvSpPr>
            <a:spLocks noGrp="1" noChangeArrowheads="1"/>
          </p:cNvSpPr>
          <p:nvPr>
            <p:ph type="ctrTitle"/>
          </p:nvPr>
        </p:nvSpPr>
        <p:spPr>
          <a:xfrm>
            <a:off x="2699792" y="5301208"/>
            <a:ext cx="5185246" cy="647700"/>
          </a:xfrm>
        </p:spPr>
        <p:txBody>
          <a:bodyPr/>
          <a:lstStyle/>
          <a:p>
            <a:pPr algn="r"/>
            <a:r>
              <a:rPr lang="cs-CZ" sz="4800" b="1" smtClean="0">
                <a:solidFill>
                  <a:srgbClr val="5F5F5F"/>
                </a:solidFill>
              </a:rPr>
              <a:t>1.5 Poměr</a:t>
            </a:r>
            <a:endParaRPr lang="es-ES" sz="4800" b="1" dirty="0">
              <a:solidFill>
                <a:srgbClr val="5F5F5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71414"/>
            <a:ext cx="8229600" cy="1143000"/>
          </a:xfrm>
        </p:spPr>
        <p:txBody>
          <a:bodyPr/>
          <a:lstStyle/>
          <a:p>
            <a:r>
              <a:rPr lang="cs-CZ" dirty="0" smtClean="0">
                <a:solidFill>
                  <a:srgbClr val="5F5F5F"/>
                </a:solidFill>
              </a:rPr>
              <a:t>Definice</a:t>
            </a:r>
            <a:endParaRPr lang="cs-CZ" dirty="0">
              <a:solidFill>
                <a:srgbClr val="5F5F5F"/>
              </a:solidFill>
            </a:endParaRPr>
          </a:p>
        </p:txBody>
      </p:sp>
      <p:sp>
        <p:nvSpPr>
          <p:cNvPr id="145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071546"/>
            <a:ext cx="8229600" cy="500066"/>
          </a:xfrm>
        </p:spPr>
        <p:txBody>
          <a:bodyPr/>
          <a:lstStyle/>
          <a:p>
            <a:pPr>
              <a:buNone/>
            </a:pPr>
            <a:r>
              <a:rPr lang="cs-CZ" sz="2800" dirty="0" smtClean="0">
                <a:solidFill>
                  <a:srgbClr val="002060"/>
                </a:solidFill>
              </a:rPr>
              <a:t>Poměr = slouží k porovnávání číselných údajů </a:t>
            </a:r>
            <a:endParaRPr lang="cs-CZ" sz="2800" dirty="0">
              <a:solidFill>
                <a:srgbClr val="002060"/>
              </a:solidFill>
            </a:endParaRPr>
          </a:p>
        </p:txBody>
      </p:sp>
      <p:pic>
        <p:nvPicPr>
          <p:cNvPr id="14541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88322" y="2759745"/>
            <a:ext cx="5728094" cy="26854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5413" name="Picture 5"/>
          <p:cNvPicPr>
            <a:picLocks noChangeAspect="1" noChangeArrowheads="1"/>
          </p:cNvPicPr>
          <p:nvPr/>
        </p:nvPicPr>
        <p:blipFill>
          <a:blip r:embed="rId4" cstate="print"/>
          <a:srcRect l="26563" t="31625" r="31543" b="18750"/>
          <a:stretch>
            <a:fillRect/>
          </a:stretch>
        </p:blipFill>
        <p:spPr bwMode="auto">
          <a:xfrm>
            <a:off x="3347864" y="2780928"/>
            <a:ext cx="4647110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5414" name="Picture 6"/>
          <p:cNvPicPr>
            <a:picLocks noChangeAspect="1" noChangeArrowheads="1"/>
          </p:cNvPicPr>
          <p:nvPr/>
        </p:nvPicPr>
        <p:blipFill>
          <a:blip r:embed="rId5" cstate="print"/>
          <a:srcRect l="18993" t="21782" r="17885" b="9969"/>
          <a:stretch>
            <a:fillRect/>
          </a:stretch>
        </p:blipFill>
        <p:spPr bwMode="auto">
          <a:xfrm>
            <a:off x="3014135" y="2492897"/>
            <a:ext cx="5446297" cy="3312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45415" name="Object 7"/>
          <p:cNvGraphicFramePr>
            <a:graphicFrameLocks noChangeAspect="1"/>
          </p:cNvGraphicFramePr>
          <p:nvPr/>
        </p:nvGraphicFramePr>
        <p:xfrm>
          <a:off x="3143240" y="1428736"/>
          <a:ext cx="1500198" cy="985204"/>
        </p:xfrm>
        <a:graphic>
          <a:graphicData uri="http://schemas.openxmlformats.org/presentationml/2006/ole">
            <p:oleObj spid="_x0000_s145415" name="Rovnice" r:id="rId6" imgW="266400" imgH="177480" progId="Equation.3">
              <p:embed/>
            </p:oleObj>
          </a:graphicData>
        </a:graphic>
      </p:graphicFrame>
      <p:graphicFrame>
        <p:nvGraphicFramePr>
          <p:cNvPr id="145416" name="Object 8"/>
          <p:cNvGraphicFramePr>
            <a:graphicFrameLocks noChangeAspect="1"/>
          </p:cNvGraphicFramePr>
          <p:nvPr/>
        </p:nvGraphicFramePr>
        <p:xfrm>
          <a:off x="4929190" y="1500174"/>
          <a:ext cx="2384216" cy="881065"/>
        </p:xfrm>
        <a:graphic>
          <a:graphicData uri="http://schemas.openxmlformats.org/presentationml/2006/ole">
            <p:oleObj spid="_x0000_s145416" name="Rovnice" r:id="rId7" imgW="507960" imgH="1904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5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5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45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45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5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5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5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45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45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5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5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5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5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5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5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5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54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5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411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5F5F5F"/>
                </a:solidFill>
              </a:rPr>
              <a:t>Příklad 1</a:t>
            </a:r>
            <a:endParaRPr lang="cs-CZ" dirty="0">
              <a:solidFill>
                <a:srgbClr val="5F5F5F"/>
              </a:solidFill>
            </a:endParaRPr>
          </a:p>
        </p:txBody>
      </p:sp>
      <p:sp>
        <p:nvSpPr>
          <p:cNvPr id="145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1900807"/>
          </a:xfrm>
        </p:spPr>
        <p:txBody>
          <a:bodyPr/>
          <a:lstStyle/>
          <a:p>
            <a:pPr marL="0" indent="0">
              <a:buNone/>
            </a:pPr>
            <a:r>
              <a:rPr lang="cs-CZ" sz="2800" dirty="0" smtClean="0"/>
              <a:t>Ve třídě je 24 dívek a 12 chlapců.</a:t>
            </a:r>
          </a:p>
          <a:p>
            <a:pPr marL="514350" indent="-514350">
              <a:buFont typeface="+mj-lt"/>
              <a:buAutoNum type="alphaLcParenR"/>
            </a:pPr>
            <a:r>
              <a:rPr lang="cs-CZ" sz="2800" dirty="0" smtClean="0"/>
              <a:t>Jaký je poměr počtu dívek ku počtu chlapců?</a:t>
            </a:r>
          </a:p>
          <a:p>
            <a:pPr marL="514350" indent="-514350">
              <a:buFont typeface="+mj-lt"/>
              <a:buAutoNum type="alphaLcParenR"/>
            </a:pPr>
            <a:r>
              <a:rPr lang="cs-CZ" sz="2800" dirty="0" smtClean="0"/>
              <a:t>Jaký je poměr počtu chlapců ku počtu dívek?</a:t>
            </a:r>
            <a:endParaRPr lang="cs-CZ" sz="2800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cs-CZ" sz="2800" dirty="0">
              <a:solidFill>
                <a:srgbClr val="002060"/>
              </a:solidFill>
            </a:endParaRPr>
          </a:p>
        </p:txBody>
      </p:sp>
      <p:sp>
        <p:nvSpPr>
          <p:cNvPr id="1464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5868144" y="3356992"/>
            <a:ext cx="122413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lphaLcParenR"/>
            </a:pPr>
            <a:r>
              <a:rPr lang="cs-CZ" sz="2800" dirty="0" smtClean="0">
                <a:solidFill>
                  <a:srgbClr val="008000"/>
                </a:solidFill>
              </a:rPr>
              <a:t>2:1</a:t>
            </a:r>
          </a:p>
          <a:p>
            <a:pPr marL="342900" indent="-342900">
              <a:buFont typeface="+mj-lt"/>
              <a:buAutoNum type="alphaLcParenR"/>
            </a:pPr>
            <a:r>
              <a:rPr lang="cs-CZ" sz="2800" dirty="0" smtClean="0">
                <a:solidFill>
                  <a:srgbClr val="008000"/>
                </a:solidFill>
              </a:rPr>
              <a:t>1:2</a:t>
            </a:r>
            <a:endParaRPr lang="cs-CZ" sz="2800" dirty="0">
              <a:solidFill>
                <a:srgbClr val="008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5F5F5F"/>
                </a:solidFill>
              </a:rPr>
              <a:t>Příklad 2</a:t>
            </a:r>
            <a:endParaRPr lang="cs-CZ" dirty="0">
              <a:solidFill>
                <a:srgbClr val="5F5F5F"/>
              </a:solidFill>
            </a:endParaRPr>
          </a:p>
        </p:txBody>
      </p:sp>
      <p:sp>
        <p:nvSpPr>
          <p:cNvPr id="145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1900807"/>
          </a:xfrm>
        </p:spPr>
        <p:txBody>
          <a:bodyPr/>
          <a:lstStyle/>
          <a:p>
            <a:pPr>
              <a:buNone/>
            </a:pPr>
            <a:r>
              <a:rPr lang="cs-CZ" sz="2800" dirty="0" smtClean="0"/>
              <a:t>Urči, které poměry se sobě rovnají: </a:t>
            </a:r>
          </a:p>
          <a:p>
            <a:pPr marL="0" indent="0">
              <a:buNone/>
            </a:pPr>
            <a:endParaRPr lang="cs-CZ" sz="2800" dirty="0">
              <a:solidFill>
                <a:srgbClr val="002060"/>
              </a:solidFill>
            </a:endParaRPr>
          </a:p>
        </p:txBody>
      </p:sp>
      <p:sp>
        <p:nvSpPr>
          <p:cNvPr id="1464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2699792" y="3501008"/>
            <a:ext cx="604867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lphaLcParenR"/>
            </a:pPr>
            <a:r>
              <a:rPr lang="cs-CZ" sz="2800" dirty="0" smtClean="0">
                <a:solidFill>
                  <a:srgbClr val="008000"/>
                </a:solidFill>
              </a:rPr>
              <a:t>3:6 = 0,1:0,2</a:t>
            </a:r>
          </a:p>
          <a:p>
            <a:pPr marL="342900" indent="-342900">
              <a:buFont typeface="+mj-lt"/>
              <a:buAutoNum type="alphaLcParenR"/>
            </a:pPr>
            <a:r>
              <a:rPr lang="cs-CZ" sz="2800" dirty="0" smtClean="0">
                <a:solidFill>
                  <a:srgbClr val="008000"/>
                </a:solidFill>
              </a:rPr>
              <a:t>6/4:14/4 = 1,5:3,5</a:t>
            </a:r>
          </a:p>
          <a:p>
            <a:pPr marL="342900" indent="-342900">
              <a:buFont typeface="+mj-lt"/>
              <a:buAutoNum type="alphaLcParenR"/>
            </a:pPr>
            <a:endParaRPr lang="cs-CZ" sz="2800" dirty="0" smtClean="0">
              <a:solidFill>
                <a:srgbClr val="008000"/>
              </a:solidFill>
            </a:endParaRPr>
          </a:p>
          <a:p>
            <a:pPr marL="271463" indent="-271463">
              <a:buFont typeface="Arial" pitchFamily="34" charset="0"/>
              <a:buChar char="•"/>
            </a:pPr>
            <a:r>
              <a:rPr lang="cs-CZ" sz="2800" dirty="0" smtClean="0">
                <a:solidFill>
                  <a:srgbClr val="002060"/>
                </a:solidFill>
              </a:rPr>
              <a:t>poměry se sobě rovnají, </a:t>
            </a:r>
            <a:r>
              <a:rPr lang="cs-CZ" sz="2800" dirty="0" err="1" smtClean="0">
                <a:solidFill>
                  <a:srgbClr val="002060"/>
                </a:solidFill>
              </a:rPr>
              <a:t>rovnají-li</a:t>
            </a:r>
            <a:r>
              <a:rPr lang="cs-CZ" sz="2800" dirty="0" smtClean="0">
                <a:solidFill>
                  <a:srgbClr val="002060"/>
                </a:solidFill>
              </a:rPr>
              <a:t> se jejich základní tvary</a:t>
            </a:r>
            <a:endParaRPr lang="cs-CZ" sz="2800" dirty="0">
              <a:solidFill>
                <a:srgbClr val="002060"/>
              </a:solidFill>
            </a:endParaRPr>
          </a:p>
        </p:txBody>
      </p:sp>
      <p:sp>
        <p:nvSpPr>
          <p:cNvPr id="15974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59747" name="Picture 3"/>
          <p:cNvPicPr>
            <a:picLocks noChangeAspect="1" noChangeArrowheads="1"/>
          </p:cNvPicPr>
          <p:nvPr/>
        </p:nvPicPr>
        <p:blipFill>
          <a:blip r:embed="rId2" cstate="print"/>
          <a:srcRect r="90458"/>
          <a:stretch>
            <a:fillRect/>
          </a:stretch>
        </p:blipFill>
        <p:spPr bwMode="auto">
          <a:xfrm>
            <a:off x="552450" y="2204864"/>
            <a:ext cx="767067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2" cstate="print"/>
          <a:srcRect l="78200" r="2250"/>
          <a:stretch>
            <a:fillRect/>
          </a:stretch>
        </p:blipFill>
        <p:spPr bwMode="auto">
          <a:xfrm>
            <a:off x="7286644" y="2214554"/>
            <a:ext cx="1571636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2" cstate="print"/>
          <a:srcRect l="12441" r="77250"/>
          <a:stretch>
            <a:fillRect/>
          </a:stretch>
        </p:blipFill>
        <p:spPr bwMode="auto">
          <a:xfrm>
            <a:off x="1600179" y="2214554"/>
            <a:ext cx="828681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2" cstate="print"/>
          <a:srcRect l="23993" r="61789"/>
          <a:stretch>
            <a:fillRect/>
          </a:stretch>
        </p:blipFill>
        <p:spPr bwMode="auto">
          <a:xfrm>
            <a:off x="2700324" y="2214554"/>
            <a:ext cx="1143008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2" cstate="print"/>
          <a:srcRect l="40877" r="38684"/>
          <a:stretch>
            <a:fillRect/>
          </a:stretch>
        </p:blipFill>
        <p:spPr bwMode="auto">
          <a:xfrm>
            <a:off x="4086221" y="2214554"/>
            <a:ext cx="1643074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2" cstate="print"/>
          <a:srcRect l="63093" r="23578"/>
          <a:stretch>
            <a:fillRect/>
          </a:stretch>
        </p:blipFill>
        <p:spPr bwMode="auto">
          <a:xfrm>
            <a:off x="5972184" y="2214554"/>
            <a:ext cx="107157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5F5F5F"/>
                </a:solidFill>
              </a:rPr>
              <a:t>Příklad 3</a:t>
            </a:r>
            <a:endParaRPr lang="cs-CZ" dirty="0">
              <a:solidFill>
                <a:srgbClr val="5F5F5F"/>
              </a:solidFill>
            </a:endParaRPr>
          </a:p>
        </p:txBody>
      </p:sp>
      <p:sp>
        <p:nvSpPr>
          <p:cNvPr id="145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2044824"/>
          </a:xfrm>
        </p:spPr>
        <p:txBody>
          <a:bodyPr/>
          <a:lstStyle/>
          <a:p>
            <a:pPr>
              <a:buNone/>
            </a:pPr>
            <a:r>
              <a:rPr lang="cs-CZ" sz="2800" dirty="0" smtClean="0"/>
              <a:t>Vyjádřete v základním tvaru poměr veličin:</a:t>
            </a:r>
          </a:p>
          <a:p>
            <a:pPr marL="514350" indent="-514350">
              <a:buFont typeface="+mj-lt"/>
              <a:buAutoNum type="alphaLcParenR"/>
            </a:pPr>
            <a:r>
              <a:rPr lang="cs-CZ" sz="2800" dirty="0" smtClean="0"/>
              <a:t>960 m a 1,32 km</a:t>
            </a:r>
          </a:p>
          <a:p>
            <a:pPr marL="514350" indent="-514350">
              <a:buFont typeface="+mj-lt"/>
              <a:buAutoNum type="alphaLcParenR"/>
            </a:pPr>
            <a:r>
              <a:rPr lang="cs-CZ" sz="2800" dirty="0" smtClean="0"/>
              <a:t>4500 g a 10 kg</a:t>
            </a:r>
          </a:p>
          <a:p>
            <a:pPr marL="514350" indent="-514350">
              <a:buFont typeface="+mj-lt"/>
              <a:buAutoNum type="alphaLcParenR"/>
            </a:pPr>
            <a:r>
              <a:rPr lang="cs-CZ" sz="2800" dirty="0" smtClean="0"/>
              <a:t>1,5 h a 50 min</a:t>
            </a:r>
            <a:endParaRPr lang="cs-CZ" sz="2800" dirty="0"/>
          </a:p>
        </p:txBody>
      </p:sp>
      <p:sp>
        <p:nvSpPr>
          <p:cNvPr id="1464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3923928" y="2106141"/>
            <a:ext cx="1008112" cy="1538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600"/>
              </a:spcAft>
            </a:pPr>
            <a:r>
              <a:rPr lang="cs-CZ" sz="2800" dirty="0" smtClean="0">
                <a:solidFill>
                  <a:srgbClr val="008000"/>
                </a:solidFill>
                <a:latin typeface="+mn-lt"/>
              </a:rPr>
              <a:t>8:11</a:t>
            </a:r>
          </a:p>
          <a:p>
            <a:pPr marL="342900" indent="-342900">
              <a:spcAft>
                <a:spcPts val="600"/>
              </a:spcAft>
            </a:pPr>
            <a:r>
              <a:rPr lang="cs-CZ" sz="2800" dirty="0" smtClean="0">
                <a:solidFill>
                  <a:srgbClr val="008000"/>
                </a:solidFill>
                <a:latin typeface="+mn-lt"/>
              </a:rPr>
              <a:t>9:20</a:t>
            </a:r>
          </a:p>
          <a:p>
            <a:pPr marL="342900" indent="-342900">
              <a:spcAft>
                <a:spcPts val="600"/>
              </a:spcAft>
            </a:pPr>
            <a:r>
              <a:rPr lang="cs-CZ" sz="2800" dirty="0" smtClean="0">
                <a:solidFill>
                  <a:srgbClr val="008000"/>
                </a:solidFill>
                <a:latin typeface="+mn-lt"/>
              </a:rPr>
              <a:t>9:5</a:t>
            </a:r>
            <a:endParaRPr lang="cs-CZ" sz="2800" dirty="0">
              <a:solidFill>
                <a:srgbClr val="008000"/>
              </a:solidFill>
              <a:latin typeface="+mn-lt"/>
            </a:endParaRPr>
          </a:p>
        </p:txBody>
      </p:sp>
      <p:sp>
        <p:nvSpPr>
          <p:cNvPr id="15974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5F5F5F"/>
                </a:solidFill>
              </a:rPr>
              <a:t>Příklad 4</a:t>
            </a:r>
            <a:endParaRPr lang="cs-CZ" dirty="0">
              <a:solidFill>
                <a:srgbClr val="5F5F5F"/>
              </a:solidFill>
            </a:endParaRPr>
          </a:p>
        </p:txBody>
      </p:sp>
      <p:sp>
        <p:nvSpPr>
          <p:cNvPr id="145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68760"/>
            <a:ext cx="8229600" cy="1756792"/>
          </a:xfrm>
        </p:spPr>
        <p:txBody>
          <a:bodyPr/>
          <a:lstStyle/>
          <a:p>
            <a:pPr marL="0" indent="0">
              <a:buNone/>
            </a:pPr>
            <a:r>
              <a:rPr lang="cs-CZ" sz="2800" dirty="0" smtClean="0"/>
              <a:t>Částka 800 Kč se má rozdělit mezi dva pracovníky v poměru 3:1.</a:t>
            </a:r>
          </a:p>
          <a:p>
            <a:pPr marL="0" indent="0">
              <a:buNone/>
            </a:pPr>
            <a:r>
              <a:rPr lang="cs-CZ" sz="2800" u="sng" dirty="0" smtClean="0"/>
              <a:t>Vypočti, kolik dostane každý z nich.</a:t>
            </a:r>
            <a:endParaRPr lang="cs-CZ" sz="2800" u="sng" dirty="0"/>
          </a:p>
        </p:txBody>
      </p:sp>
      <p:sp>
        <p:nvSpPr>
          <p:cNvPr id="1464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971600" y="6309320"/>
            <a:ext cx="80648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600"/>
              </a:spcAft>
            </a:pPr>
            <a:r>
              <a:rPr lang="cs-CZ" sz="2800" dirty="0" smtClean="0">
                <a:solidFill>
                  <a:srgbClr val="008000"/>
                </a:solidFill>
                <a:latin typeface="+mn-lt"/>
              </a:rPr>
              <a:t>Jeden pracovník dostane 600 Kč a druhý 200 Kč.</a:t>
            </a:r>
            <a:endParaRPr lang="cs-CZ" sz="2800" dirty="0">
              <a:solidFill>
                <a:srgbClr val="008000"/>
              </a:solidFill>
              <a:latin typeface="+mn-lt"/>
            </a:endParaRPr>
          </a:p>
        </p:txBody>
      </p:sp>
      <p:sp>
        <p:nvSpPr>
          <p:cNvPr id="15974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617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60232" y="1844824"/>
            <a:ext cx="1827287" cy="12159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Obdélník 7"/>
          <p:cNvSpPr/>
          <p:nvPr/>
        </p:nvSpPr>
        <p:spPr>
          <a:xfrm>
            <a:off x="683568" y="2852936"/>
            <a:ext cx="4536504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002060"/>
                </a:solidFill>
              </a:rPr>
              <a:t>800 Kč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017813" y="1692097"/>
            <a:ext cx="1114027" cy="584775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3:1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0" name="Pravá složená závorka 9"/>
          <p:cNvSpPr/>
          <p:nvPr/>
        </p:nvSpPr>
        <p:spPr>
          <a:xfrm rot="5400000">
            <a:off x="2303748" y="1664804"/>
            <a:ext cx="216024" cy="3456384"/>
          </a:xfrm>
          <a:prstGeom prst="rightBrace">
            <a:avLst/>
          </a:prstGeom>
          <a:ln w="28575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Pravá složená závorka 10"/>
          <p:cNvSpPr/>
          <p:nvPr/>
        </p:nvSpPr>
        <p:spPr>
          <a:xfrm rot="5400000">
            <a:off x="4572000" y="2852936"/>
            <a:ext cx="216024" cy="1080120"/>
          </a:xfrm>
          <a:prstGeom prst="rightBrace">
            <a:avLst/>
          </a:prstGeom>
          <a:ln w="28575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TextovéPole 11"/>
          <p:cNvSpPr txBox="1"/>
          <p:nvPr/>
        </p:nvSpPr>
        <p:spPr>
          <a:xfrm>
            <a:off x="2051720" y="3491716"/>
            <a:ext cx="7360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 díly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383365" y="3491716"/>
            <a:ext cx="6206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 díl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436096" y="3491716"/>
            <a:ext cx="35317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ym typeface="Symbol"/>
              </a:rPr>
              <a:t>celkem 4 díly……………. 800 Kč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436096" y="3923764"/>
            <a:ext cx="35894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ym typeface="Symbol"/>
              </a:rPr>
              <a:t>1 díl………….…. 800:4 = 200 Kč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5436096" y="4365104"/>
            <a:ext cx="36343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ym typeface="Symbol"/>
              </a:rPr>
              <a:t>3 díly………….…. 3200 = 600 Kč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 animBg="1"/>
      <p:bldP spid="9" grpId="0" animBg="1"/>
      <p:bldP spid="10" grpId="0" animBg="1"/>
      <p:bldP spid="11" grpId="0" animBg="1"/>
      <p:bldP spid="12" grpId="0"/>
      <p:bldP spid="13" grpId="0"/>
      <p:bldP spid="14" grpId="0"/>
      <p:bldP spid="15" grpId="0"/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28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0312" y="3645024"/>
            <a:ext cx="1619250" cy="28289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5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5F5F5F"/>
                </a:solidFill>
              </a:rPr>
              <a:t>Příklad 5</a:t>
            </a:r>
            <a:endParaRPr lang="cs-CZ" dirty="0">
              <a:solidFill>
                <a:srgbClr val="5F5F5F"/>
              </a:solidFill>
            </a:endParaRPr>
          </a:p>
        </p:txBody>
      </p:sp>
      <p:sp>
        <p:nvSpPr>
          <p:cNvPr id="145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1540768"/>
          </a:xfrm>
        </p:spPr>
        <p:txBody>
          <a:bodyPr/>
          <a:lstStyle/>
          <a:p>
            <a:pPr marL="0" indent="0">
              <a:buNone/>
            </a:pPr>
            <a:r>
              <a:rPr lang="cs-CZ" sz="2800" dirty="0" smtClean="0"/>
              <a:t>Soška z bronzu má hmotnost </a:t>
            </a:r>
            <a:r>
              <a:rPr lang="cs-CZ" sz="2800" smtClean="0"/>
              <a:t>1,5 kg.</a:t>
            </a:r>
          </a:p>
          <a:p>
            <a:pPr marL="0" indent="0">
              <a:buNone/>
            </a:pPr>
            <a:r>
              <a:rPr lang="cs-CZ" sz="2800" smtClean="0"/>
              <a:t>Bronz </a:t>
            </a:r>
            <a:r>
              <a:rPr lang="cs-CZ" sz="2800" dirty="0" smtClean="0"/>
              <a:t>je slitina </a:t>
            </a:r>
            <a:r>
              <a:rPr lang="cs-CZ" sz="2800" dirty="0" err="1" smtClean="0"/>
              <a:t>Cu</a:t>
            </a:r>
            <a:r>
              <a:rPr lang="cs-CZ" sz="2800" dirty="0" smtClean="0"/>
              <a:t> a </a:t>
            </a:r>
            <a:r>
              <a:rPr lang="cs-CZ" sz="2800" dirty="0" err="1" smtClean="0"/>
              <a:t>Sn</a:t>
            </a:r>
            <a:r>
              <a:rPr lang="cs-CZ" sz="2800" dirty="0" smtClean="0"/>
              <a:t> 4:1.</a:t>
            </a:r>
          </a:p>
          <a:p>
            <a:pPr marL="0" indent="0">
              <a:buNone/>
            </a:pPr>
            <a:r>
              <a:rPr lang="cs-CZ" sz="2800" u="sng" dirty="0" smtClean="0"/>
              <a:t>O kolik gramů obsahuje soška více </a:t>
            </a:r>
            <a:r>
              <a:rPr lang="cs-CZ" sz="2800" u="sng" dirty="0" err="1" smtClean="0"/>
              <a:t>Cu</a:t>
            </a:r>
            <a:r>
              <a:rPr lang="cs-CZ" sz="2800" u="sng" dirty="0" smtClean="0"/>
              <a:t> než </a:t>
            </a:r>
            <a:r>
              <a:rPr lang="cs-CZ" sz="2800" u="sng" dirty="0" err="1" smtClean="0"/>
              <a:t>Sn</a:t>
            </a:r>
            <a:r>
              <a:rPr lang="cs-CZ" sz="2800" u="sng" dirty="0" smtClean="0"/>
              <a:t>?</a:t>
            </a:r>
            <a:endParaRPr lang="cs-CZ" sz="2800" u="sng" dirty="0"/>
          </a:p>
        </p:txBody>
      </p:sp>
      <p:sp>
        <p:nvSpPr>
          <p:cNvPr id="1464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539552" y="3429000"/>
            <a:ext cx="80648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600"/>
              </a:spcAft>
            </a:pPr>
            <a:r>
              <a:rPr lang="cs-CZ" sz="2800" dirty="0" smtClean="0">
                <a:solidFill>
                  <a:srgbClr val="008000"/>
                </a:solidFill>
                <a:latin typeface="+mn-lt"/>
              </a:rPr>
              <a:t>Soška obsahuje o 0,9 kg více mědi než cínu.</a:t>
            </a:r>
            <a:endParaRPr lang="cs-CZ" sz="2800" dirty="0">
              <a:solidFill>
                <a:srgbClr val="008000"/>
              </a:solidFill>
              <a:latin typeface="+mn-lt"/>
            </a:endParaRPr>
          </a:p>
        </p:txBody>
      </p:sp>
      <p:sp>
        <p:nvSpPr>
          <p:cNvPr id="15974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5F5F5F"/>
                </a:solidFill>
              </a:rPr>
              <a:t>Příklad 6</a:t>
            </a:r>
            <a:endParaRPr lang="cs-CZ" dirty="0">
              <a:solidFill>
                <a:srgbClr val="5F5F5F"/>
              </a:solidFill>
            </a:endParaRPr>
          </a:p>
        </p:txBody>
      </p:sp>
      <p:sp>
        <p:nvSpPr>
          <p:cNvPr id="145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1972816"/>
          </a:xfrm>
        </p:spPr>
        <p:txBody>
          <a:bodyPr/>
          <a:lstStyle/>
          <a:p>
            <a:pPr marL="0" indent="0">
              <a:buNone/>
            </a:pPr>
            <a:r>
              <a:rPr lang="cs-CZ" sz="2800" dirty="0" smtClean="0"/>
              <a:t>Tři kamarádi Roman, David a Petr nasbírali na letní brigádě 1 500 kg chmele. Jejich sběračské výkony byli v poměru 7 : 8 : 10.</a:t>
            </a:r>
          </a:p>
          <a:p>
            <a:pPr marL="0" indent="0">
              <a:buNone/>
            </a:pPr>
            <a:r>
              <a:rPr lang="cs-CZ" sz="2800" u="sng" dirty="0" smtClean="0"/>
              <a:t>Kolik nasbíral každý z kamarádů?</a:t>
            </a:r>
            <a:endParaRPr lang="cs-CZ" sz="2800" u="sng" dirty="0"/>
          </a:p>
        </p:txBody>
      </p:sp>
      <p:sp>
        <p:nvSpPr>
          <p:cNvPr id="1464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539552" y="3553852"/>
            <a:ext cx="73448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cs-CZ" sz="2800" dirty="0" smtClean="0">
                <a:solidFill>
                  <a:srgbClr val="008000"/>
                </a:solidFill>
                <a:latin typeface="+mn-lt"/>
              </a:rPr>
              <a:t>Roman nasbíral 420 kg, David 480 kg a Petr 600 kg chmele.</a:t>
            </a:r>
            <a:endParaRPr lang="cs-CZ" sz="2800" dirty="0">
              <a:solidFill>
                <a:srgbClr val="008000"/>
              </a:solidFill>
              <a:latin typeface="+mn-lt"/>
            </a:endParaRPr>
          </a:p>
        </p:txBody>
      </p:sp>
      <p:sp>
        <p:nvSpPr>
          <p:cNvPr id="15974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638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2160" y="4221088"/>
            <a:ext cx="2466975" cy="18478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384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5157192"/>
            <a:ext cx="1632181" cy="12241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/>
          <p:cNvSpPr>
            <a:spLocks noGrp="1" noChangeArrowheads="1"/>
          </p:cNvSpPr>
          <p:nvPr>
            <p:ph type="title"/>
          </p:nvPr>
        </p:nvSpPr>
        <p:spPr>
          <a:xfrm>
            <a:off x="323528" y="1421904"/>
            <a:ext cx="8229600" cy="1143000"/>
          </a:xfrm>
        </p:spPr>
        <p:txBody>
          <a:bodyPr/>
          <a:lstStyle/>
          <a:p>
            <a:r>
              <a:rPr lang="cs-CZ" dirty="0" smtClean="0">
                <a:solidFill>
                  <a:srgbClr val="5F5F5F"/>
                </a:solidFill>
              </a:rPr>
              <a:t>Učebnice str. 21/ př. 19, 20</a:t>
            </a:r>
            <a:endParaRPr lang="cs-CZ" dirty="0">
              <a:solidFill>
                <a:srgbClr val="5F5F5F"/>
              </a:solidFill>
            </a:endParaRPr>
          </a:p>
        </p:txBody>
      </p:sp>
      <p:sp>
        <p:nvSpPr>
          <p:cNvPr id="1464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5974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5019</TotalTime>
  <Words>199</Words>
  <Application>Microsoft Office PowerPoint</Application>
  <PresentationFormat>Předvádění na obrazovce (4:3)</PresentationFormat>
  <Paragraphs>44</Paragraphs>
  <Slides>9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Diseño predeterminado</vt:lpstr>
      <vt:lpstr>Rovnice</vt:lpstr>
      <vt:lpstr>1.5 Poměr</vt:lpstr>
      <vt:lpstr>Definice</vt:lpstr>
      <vt:lpstr>Příklad 1</vt:lpstr>
      <vt:lpstr>Příklad 2</vt:lpstr>
      <vt:lpstr>Příklad 3</vt:lpstr>
      <vt:lpstr>Příklad 4</vt:lpstr>
      <vt:lpstr>Příklad 5</vt:lpstr>
      <vt:lpstr>Příklad 6</vt:lpstr>
      <vt:lpstr>Učebnice str. 21/ př. 19, 20</vt:lpstr>
    </vt:vector>
  </TitlesOfParts>
  <Company>Toshiba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Mariajose</dc:creator>
  <cp:lastModifiedBy>Petra Toboříková</cp:lastModifiedBy>
  <cp:revision>723</cp:revision>
  <dcterms:created xsi:type="dcterms:W3CDTF">2010-05-23T14:28:12Z</dcterms:created>
  <dcterms:modified xsi:type="dcterms:W3CDTF">2013-10-03T08:38:22Z</dcterms:modified>
</cp:coreProperties>
</file>