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6" r:id="rId11"/>
    <p:sldId id="265" r:id="rId12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8000"/>
    <a:srgbClr val="025198"/>
    <a:srgbClr val="CC6600"/>
    <a:srgbClr val="422C16"/>
    <a:srgbClr val="0C788E"/>
    <a:srgbClr val="1C1C1C"/>
    <a:srgbClr val="3366FF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575" autoAdjust="0"/>
    <p:restoredTop sz="94652" autoAdjust="0"/>
  </p:normalViewPr>
  <p:slideViewPr>
    <p:cSldViewPr>
      <p:cViewPr varScale="1">
        <p:scale>
          <a:sx n="82" d="100"/>
          <a:sy n="82" d="100"/>
        </p:scale>
        <p:origin x="-96" y="-4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Relationship Id="rId4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image" Target="../media/image12.wmf"/><Relationship Id="rId1" Type="http://schemas.openxmlformats.org/officeDocument/2006/relationships/image" Target="../media/image11.wmf"/><Relationship Id="rId4" Type="http://schemas.openxmlformats.org/officeDocument/2006/relationships/image" Target="../media/image14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6649B8-4A24-4552-A62D-127DD020777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BD6993F-0DDC-4234-9CAA-4DA7F6368BC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D4B33-DC34-4C63-95E3-020FEE313713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E40D00-74E2-40EC-A420-01FD3BB53C1C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87EBEB-7198-4145-B647-E34EE93E5665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3583114-FA53-4A95-81AB-CCCBEEDD8324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80F8E4B-158B-4EFA-8312-32B887AA0741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44EC1-8C9D-4E53-8F5C-1C3C6D29DDEB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74C5FF-59D0-4BE2-9AB6-5F2A595CBB49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EE0D25-B844-4B37-8B54-8CDCCBBE6824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10E51D-FD7E-49F9-A36A-0704F1A6C7FF}" type="slidenum">
              <a:rPr lang="es-ES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69D12F9-5C28-4378-B037-E889E3396902}" type="slidenum">
              <a:rPr lang="es-ES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3.bin"/><Relationship Id="rId5" Type="http://schemas.openxmlformats.org/officeDocument/2006/relationships/oleObject" Target="../embeddings/oleObject2.bin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7.bin"/><Relationship Id="rId5" Type="http://schemas.openxmlformats.org/officeDocument/2006/relationships/oleObject" Target="../embeddings/oleObject6.bin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8" name="Rectangle 110"/>
          <p:cNvSpPr>
            <a:spLocks noGrp="1" noChangeArrowheads="1"/>
          </p:cNvSpPr>
          <p:nvPr>
            <p:ph type="ctrTitle"/>
          </p:nvPr>
        </p:nvSpPr>
        <p:spPr>
          <a:xfrm>
            <a:off x="107950" y="5234009"/>
            <a:ext cx="5321306" cy="1624015"/>
          </a:xfrm>
          <a:noFill/>
          <a:ln/>
        </p:spPr>
        <p:txBody>
          <a:bodyPr/>
          <a:lstStyle/>
          <a:p>
            <a:r>
              <a:rPr lang="cs-CZ" sz="4000" b="1" smtClean="0">
                <a:solidFill>
                  <a:schemeClr val="bg1"/>
                </a:solidFill>
              </a:rPr>
              <a:t>1.6 Přímá a nepřímá úměrnost</a:t>
            </a:r>
            <a:br>
              <a:rPr lang="cs-CZ" sz="4000" b="1" smtClean="0">
                <a:solidFill>
                  <a:schemeClr val="bg1"/>
                </a:solidFill>
              </a:rPr>
            </a:br>
            <a:endParaRPr lang="es-ES" sz="4000" b="1" dirty="0">
              <a:solidFill>
                <a:schemeClr val="bg1"/>
              </a:solidFill>
            </a:endParaRPr>
          </a:p>
        </p:txBody>
      </p:sp>
      <p:sp>
        <p:nvSpPr>
          <p:cNvPr id="147458" name="AutoShape 2" descr="http://t2.gstatic.com/images?q=tbn:ANd9GcRlLKRUioNOB7K2gnnsLVwljwahCjyKOL_68mx70OR5oSX2Bid7eQ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Přímá úměrnost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55788"/>
            <a:ext cx="8229600" cy="164522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= závislost veličin,</a:t>
            </a:r>
          </a:p>
          <a:p>
            <a:r>
              <a:rPr lang="cs-CZ" dirty="0" smtClean="0"/>
              <a:t>kdy se při </a:t>
            </a:r>
            <a:r>
              <a:rPr lang="cs-CZ" dirty="0" smtClean="0">
                <a:solidFill>
                  <a:srgbClr val="FF0000"/>
                </a:solidFill>
              </a:rPr>
              <a:t>zvýšení</a:t>
            </a:r>
            <a:r>
              <a:rPr lang="cs-CZ" dirty="0" smtClean="0"/>
              <a:t> hodnoty jedné veličiny </a:t>
            </a:r>
            <a:r>
              <a:rPr lang="cs-CZ" dirty="0" smtClean="0">
                <a:solidFill>
                  <a:srgbClr val="FF0000"/>
                </a:solidFill>
              </a:rPr>
              <a:t>zvýší</a:t>
            </a:r>
            <a:r>
              <a:rPr lang="cs-CZ" dirty="0" smtClean="0"/>
              <a:t> i hodnota druhé veličiny</a:t>
            </a:r>
          </a:p>
        </p:txBody>
      </p:sp>
      <p:sp>
        <p:nvSpPr>
          <p:cNvPr id="6" name="Šipka doprava 5"/>
          <p:cNvSpPr/>
          <p:nvPr/>
        </p:nvSpPr>
        <p:spPr>
          <a:xfrm rot="16200000">
            <a:off x="7956376" y="2780928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 rot="16200000">
            <a:off x="8244408" y="2780928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 rot="5400000">
            <a:off x="7956376" y="4067382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 rot="5400000">
            <a:off x="8244408" y="4067382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46856" y="3573016"/>
            <a:ext cx="8229600" cy="1152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kdy se při 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snížení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hodnoty jedné veličiny 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sníží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 hodnota druhé veličiny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/>
      <p:bldP spid="6" grpId="0" animBg="1"/>
      <p:bldP spid="7" grpId="0" animBg="1"/>
      <p:bldP spid="8" grpId="0" animBg="1"/>
      <p:bldP spid="9" grpId="0" animBg="1"/>
      <p:bldP spid="10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1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88232"/>
            <a:ext cx="5194920" cy="1036712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Patnáct rohlíků stojí </a:t>
            </a:r>
            <a:r>
              <a:rPr lang="cs-CZ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28,50 Kč.</a:t>
            </a:r>
          </a:p>
          <a:p>
            <a:pPr marL="0" indent="0">
              <a:buNone/>
            </a:pPr>
            <a:r>
              <a:rPr lang="cs-CZ" sz="28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Urči</a:t>
            </a:r>
            <a:r>
              <a:rPr lang="cs-CZ" sz="2800" u="sng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kolik by stálo 25 </a:t>
            </a:r>
            <a:r>
              <a:rPr lang="cs-CZ" sz="28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rohlíků.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123728" y="5733256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dirty="0" smtClean="0">
                <a:solidFill>
                  <a:srgbClr val="008000"/>
                </a:solidFill>
                <a:latin typeface="+mn-lt"/>
              </a:rPr>
              <a:t>25 rohlíků stojí 47,50 Kč.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1181328" y="3068960"/>
            <a:ext cx="339067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ym typeface="Symbol"/>
              </a:rPr>
              <a:t>15 rohlíků……………. 28,50 Kč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1240405" y="3839932"/>
            <a:ext cx="34932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ym typeface="Symbol"/>
              </a:rPr>
              <a:t>Zapíšeme jako rovnost poměrů:</a:t>
            </a:r>
            <a:endParaRPr lang="cs-CZ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572280" y="214290"/>
            <a:ext cx="2286000" cy="17526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8" name="TextovéPole 17"/>
          <p:cNvSpPr txBox="1"/>
          <p:nvPr/>
        </p:nvSpPr>
        <p:spPr>
          <a:xfrm>
            <a:off x="1181328" y="3419708"/>
            <a:ext cx="29290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sng" dirty="0" smtClean="0">
                <a:sym typeface="Symbol"/>
              </a:rPr>
              <a:t>25 rohlíků……………. </a:t>
            </a:r>
            <a:r>
              <a:rPr lang="cs-CZ" u="sng" dirty="0" smtClean="0">
                <a:solidFill>
                  <a:srgbClr val="FF0000"/>
                </a:solidFill>
                <a:sym typeface="Symbol"/>
              </a:rPr>
              <a:t>x</a:t>
            </a:r>
            <a:r>
              <a:rPr lang="cs-CZ" u="sng" dirty="0" smtClean="0">
                <a:sym typeface="Symbol"/>
              </a:rPr>
              <a:t> Kč</a:t>
            </a:r>
            <a:endParaRPr lang="cs-CZ" u="sng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5643570" y="1928802"/>
            <a:ext cx="292895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i="1" dirty="0" smtClean="0">
                <a:sym typeface="Symbol"/>
              </a:rPr>
              <a:t>Obě veličiny porostou přímou úměrností,</a:t>
            </a:r>
            <a:br>
              <a:rPr lang="cs-CZ" i="1" dirty="0" smtClean="0">
                <a:sym typeface="Symbol"/>
              </a:rPr>
            </a:br>
            <a:r>
              <a:rPr lang="cs-CZ" i="1" dirty="0" smtClean="0">
                <a:sym typeface="Symbol"/>
              </a:rPr>
              <a:t>každý rohlík stojí stejně.</a:t>
            </a:r>
            <a:endParaRPr lang="cs-CZ" i="1" dirty="0"/>
          </a:p>
        </p:txBody>
      </p:sp>
      <p:graphicFrame>
        <p:nvGraphicFramePr>
          <p:cNvPr id="20" name="Objekt 19"/>
          <p:cNvGraphicFramePr>
            <a:graphicFrameLocks noChangeAspect="1"/>
          </p:cNvGraphicFramePr>
          <p:nvPr/>
        </p:nvGraphicFramePr>
        <p:xfrm>
          <a:off x="4793804" y="3687790"/>
          <a:ext cx="1290364" cy="749322"/>
        </p:xfrm>
        <a:graphic>
          <a:graphicData uri="http://schemas.openxmlformats.org/presentationml/2006/ole">
            <p:oleObj spid="_x0000_s145411" name="Rovnice" r:id="rId4" imgW="723600" imgH="419040" progId="Equation.3">
              <p:embed/>
            </p:oleObj>
          </a:graphicData>
        </a:graphic>
      </p:graphicFrame>
      <p:graphicFrame>
        <p:nvGraphicFramePr>
          <p:cNvPr id="145414" name="Object 6"/>
          <p:cNvGraphicFramePr>
            <a:graphicFrameLocks noChangeAspect="1"/>
          </p:cNvGraphicFramePr>
          <p:nvPr/>
        </p:nvGraphicFramePr>
        <p:xfrm>
          <a:off x="5343935" y="4509071"/>
          <a:ext cx="1532321" cy="720129"/>
        </p:xfrm>
        <a:graphic>
          <a:graphicData uri="http://schemas.openxmlformats.org/presentationml/2006/ole">
            <p:oleObj spid="_x0000_s145414" name="Rovnice" r:id="rId5" imgW="838080" imgH="393480" progId="Equation.3">
              <p:embed/>
            </p:oleObj>
          </a:graphicData>
        </a:graphic>
      </p:graphicFrame>
      <p:sp>
        <p:nvSpPr>
          <p:cNvPr id="22" name="Šipka dolů 21"/>
          <p:cNvSpPr/>
          <p:nvPr/>
        </p:nvSpPr>
        <p:spPr>
          <a:xfrm rot="10800000">
            <a:off x="4499992" y="3068960"/>
            <a:ext cx="72008" cy="648072"/>
          </a:xfrm>
          <a:prstGeom prst="downArrow">
            <a:avLst/>
          </a:prstGeom>
          <a:solidFill>
            <a:schemeClr val="accent2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ipka dolů 22"/>
          <p:cNvSpPr/>
          <p:nvPr/>
        </p:nvSpPr>
        <p:spPr>
          <a:xfrm rot="10800000">
            <a:off x="1115616" y="3068960"/>
            <a:ext cx="72008" cy="648072"/>
          </a:xfrm>
          <a:prstGeom prst="downArrow">
            <a:avLst/>
          </a:prstGeom>
          <a:solidFill>
            <a:schemeClr val="accent2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45415" name="Object 7"/>
          <p:cNvGraphicFramePr>
            <a:graphicFrameLocks noChangeAspect="1"/>
          </p:cNvGraphicFramePr>
          <p:nvPr/>
        </p:nvGraphicFramePr>
        <p:xfrm>
          <a:off x="6876256" y="4705350"/>
          <a:ext cx="928687" cy="325438"/>
        </p:xfrm>
        <a:graphic>
          <a:graphicData uri="http://schemas.openxmlformats.org/presentationml/2006/ole">
            <p:oleObj spid="_x0000_s145415" name="Rovnice" r:id="rId6" imgW="507960" imgH="177480" progId="Equation.3">
              <p:embed/>
            </p:oleObj>
          </a:graphicData>
        </a:graphic>
      </p:graphicFrame>
      <p:grpSp>
        <p:nvGrpSpPr>
          <p:cNvPr id="31" name="Skupina 30"/>
          <p:cNvGrpSpPr/>
          <p:nvPr/>
        </p:nvGrpSpPr>
        <p:grpSpPr>
          <a:xfrm>
            <a:off x="7092280" y="4653136"/>
            <a:ext cx="1152128" cy="432048"/>
            <a:chOff x="7092280" y="4653136"/>
            <a:chExt cx="1152128" cy="432048"/>
          </a:xfrm>
        </p:grpSpPr>
        <p:sp>
          <p:nvSpPr>
            <p:cNvPr id="26" name="TextovéPole 25"/>
            <p:cNvSpPr txBox="1"/>
            <p:nvPr/>
          </p:nvSpPr>
          <p:spPr>
            <a:xfrm>
              <a:off x="7740352" y="4653136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>
                  <a:sym typeface="Symbol"/>
                </a:rPr>
                <a:t>Kč</a:t>
              </a:r>
              <a:endParaRPr lang="cs-CZ" sz="2000" dirty="0"/>
            </a:p>
          </p:txBody>
        </p:sp>
        <p:grpSp>
          <p:nvGrpSpPr>
            <p:cNvPr id="30" name="Skupina 29"/>
            <p:cNvGrpSpPr/>
            <p:nvPr/>
          </p:nvGrpSpPr>
          <p:grpSpPr>
            <a:xfrm>
              <a:off x="7092280" y="5013176"/>
              <a:ext cx="1080120" cy="72008"/>
              <a:chOff x="7092280" y="5085184"/>
              <a:chExt cx="1080120" cy="72008"/>
            </a:xfrm>
          </p:grpSpPr>
          <p:cxnSp>
            <p:nvCxnSpPr>
              <p:cNvPr id="28" name="Přímá spojovací čára 27"/>
              <p:cNvCxnSpPr/>
              <p:nvPr/>
            </p:nvCxnSpPr>
            <p:spPr>
              <a:xfrm>
                <a:off x="7092280" y="5085184"/>
                <a:ext cx="108012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Přímá spojovací čára 28"/>
              <p:cNvCxnSpPr/>
              <p:nvPr/>
            </p:nvCxnSpPr>
            <p:spPr>
              <a:xfrm>
                <a:off x="7092280" y="5157192"/>
                <a:ext cx="108012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aphicFrame>
        <p:nvGraphicFramePr>
          <p:cNvPr id="145416" name="Object 8"/>
          <p:cNvGraphicFramePr>
            <a:graphicFrameLocks noChangeAspect="1"/>
          </p:cNvGraphicFramePr>
          <p:nvPr/>
        </p:nvGraphicFramePr>
        <p:xfrm>
          <a:off x="6444208" y="3861048"/>
          <a:ext cx="906462" cy="339725"/>
        </p:xfrm>
        <a:graphic>
          <a:graphicData uri="http://schemas.openxmlformats.org/presentationml/2006/ole">
            <p:oleObj spid="_x0000_s145416" name="Rovnice" r:id="rId7" imgW="507960" imgH="1904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45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5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145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5" grpId="0"/>
      <p:bldP spid="18" grpId="0"/>
      <p:bldP spid="19" grpId="0"/>
      <p:bldP spid="22" grpId="0" animBg="1"/>
      <p:bldP spid="2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2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88232"/>
            <a:ext cx="8352928" cy="1036712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Za svačiny pro 30 žáků bylo zaplaceno 450 Kč. </a:t>
            </a:r>
            <a:r>
              <a:rPr lang="cs-CZ" sz="2800" u="sng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Kolik korun by stály stejné svačiny pro 28 žáků? 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339752" y="3501008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dirty="0" smtClean="0">
                <a:solidFill>
                  <a:srgbClr val="008000"/>
                </a:solidFill>
                <a:latin typeface="+mn-lt"/>
              </a:rPr>
              <a:t>Svačiny by stály 420Kč.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46438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168" y="4221088"/>
            <a:ext cx="2623739" cy="17453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3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88232"/>
            <a:ext cx="8352928" cy="1972816"/>
          </a:xfrm>
        </p:spPr>
        <p:txBody>
          <a:bodyPr/>
          <a:lstStyle/>
          <a:p>
            <a:pPr marL="0" indent="0">
              <a:buNone/>
            </a:pPr>
            <a:r>
              <a:rPr lang="cs-CZ" sz="2800" dirty="0" smtClean="0"/>
              <a:t>Žáci turistického kroužku podnikli na kolech výlet ke zřícenině hradu. Za 20 minut ujeli průměrně 5 km. Za kolik hodin dojeli ke zřícenině vzdálené 28,5 km, </a:t>
            </a:r>
            <a:r>
              <a:rPr lang="cs-CZ" sz="2800" u="sng" dirty="0" smtClean="0"/>
              <a:t>jestliže cestou čtvrt hodiny odpočívali?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483768" y="4047455"/>
            <a:ext cx="60486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dirty="0" smtClean="0">
                <a:solidFill>
                  <a:srgbClr val="008000"/>
                </a:solidFill>
                <a:latin typeface="+mn-lt"/>
              </a:rPr>
              <a:t>Ke zřícenině dojeli za 2 hodiny a 9 minut.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28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2160" y="4581128"/>
            <a:ext cx="2600325" cy="1762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28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39952" y="4653136"/>
            <a:ext cx="1485388" cy="172819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498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188913"/>
            <a:ext cx="8229600" cy="981075"/>
          </a:xfrm>
        </p:spPr>
        <p:txBody>
          <a:bodyPr/>
          <a:lstStyle/>
          <a:p>
            <a:r>
              <a:rPr lang="cs-CZ" dirty="0" smtClean="0">
                <a:solidFill>
                  <a:schemeClr val="tx1"/>
                </a:solidFill>
              </a:rPr>
              <a:t>Nepřímá úměrnost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855788"/>
            <a:ext cx="8229600" cy="1645220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= závislost veličin,</a:t>
            </a:r>
          </a:p>
          <a:p>
            <a:r>
              <a:rPr lang="cs-CZ" dirty="0" smtClean="0"/>
              <a:t>kdy se při </a:t>
            </a:r>
            <a:r>
              <a:rPr lang="cs-CZ" dirty="0" smtClean="0">
                <a:solidFill>
                  <a:srgbClr val="FF0000"/>
                </a:solidFill>
              </a:rPr>
              <a:t>zvýšení</a:t>
            </a:r>
            <a:r>
              <a:rPr lang="cs-CZ" dirty="0" smtClean="0"/>
              <a:t> hodnoty jedné veličiny hodnota druhé veličiny </a:t>
            </a:r>
            <a:r>
              <a:rPr lang="cs-CZ" dirty="0" smtClean="0">
                <a:solidFill>
                  <a:srgbClr val="FF0000"/>
                </a:solidFill>
              </a:rPr>
              <a:t>sníží</a:t>
            </a:r>
            <a:endParaRPr lang="cs-CZ" dirty="0" smtClean="0"/>
          </a:p>
        </p:txBody>
      </p:sp>
      <p:sp>
        <p:nvSpPr>
          <p:cNvPr id="6" name="Šipka doprava 5"/>
          <p:cNvSpPr/>
          <p:nvPr/>
        </p:nvSpPr>
        <p:spPr>
          <a:xfrm rot="16200000">
            <a:off x="7956376" y="2780928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prava 6"/>
          <p:cNvSpPr/>
          <p:nvPr/>
        </p:nvSpPr>
        <p:spPr>
          <a:xfrm rot="5400000">
            <a:off x="8244408" y="2780928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prava 7"/>
          <p:cNvSpPr/>
          <p:nvPr/>
        </p:nvSpPr>
        <p:spPr>
          <a:xfrm rot="5400000">
            <a:off x="7956376" y="3933056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prava 8"/>
          <p:cNvSpPr/>
          <p:nvPr/>
        </p:nvSpPr>
        <p:spPr>
          <a:xfrm rot="16200000">
            <a:off x="8244408" y="3933056"/>
            <a:ext cx="936104" cy="216024"/>
          </a:xfrm>
          <a:prstGeom prst="rightArrow">
            <a:avLst/>
          </a:prstGeom>
          <a:solidFill>
            <a:schemeClr val="bg1"/>
          </a:solidFill>
          <a:ln>
            <a:solidFill>
              <a:srgbClr val="02519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46856" y="3573016"/>
            <a:ext cx="8229600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kdy se při 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snížení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hodnoty jedné veličiny hodnota druhé veličiny </a:t>
            </a:r>
            <a:r>
              <a:rPr kumimoji="0" lang="cs-CZ" sz="3200" b="0" i="0" u="none" strike="noStrike" kern="0" cap="none" spc="0" normalizeH="0" baseline="0" noProof="0" dirty="0" smtClean="0">
                <a:ln>
                  <a:noFill/>
                </a:ln>
                <a:solidFill>
                  <a:srgbClr val="CC66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zvýší</a:t>
            </a:r>
            <a:endParaRPr kumimoji="0" lang="cs-CZ" sz="32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649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64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6499" grpId="0" build="p"/>
      <p:bldP spid="6" grpId="0" animBg="1"/>
      <p:bldP spid="7" grpId="0" animBg="1"/>
      <p:bldP spid="8" grpId="0" animBg="1"/>
      <p:bldP spid="9" grpId="0" animBg="1"/>
      <p:bldP spid="10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</a:rPr>
              <a:t>Příklad 4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438" y="1714488"/>
            <a:ext cx="9001156" cy="1326454"/>
          </a:xfrm>
        </p:spPr>
        <p:txBody>
          <a:bodyPr/>
          <a:lstStyle/>
          <a:p>
            <a:pPr marL="0" indent="0">
              <a:buNone/>
            </a:pPr>
            <a:r>
              <a:rPr lang="cs-CZ" sz="2400" smtClean="0"/>
              <a:t>Kdyby se výhra rozdělila mezi 15 studentů, na každého by připadlo 2500 Kč.</a:t>
            </a:r>
            <a:br>
              <a:rPr lang="cs-CZ" sz="2400" smtClean="0"/>
            </a:br>
            <a:r>
              <a:rPr lang="cs-CZ" sz="2400" u="sng" smtClean="0"/>
              <a:t>Kolik by připadlo na každého studenta, kdyby jich bylo pouze 7?</a:t>
            </a:r>
            <a:endParaRPr lang="cs-CZ" sz="24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928794" y="5500702"/>
            <a:ext cx="66437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</a:rPr>
              <a:t>Na každého ze 7 studentů by připadlo 5357 Kč.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4" name="TextovéPole 13"/>
          <p:cNvSpPr txBox="1"/>
          <p:nvPr/>
        </p:nvSpPr>
        <p:spPr>
          <a:xfrm>
            <a:off x="142844" y="2857496"/>
            <a:ext cx="36984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15 studentů </a:t>
            </a:r>
            <a:r>
              <a:rPr lang="cs-CZ" dirty="0" smtClean="0">
                <a:sym typeface="Symbol"/>
              </a:rPr>
              <a:t>……………. </a:t>
            </a:r>
            <a:r>
              <a:rPr lang="cs-CZ" dirty="0" smtClean="0"/>
              <a:t>2500 Kč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214282" y="3779748"/>
            <a:ext cx="30059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Zapíšeme rovnost poměrů:</a:t>
            </a:r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268677" y="3208244"/>
            <a:ext cx="31213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u="sng" smtClean="0"/>
              <a:t>7 studentů </a:t>
            </a:r>
            <a:r>
              <a:rPr lang="cs-CZ" u="sng" smtClean="0">
                <a:sym typeface="Symbol"/>
              </a:rPr>
              <a:t>…………….  </a:t>
            </a:r>
            <a:r>
              <a:rPr lang="cs-CZ" u="sng" smtClean="0"/>
              <a:t>x Kč</a:t>
            </a:r>
            <a:endParaRPr lang="cs-CZ"/>
          </a:p>
        </p:txBody>
      </p:sp>
      <p:sp>
        <p:nvSpPr>
          <p:cNvPr id="19" name="TextovéPole 18"/>
          <p:cNvSpPr txBox="1"/>
          <p:nvPr/>
        </p:nvSpPr>
        <p:spPr>
          <a:xfrm>
            <a:off x="4000496" y="2928934"/>
            <a:ext cx="45618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i="1" smtClean="0">
                <a:sym typeface="Symbol"/>
              </a:rPr>
              <a:t>Veličiny jsou ve vztahu nepřímé úměrnosti.</a:t>
            </a:r>
            <a:endParaRPr lang="cs-CZ" i="1" dirty="0"/>
          </a:p>
        </p:txBody>
      </p:sp>
      <p:graphicFrame>
        <p:nvGraphicFramePr>
          <p:cNvPr id="20" name="Objekt 19"/>
          <p:cNvGraphicFramePr>
            <a:graphicFrameLocks noChangeAspect="1"/>
          </p:cNvGraphicFramePr>
          <p:nvPr/>
        </p:nvGraphicFramePr>
        <p:xfrm>
          <a:off x="3131840" y="3672954"/>
          <a:ext cx="1196975" cy="692150"/>
        </p:xfrm>
        <a:graphic>
          <a:graphicData uri="http://schemas.openxmlformats.org/presentationml/2006/ole">
            <p:oleObj spid="_x0000_s161794" name="Rovnice" r:id="rId3" imgW="685800" imgH="393480" progId="Equation.3">
              <p:embed/>
            </p:oleObj>
          </a:graphicData>
        </a:graphic>
      </p:graphicFrame>
      <p:pic>
        <p:nvPicPr>
          <p:cNvPr id="161801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30" y="-24"/>
            <a:ext cx="1700711" cy="17859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2" name="Šipka dolů 21"/>
          <p:cNvSpPr/>
          <p:nvPr/>
        </p:nvSpPr>
        <p:spPr>
          <a:xfrm rot="10800000">
            <a:off x="3635896" y="2924944"/>
            <a:ext cx="72008" cy="648072"/>
          </a:xfrm>
          <a:prstGeom prst="downArrow">
            <a:avLst/>
          </a:prstGeom>
          <a:solidFill>
            <a:schemeClr val="accent2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Šipka dolů 22"/>
          <p:cNvSpPr/>
          <p:nvPr/>
        </p:nvSpPr>
        <p:spPr>
          <a:xfrm rot="10800000" flipV="1">
            <a:off x="144000" y="2924944"/>
            <a:ext cx="72008" cy="648072"/>
          </a:xfrm>
          <a:prstGeom prst="downArrow">
            <a:avLst/>
          </a:prstGeom>
          <a:solidFill>
            <a:schemeClr val="accent2"/>
          </a:solidFill>
          <a:ln>
            <a:solidFill>
              <a:srgbClr val="0000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24" name="Object 6"/>
          <p:cNvGraphicFramePr>
            <a:graphicFrameLocks noChangeAspect="1"/>
          </p:cNvGraphicFramePr>
          <p:nvPr/>
        </p:nvGraphicFramePr>
        <p:xfrm>
          <a:off x="3563888" y="4437112"/>
          <a:ext cx="1462088" cy="720725"/>
        </p:xfrm>
        <a:graphic>
          <a:graphicData uri="http://schemas.openxmlformats.org/presentationml/2006/ole">
            <p:oleObj spid="_x0000_s161803" name="Rovnice" r:id="rId5" imgW="799920" imgH="393480" progId="Equation.3">
              <p:embed/>
            </p:oleObj>
          </a:graphicData>
        </a:graphic>
      </p:graphicFrame>
      <p:graphicFrame>
        <p:nvGraphicFramePr>
          <p:cNvPr id="25" name="Object 7"/>
          <p:cNvGraphicFramePr>
            <a:graphicFrameLocks noChangeAspect="1"/>
          </p:cNvGraphicFramePr>
          <p:nvPr/>
        </p:nvGraphicFramePr>
        <p:xfrm>
          <a:off x="5038725" y="4645025"/>
          <a:ext cx="858838" cy="301625"/>
        </p:xfrm>
        <a:graphic>
          <a:graphicData uri="http://schemas.openxmlformats.org/presentationml/2006/ole">
            <p:oleObj spid="_x0000_s161804" name="Rovnice" r:id="rId6" imgW="469800" imgH="164880" progId="Equation.3">
              <p:embed/>
            </p:oleObj>
          </a:graphicData>
        </a:graphic>
      </p:graphicFrame>
      <p:grpSp>
        <p:nvGrpSpPr>
          <p:cNvPr id="26" name="Skupina 25"/>
          <p:cNvGrpSpPr/>
          <p:nvPr/>
        </p:nvGrpSpPr>
        <p:grpSpPr>
          <a:xfrm>
            <a:off x="5220072" y="4581128"/>
            <a:ext cx="1152128" cy="432048"/>
            <a:chOff x="7092280" y="4653136"/>
            <a:chExt cx="1152128" cy="432048"/>
          </a:xfrm>
        </p:grpSpPr>
        <p:sp>
          <p:nvSpPr>
            <p:cNvPr id="27" name="TextovéPole 26"/>
            <p:cNvSpPr txBox="1"/>
            <p:nvPr/>
          </p:nvSpPr>
          <p:spPr>
            <a:xfrm>
              <a:off x="7740352" y="4653136"/>
              <a:ext cx="50405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000" dirty="0" smtClean="0">
                  <a:sym typeface="Symbol"/>
                </a:rPr>
                <a:t>Kč</a:t>
              </a:r>
              <a:endParaRPr lang="cs-CZ" sz="2000" dirty="0"/>
            </a:p>
          </p:txBody>
        </p:sp>
        <p:grpSp>
          <p:nvGrpSpPr>
            <p:cNvPr id="28" name="Skupina 29"/>
            <p:cNvGrpSpPr/>
            <p:nvPr/>
          </p:nvGrpSpPr>
          <p:grpSpPr>
            <a:xfrm>
              <a:off x="7092280" y="5013176"/>
              <a:ext cx="1080120" cy="72008"/>
              <a:chOff x="7092280" y="5085184"/>
              <a:chExt cx="1080120" cy="72008"/>
            </a:xfrm>
          </p:grpSpPr>
          <p:cxnSp>
            <p:nvCxnSpPr>
              <p:cNvPr id="29" name="Přímá spojovací čára 28"/>
              <p:cNvCxnSpPr/>
              <p:nvPr/>
            </p:nvCxnSpPr>
            <p:spPr>
              <a:xfrm>
                <a:off x="7092280" y="5085184"/>
                <a:ext cx="108012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Přímá spojovací čára 29"/>
              <p:cNvCxnSpPr/>
              <p:nvPr/>
            </p:nvCxnSpPr>
            <p:spPr>
              <a:xfrm>
                <a:off x="7092280" y="5157192"/>
                <a:ext cx="1080120" cy="0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aphicFrame>
        <p:nvGraphicFramePr>
          <p:cNvPr id="31" name="Object 8"/>
          <p:cNvGraphicFramePr>
            <a:graphicFrameLocks noChangeAspect="1"/>
          </p:cNvGraphicFramePr>
          <p:nvPr/>
        </p:nvGraphicFramePr>
        <p:xfrm>
          <a:off x="4533900" y="3860800"/>
          <a:ext cx="839788" cy="339725"/>
        </p:xfrm>
        <a:graphic>
          <a:graphicData uri="http://schemas.openxmlformats.org/presentationml/2006/ole">
            <p:oleObj spid="_x0000_s161805" name="Rovnice" r:id="rId7" imgW="469800" imgH="190440" progId="Equation.3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4" grpId="0"/>
      <p:bldP spid="15" grpId="0"/>
      <p:bldP spid="18" grpId="0"/>
      <p:bldP spid="19" grpId="0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5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42844" y="1714488"/>
            <a:ext cx="9001156" cy="1928826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Jestliže traktorista použije pluh se 4 radlicemi, zorá lán pšeničného strniště za 48 hodin. Jak dlouho mu bude trvat orba tohoto lánu pluhem se 6 stejně širokými </a:t>
            </a:r>
            <a:r>
              <a:rPr lang="cs-CZ" sz="2800" u="sng" smtClean="0"/>
              <a:t>radlicemi při nezměněné pojezdové rychlosti?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483768" y="3929066"/>
            <a:ext cx="63745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  <a:latin typeface="+mn-lt"/>
              </a:rPr>
              <a:t>Orba mu se 6 radlicemi bude trvat 32 hodin.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5890" name="Picture 2"/>
          <p:cNvPicPr>
            <a:picLocks noChangeAspect="1" noChangeArrowheads="1"/>
          </p:cNvPicPr>
          <p:nvPr/>
        </p:nvPicPr>
        <p:blipFill>
          <a:blip r:embed="rId2" cstate="print"/>
          <a:srcRect t="23437" b="7812"/>
          <a:stretch>
            <a:fillRect/>
          </a:stretch>
        </p:blipFill>
        <p:spPr bwMode="auto">
          <a:xfrm>
            <a:off x="4810148" y="4413501"/>
            <a:ext cx="4048132" cy="2087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Příklad 6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57364"/>
            <a:ext cx="8352928" cy="1071570"/>
          </a:xfrm>
        </p:spPr>
        <p:txBody>
          <a:bodyPr/>
          <a:lstStyle/>
          <a:p>
            <a:pPr marL="0" indent="0">
              <a:buNone/>
            </a:pPr>
            <a:r>
              <a:rPr lang="cs-CZ" sz="2800" smtClean="0"/>
              <a:t>Šest dělníků vykoná práci za 8 hodin. Kolik dělníků </a:t>
            </a:r>
            <a:r>
              <a:rPr lang="cs-CZ" sz="2800" u="sng" smtClean="0"/>
              <a:t>je třeba přibrat, má-li být práce hotova za 3 hodiny?</a:t>
            </a:r>
            <a:endParaRPr lang="cs-CZ" sz="2800" u="sng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357158" y="3038773"/>
            <a:ext cx="864399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spcAft>
                <a:spcPts val="600"/>
              </a:spcAft>
            </a:pPr>
            <a:r>
              <a:rPr lang="cs-CZ" sz="2400" smtClean="0">
                <a:solidFill>
                  <a:srgbClr val="008000"/>
                </a:solidFill>
                <a:latin typeface="+mn-lt"/>
              </a:rPr>
              <a:t>Aby byla práce hotová za 3 hodiny, je třeba přibrat 10 dělníků.</a:t>
            </a:r>
            <a:endParaRPr lang="cs-CZ" sz="2400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669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92" y="3690652"/>
            <a:ext cx="4071950" cy="25958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SHRNUTÍ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28600" y="2243142"/>
            <a:ext cx="8686800" cy="757230"/>
          </a:xfrm>
        </p:spPr>
        <p:txBody>
          <a:bodyPr/>
          <a:lstStyle/>
          <a:p>
            <a:pPr>
              <a:buNone/>
            </a:pPr>
            <a:r>
              <a:rPr lang="cs-CZ" smtClean="0"/>
              <a:t>U </a:t>
            </a:r>
            <a:r>
              <a:rPr lang="cs-CZ" smtClean="0">
                <a:solidFill>
                  <a:srgbClr val="C00000"/>
                </a:solidFill>
              </a:rPr>
              <a:t>přímé</a:t>
            </a:r>
            <a:r>
              <a:rPr lang="cs-CZ" smtClean="0"/>
              <a:t> </a:t>
            </a:r>
            <a:r>
              <a:rPr lang="cs-CZ" smtClean="0">
                <a:solidFill>
                  <a:srgbClr val="C00000"/>
                </a:solidFill>
              </a:rPr>
              <a:t>úměrnosti</a:t>
            </a:r>
            <a:r>
              <a:rPr lang="cs-CZ" smtClean="0"/>
              <a:t> je stálý </a:t>
            </a:r>
            <a:r>
              <a:rPr lang="cs-CZ" smtClean="0">
                <a:solidFill>
                  <a:srgbClr val="C00000"/>
                </a:solidFill>
              </a:rPr>
              <a:t>poměr</a:t>
            </a:r>
            <a:r>
              <a:rPr lang="cs-CZ" smtClean="0"/>
              <a:t> obou veličin.</a:t>
            </a:r>
            <a:endParaRPr lang="cs-CZ"/>
          </a:p>
        </p:txBody>
      </p:sp>
      <p:sp>
        <p:nvSpPr>
          <p:cNvPr id="4" name="Zástupný symbol pro obsah 2"/>
          <p:cNvSpPr txBox="1">
            <a:spLocks/>
          </p:cNvSpPr>
          <p:nvPr/>
        </p:nvSpPr>
        <p:spPr bwMode="auto">
          <a:xfrm>
            <a:off x="457200" y="3286124"/>
            <a:ext cx="8229600" cy="1025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ctr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U </a:t>
            </a: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nepřímé</a:t>
            </a: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úměrnosti</a:t>
            </a: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je stálé </a:t>
            </a: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rgbClr val="000099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množství</a:t>
            </a:r>
            <a:r>
              <a:rPr kumimoji="0" lang="cs-CZ" sz="3200" b="0" i="0" u="none" strike="noStrike" kern="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toho, co "rozdělujeme".</a:t>
            </a:r>
            <a:endParaRPr kumimoji="0" lang="cs-CZ" sz="3200" b="0" i="0" u="none" strike="noStrike" kern="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72198" y="3648111"/>
            <a:ext cx="2719116" cy="270984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>
                <a:solidFill>
                  <a:schemeClr val="bg1"/>
                </a:solidFill>
              </a:rPr>
              <a:t>Domácí úkol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857364"/>
            <a:ext cx="8352928" cy="2428892"/>
          </a:xfrm>
        </p:spPr>
        <p:txBody>
          <a:bodyPr/>
          <a:lstStyle/>
          <a:p>
            <a:pPr marL="0" indent="0" algn="ctr">
              <a:buNone/>
            </a:pPr>
            <a:r>
              <a:rPr lang="cs-CZ" sz="2800" smtClean="0"/>
              <a:t>Z jakéhokoli novinářského článku </a:t>
            </a:r>
            <a:r>
              <a:rPr lang="cs-CZ" sz="2800" smtClean="0">
                <a:solidFill>
                  <a:srgbClr val="FF0000"/>
                </a:solidFill>
              </a:rPr>
              <a:t>sestavte</a:t>
            </a:r>
            <a:br>
              <a:rPr lang="cs-CZ" sz="2800" smtClean="0">
                <a:solidFill>
                  <a:srgbClr val="FF0000"/>
                </a:solidFill>
              </a:rPr>
            </a:br>
            <a:r>
              <a:rPr lang="cs-CZ" sz="2800" smtClean="0">
                <a:solidFill>
                  <a:srgbClr val="FF0000"/>
                </a:solidFill>
              </a:rPr>
              <a:t>slovní úlohu</a:t>
            </a:r>
            <a:r>
              <a:rPr lang="cs-CZ" sz="2800" smtClean="0"/>
              <a:t> založenou na přímé nebo nepřímé úměrnosti.</a:t>
            </a:r>
          </a:p>
          <a:p>
            <a:pPr marL="0" indent="0" algn="ctr">
              <a:buNone/>
            </a:pPr>
            <a:r>
              <a:rPr lang="cs-CZ" sz="2800" b="1" smtClean="0"/>
              <a:t>Úlohu vyřešte (součástí bude novinový článek).</a:t>
            </a:r>
            <a:endParaRPr lang="cs-CZ" sz="2800" b="1" dirty="0"/>
          </a:p>
        </p:txBody>
      </p:sp>
      <p:sp>
        <p:nvSpPr>
          <p:cNvPr id="14643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5974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4291</TotalTime>
  <Words>340</Words>
  <Application>Microsoft Office PowerPoint</Application>
  <PresentationFormat>Předvádění na obrazovce (4:3)</PresentationFormat>
  <Paragraphs>44</Paragraphs>
  <Slides>11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3" baseType="lpstr">
      <vt:lpstr>Diseño predeterminado</vt:lpstr>
      <vt:lpstr>Rovnice</vt:lpstr>
      <vt:lpstr>1.6 Přímá a nepřímá úměrnost </vt:lpstr>
      <vt:lpstr>Přímá úměrnost</vt:lpstr>
      <vt:lpstr>Příklad 1</vt:lpstr>
      <vt:lpstr>Příklad 2</vt:lpstr>
      <vt:lpstr>Příklad 3</vt:lpstr>
      <vt:lpstr>Nepřímá úměrnost</vt:lpstr>
      <vt:lpstr>Příklad 4</vt:lpstr>
      <vt:lpstr>Příklad 5</vt:lpstr>
      <vt:lpstr>Příklad 6</vt:lpstr>
      <vt:lpstr>SHRNUTÍ</vt:lpstr>
      <vt:lpstr>Domácí úkol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Mariajose</dc:creator>
  <cp:lastModifiedBy>Petra Toboříková</cp:lastModifiedBy>
  <cp:revision>600</cp:revision>
  <dcterms:created xsi:type="dcterms:W3CDTF">2010-05-23T14:28:12Z</dcterms:created>
  <dcterms:modified xsi:type="dcterms:W3CDTF">2013-10-03T08:38:46Z</dcterms:modified>
</cp:coreProperties>
</file>