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7" r:id="rId10"/>
    <p:sldId id="268" r:id="rId11"/>
    <p:sldId id="269" r:id="rId12"/>
    <p:sldId id="270" r:id="rId13"/>
    <p:sldId id="266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99"/>
    <a:srgbClr val="025198"/>
    <a:srgbClr val="CC6600"/>
    <a:srgbClr val="422C16"/>
    <a:srgbClr val="0C788E"/>
    <a:srgbClr val="1C1C1C"/>
    <a:srgbClr val="3366FF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82" d="100"/>
          <a:sy n="82" d="100"/>
        </p:scale>
        <p:origin x="-96" y="-4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649B8-4A24-4552-A62D-127DD020777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6993F-0DDC-4234-9CAA-4DA7F6368BC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D4B33-DC34-4C63-95E3-020FEE31371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40D00-74E2-40EC-A420-01FD3BB53C1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7EBEB-7198-4145-B647-E34EE93E566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83114-FA53-4A95-81AB-CCCBEEDD83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F8E4B-158B-4EFA-8312-32B887AA074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44EC1-8C9D-4E53-8F5C-1C3C6D29DDE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4C5FF-59D0-4BE2-9AB6-5F2A595CBB4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E0D25-B844-4B37-8B54-8CDCCBBE68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E51D-FD7E-49F9-A36A-0704F1A6C7F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9D12F9-5C28-4378-B037-E889E3396902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oleObject" Target="../embeddings/oleObject5.bin"/><Relationship Id="rId18" Type="http://schemas.openxmlformats.org/officeDocument/2006/relationships/oleObject" Target="../embeddings/oleObject10.bin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oleObject" Target="../embeddings/oleObject4.bin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.bin"/><Relationship Id="rId20" Type="http://schemas.openxmlformats.org/officeDocument/2006/relationships/oleObject" Target="../embeddings/oleObject12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pn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8.png"/><Relationship Id="rId15" Type="http://schemas.openxmlformats.org/officeDocument/2006/relationships/oleObject" Target="../embeddings/oleObject7.bin"/><Relationship Id="rId10" Type="http://schemas.openxmlformats.org/officeDocument/2006/relationships/oleObject" Target="../embeddings/oleObject2.bin"/><Relationship Id="rId19" Type="http://schemas.openxmlformats.org/officeDocument/2006/relationships/oleObject" Target="../embeddings/oleObject11.bin"/><Relationship Id="rId4" Type="http://schemas.openxmlformats.org/officeDocument/2006/relationships/image" Target="../media/image17.png"/><Relationship Id="rId9" Type="http://schemas.openxmlformats.org/officeDocument/2006/relationships/oleObject" Target="../embeddings/oleObject1.bin"/><Relationship Id="rId14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285720" y="5143512"/>
            <a:ext cx="4537075" cy="1337122"/>
          </a:xfrm>
          <a:noFill/>
          <a:ln/>
        </p:spPr>
        <p:txBody>
          <a:bodyPr/>
          <a:lstStyle/>
          <a:p>
            <a:r>
              <a:rPr lang="cs-CZ" b="1" cap="small" smtClean="0">
                <a:solidFill>
                  <a:schemeClr val="bg1"/>
                </a:solidFill>
              </a:rPr>
              <a:t>1. 7 Procenta</a:t>
            </a:r>
            <a:endParaRPr lang="es-ES" b="1" cap="small" dirty="0">
              <a:solidFill>
                <a:schemeClr val="bg1"/>
              </a:solidFill>
            </a:endParaRPr>
          </a:p>
        </p:txBody>
      </p:sp>
      <p:sp>
        <p:nvSpPr>
          <p:cNvPr id="147458" name="AutoShape 2" descr="http://t2.gstatic.com/images?q=tbn:ANd9GcRlLKRUioNOB7K2gnnsLVwljwahCjyKOL_68mx70OR5oSX2Bid7e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143380"/>
            <a:ext cx="3309429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Obdélník 16"/>
          <p:cNvSpPr/>
          <p:nvPr/>
        </p:nvSpPr>
        <p:spPr>
          <a:xfrm>
            <a:off x="0" y="3643314"/>
            <a:ext cx="2071702" cy="2857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6437" name="Picture 5"/>
          <p:cNvPicPr>
            <a:picLocks noChangeAspect="1" noChangeArrowheads="1"/>
          </p:cNvPicPr>
          <p:nvPr/>
        </p:nvPicPr>
        <p:blipFill>
          <a:blip r:embed="rId3" cstate="print"/>
          <a:srcRect l="36915" t="71778" r="56640" b="19433"/>
          <a:stretch>
            <a:fillRect/>
          </a:stretch>
        </p:blipFill>
        <p:spPr bwMode="auto">
          <a:xfrm>
            <a:off x="4000496" y="4724004"/>
            <a:ext cx="78581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47661"/>
            <a:ext cx="8229600" cy="981075"/>
          </a:xfrm>
        </p:spPr>
        <p:txBody>
          <a:bodyPr/>
          <a:lstStyle/>
          <a:p>
            <a:r>
              <a:rPr lang="cs-CZ" sz="6600" smtClean="0">
                <a:solidFill>
                  <a:schemeClr val="tx1"/>
                </a:solidFill>
              </a:rPr>
              <a:t>Procenta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46856" y="2062558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0000"/>
              </a:spcBef>
              <a:buFontTx/>
              <a:buChar char="•"/>
              <a:defRPr/>
            </a:pPr>
            <a:r>
              <a:rPr lang="cs-CZ" sz="3200" smtClean="0"/>
              <a:t>slouží k vyjádření </a:t>
            </a:r>
            <a:r>
              <a:rPr lang="cs-CZ" sz="3200" smtClean="0">
                <a:solidFill>
                  <a:srgbClr val="FF0000"/>
                </a:solidFill>
              </a:rPr>
              <a:t>části celku</a:t>
            </a:r>
            <a:r>
              <a:rPr lang="cs-CZ" sz="3200" smtClean="0"/>
              <a:t>,</a:t>
            </a:r>
            <a:br>
              <a:rPr lang="cs-CZ" sz="3200" smtClean="0"/>
            </a:br>
            <a:r>
              <a:rPr lang="cs-CZ" sz="3200" smtClean="0"/>
              <a:t>stejně jako zlomek nebo desetinné číslo</a:t>
            </a:r>
            <a:endParaRPr kumimoji="0" lang="cs-CZ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4071942"/>
            <a:ext cx="3857652" cy="2173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6435" name="Picture 3"/>
          <p:cNvPicPr>
            <a:picLocks noChangeAspect="1" noChangeArrowheads="1"/>
          </p:cNvPicPr>
          <p:nvPr/>
        </p:nvPicPr>
        <p:blipFill>
          <a:blip r:embed="rId5" cstate="print"/>
          <a:srcRect l="3277" t="22941" r="65773" b="49363"/>
          <a:stretch>
            <a:fillRect/>
          </a:stretch>
        </p:blipFill>
        <p:spPr bwMode="auto">
          <a:xfrm>
            <a:off x="116193" y="4214818"/>
            <a:ext cx="1598287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2285984" y="3214686"/>
            <a:ext cx="45720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4400" b="1" smtClean="0"/>
              <a:t>základ = 100 %</a:t>
            </a:r>
            <a:endParaRPr lang="cs-CZ" sz="4400" b="1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85720" y="4357694"/>
            <a:ext cx="864399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3200" b="1" smtClean="0"/>
              <a:t>Je-li </a:t>
            </a:r>
            <a:r>
              <a:rPr lang="cs-CZ" sz="3200" b="1" smtClean="0">
                <a:solidFill>
                  <a:srgbClr val="FF0000"/>
                </a:solidFill>
              </a:rPr>
              <a:t>p</a:t>
            </a:r>
            <a:r>
              <a:rPr lang="cs-CZ" sz="3200" b="1" smtClean="0"/>
              <a:t> reálné číslo, pak jedno procento (1%) z čísla p je p:100 =</a:t>
            </a:r>
            <a:endParaRPr lang="cs-CZ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0" grpId="0" build="p"/>
      <p:bldP spid="16" grpId="0" build="p"/>
      <p:bldP spid="1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délník 30"/>
          <p:cNvSpPr/>
          <p:nvPr/>
        </p:nvSpPr>
        <p:spPr>
          <a:xfrm>
            <a:off x="142844" y="4643446"/>
            <a:ext cx="2071702" cy="185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714488"/>
            <a:ext cx="8786874" cy="1036712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dirty="0" smtClean="0"/>
              <a:t>Kolik procent obrázku je vybarveno?</a:t>
            </a:r>
            <a:br>
              <a:rPr lang="cs-CZ" sz="2800" dirty="0" smtClean="0"/>
            </a:br>
            <a:r>
              <a:rPr lang="cs-CZ" sz="2800" dirty="0" smtClean="0"/>
              <a:t>Zapiš výsledek pomocí zlomku, des. čísla a procent.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" name="Obrázek 2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714620"/>
            <a:ext cx="1214446" cy="785818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6" name="Obrázek 2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5000636"/>
            <a:ext cx="857256" cy="785818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7" name="Obrázek 2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857628"/>
            <a:ext cx="1071570" cy="107157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8" name="Obrázek 2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929198"/>
            <a:ext cx="1000132" cy="100013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9" name="Obrázek 2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6" y="3643314"/>
            <a:ext cx="1214446" cy="100013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30" name="Obrázek 2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2643182"/>
            <a:ext cx="1000132" cy="100013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grpSp>
        <p:nvGrpSpPr>
          <p:cNvPr id="23" name="Skupina 22"/>
          <p:cNvGrpSpPr/>
          <p:nvPr/>
        </p:nvGrpSpPr>
        <p:grpSpPr>
          <a:xfrm>
            <a:off x="1907704" y="2780928"/>
            <a:ext cx="1650306" cy="701675"/>
            <a:chOff x="2905125" y="5911850"/>
            <a:chExt cx="1650306" cy="701675"/>
          </a:xfrm>
        </p:grpSpPr>
        <p:graphicFrame>
          <p:nvGraphicFramePr>
            <p:cNvPr id="1026" name="Object 2"/>
            <p:cNvGraphicFramePr>
              <a:graphicFrameLocks noChangeAspect="1"/>
            </p:cNvGraphicFramePr>
            <p:nvPr/>
          </p:nvGraphicFramePr>
          <p:xfrm>
            <a:off x="2905125" y="5911850"/>
            <a:ext cx="1358900" cy="701675"/>
          </p:xfrm>
          <a:graphic>
            <a:graphicData uri="http://schemas.openxmlformats.org/presentationml/2006/ole">
              <p:oleObj spid="_x0000_s1026" name="Rovnice" r:id="rId9" imgW="761760" imgH="393480" progId="Equation.3">
                <p:embed/>
              </p:oleObj>
            </a:graphicData>
          </a:graphic>
        </p:graphicFrame>
        <p:graphicFrame>
          <p:nvGraphicFramePr>
            <p:cNvPr id="1027" name="Object 3"/>
            <p:cNvGraphicFramePr>
              <a:graphicFrameLocks noChangeAspect="1"/>
            </p:cNvGraphicFramePr>
            <p:nvPr/>
          </p:nvGraphicFramePr>
          <p:xfrm>
            <a:off x="4283968" y="6115843"/>
            <a:ext cx="271463" cy="293688"/>
          </p:xfrm>
          <a:graphic>
            <a:graphicData uri="http://schemas.openxmlformats.org/presentationml/2006/ole">
              <p:oleObj spid="_x0000_s1027" name="Rovnice" r:id="rId10" imgW="152280" imgH="164880" progId="Equation.3">
                <p:embed/>
              </p:oleObj>
            </a:graphicData>
          </a:graphic>
        </p:graphicFrame>
      </p:grpSp>
      <p:grpSp>
        <p:nvGrpSpPr>
          <p:cNvPr id="25" name="Skupina 24"/>
          <p:cNvGrpSpPr/>
          <p:nvPr/>
        </p:nvGrpSpPr>
        <p:grpSpPr>
          <a:xfrm>
            <a:off x="1907704" y="3933056"/>
            <a:ext cx="1783631" cy="701675"/>
            <a:chOff x="3208338" y="5589588"/>
            <a:chExt cx="1783631" cy="701675"/>
          </a:xfrm>
        </p:grpSpPr>
        <p:graphicFrame>
          <p:nvGraphicFramePr>
            <p:cNvPr id="1028" name="Object 4"/>
            <p:cNvGraphicFramePr>
              <a:graphicFrameLocks noChangeAspect="1"/>
            </p:cNvGraphicFramePr>
            <p:nvPr/>
          </p:nvGraphicFramePr>
          <p:xfrm>
            <a:off x="3208338" y="5589588"/>
            <a:ext cx="1495425" cy="701675"/>
          </p:xfrm>
          <a:graphic>
            <a:graphicData uri="http://schemas.openxmlformats.org/presentationml/2006/ole">
              <p:oleObj spid="_x0000_s1028" name="Rovnice" r:id="rId11" imgW="838080" imgH="393480" progId="Equation.3">
                <p:embed/>
              </p:oleObj>
            </a:graphicData>
          </a:graphic>
        </p:graphicFrame>
        <p:graphicFrame>
          <p:nvGraphicFramePr>
            <p:cNvPr id="1029" name="Object 5"/>
            <p:cNvGraphicFramePr>
              <a:graphicFrameLocks noChangeAspect="1"/>
            </p:cNvGraphicFramePr>
            <p:nvPr/>
          </p:nvGraphicFramePr>
          <p:xfrm>
            <a:off x="4720506" y="5793581"/>
            <a:ext cx="271463" cy="293688"/>
          </p:xfrm>
          <a:graphic>
            <a:graphicData uri="http://schemas.openxmlformats.org/presentationml/2006/ole">
              <p:oleObj spid="_x0000_s1029" name="Rovnice" r:id="rId12" imgW="152280" imgH="164880" progId="Equation.3">
                <p:embed/>
              </p:oleObj>
            </a:graphicData>
          </a:graphic>
        </p:graphicFrame>
      </p:grpSp>
      <p:grpSp>
        <p:nvGrpSpPr>
          <p:cNvPr id="32" name="Skupina 31"/>
          <p:cNvGrpSpPr/>
          <p:nvPr/>
        </p:nvGrpSpPr>
        <p:grpSpPr>
          <a:xfrm>
            <a:off x="1907704" y="5085184"/>
            <a:ext cx="1728192" cy="701675"/>
            <a:chOff x="4151313" y="5732463"/>
            <a:chExt cx="1728192" cy="701675"/>
          </a:xfrm>
        </p:grpSpPr>
        <p:graphicFrame>
          <p:nvGraphicFramePr>
            <p:cNvPr id="1030" name="Object 6"/>
            <p:cNvGraphicFramePr>
              <a:graphicFrameLocks noChangeAspect="1"/>
            </p:cNvGraphicFramePr>
            <p:nvPr/>
          </p:nvGraphicFramePr>
          <p:xfrm>
            <a:off x="4151313" y="5732463"/>
            <a:ext cx="1473200" cy="701675"/>
          </p:xfrm>
          <a:graphic>
            <a:graphicData uri="http://schemas.openxmlformats.org/presentationml/2006/ole">
              <p:oleObj spid="_x0000_s1030" name="Rovnice" r:id="rId13" imgW="825480" imgH="393480" progId="Equation.3">
                <p:embed/>
              </p:oleObj>
            </a:graphicData>
          </a:graphic>
        </p:graphicFrame>
        <p:graphicFrame>
          <p:nvGraphicFramePr>
            <p:cNvPr id="1031" name="Object 7"/>
            <p:cNvGraphicFramePr>
              <a:graphicFrameLocks noChangeAspect="1"/>
            </p:cNvGraphicFramePr>
            <p:nvPr/>
          </p:nvGraphicFramePr>
          <p:xfrm>
            <a:off x="5608043" y="5936457"/>
            <a:ext cx="271462" cy="293687"/>
          </p:xfrm>
          <a:graphic>
            <a:graphicData uri="http://schemas.openxmlformats.org/presentationml/2006/ole">
              <p:oleObj spid="_x0000_s1031" name="Rovnice" r:id="rId14" imgW="152280" imgH="164880" progId="Equation.3">
                <p:embed/>
              </p:oleObj>
            </a:graphicData>
          </a:graphic>
        </p:graphicFrame>
      </p:grpSp>
      <p:grpSp>
        <p:nvGrpSpPr>
          <p:cNvPr id="33" name="Skupina 32"/>
          <p:cNvGrpSpPr/>
          <p:nvPr/>
        </p:nvGrpSpPr>
        <p:grpSpPr>
          <a:xfrm>
            <a:off x="6156176" y="2852936"/>
            <a:ext cx="1639615" cy="701675"/>
            <a:chOff x="4471988" y="5876925"/>
            <a:chExt cx="1639615" cy="701675"/>
          </a:xfrm>
        </p:grpSpPr>
        <p:graphicFrame>
          <p:nvGraphicFramePr>
            <p:cNvPr id="1032" name="Object 8"/>
            <p:cNvGraphicFramePr>
              <a:graphicFrameLocks noChangeAspect="1"/>
            </p:cNvGraphicFramePr>
            <p:nvPr/>
          </p:nvGraphicFramePr>
          <p:xfrm>
            <a:off x="4471988" y="5876925"/>
            <a:ext cx="1382712" cy="701675"/>
          </p:xfrm>
          <a:graphic>
            <a:graphicData uri="http://schemas.openxmlformats.org/presentationml/2006/ole">
              <p:oleObj spid="_x0000_s1032" name="Rovnice" r:id="rId15" imgW="774360" imgH="393480" progId="Equation.3">
                <p:embed/>
              </p:oleObj>
            </a:graphicData>
          </a:graphic>
        </p:graphicFrame>
        <p:graphicFrame>
          <p:nvGraphicFramePr>
            <p:cNvPr id="1033" name="Object 9"/>
            <p:cNvGraphicFramePr>
              <a:graphicFrameLocks noChangeAspect="1"/>
            </p:cNvGraphicFramePr>
            <p:nvPr/>
          </p:nvGraphicFramePr>
          <p:xfrm>
            <a:off x="5840140" y="6080919"/>
            <a:ext cx="271463" cy="293687"/>
          </p:xfrm>
          <a:graphic>
            <a:graphicData uri="http://schemas.openxmlformats.org/presentationml/2006/ole">
              <p:oleObj spid="_x0000_s1033" name="Rovnice" r:id="rId16" imgW="152280" imgH="164880" progId="Equation.3">
                <p:embed/>
              </p:oleObj>
            </a:graphicData>
          </a:graphic>
        </p:graphicFrame>
      </p:grpSp>
      <p:grpSp>
        <p:nvGrpSpPr>
          <p:cNvPr id="34" name="Skupina 33"/>
          <p:cNvGrpSpPr/>
          <p:nvPr/>
        </p:nvGrpSpPr>
        <p:grpSpPr>
          <a:xfrm>
            <a:off x="6156176" y="3879453"/>
            <a:ext cx="1783631" cy="701675"/>
            <a:chOff x="4992688" y="5661025"/>
            <a:chExt cx="1783631" cy="701675"/>
          </a:xfrm>
        </p:grpSpPr>
        <p:graphicFrame>
          <p:nvGraphicFramePr>
            <p:cNvPr id="1034" name="Object 10"/>
            <p:cNvGraphicFramePr>
              <a:graphicFrameLocks noChangeAspect="1"/>
            </p:cNvGraphicFramePr>
            <p:nvPr/>
          </p:nvGraphicFramePr>
          <p:xfrm>
            <a:off x="4992688" y="5661025"/>
            <a:ext cx="1497012" cy="701675"/>
          </p:xfrm>
          <a:graphic>
            <a:graphicData uri="http://schemas.openxmlformats.org/presentationml/2006/ole">
              <p:oleObj spid="_x0000_s1034" name="Rovnice" r:id="rId17" imgW="838080" imgH="393480" progId="Equation.3">
                <p:embed/>
              </p:oleObj>
            </a:graphicData>
          </a:graphic>
        </p:graphicFrame>
        <p:graphicFrame>
          <p:nvGraphicFramePr>
            <p:cNvPr id="1035" name="Object 11"/>
            <p:cNvGraphicFramePr>
              <a:graphicFrameLocks noChangeAspect="1"/>
            </p:cNvGraphicFramePr>
            <p:nvPr/>
          </p:nvGraphicFramePr>
          <p:xfrm>
            <a:off x="6504856" y="5865019"/>
            <a:ext cx="271463" cy="293687"/>
          </p:xfrm>
          <a:graphic>
            <a:graphicData uri="http://schemas.openxmlformats.org/presentationml/2006/ole">
              <p:oleObj spid="_x0000_s1035" name="Rovnice" r:id="rId18" imgW="152280" imgH="164880" progId="Equation.3">
                <p:embed/>
              </p:oleObj>
            </a:graphicData>
          </a:graphic>
        </p:graphicFrame>
      </p:grpSp>
      <p:grpSp>
        <p:nvGrpSpPr>
          <p:cNvPr id="37" name="Skupina 36"/>
          <p:cNvGrpSpPr/>
          <p:nvPr/>
        </p:nvGrpSpPr>
        <p:grpSpPr>
          <a:xfrm>
            <a:off x="6156176" y="5013176"/>
            <a:ext cx="1783631" cy="701675"/>
            <a:chOff x="5640388" y="5732463"/>
            <a:chExt cx="1783631" cy="701675"/>
          </a:xfrm>
        </p:grpSpPr>
        <p:graphicFrame>
          <p:nvGraphicFramePr>
            <p:cNvPr id="1036" name="Object 12"/>
            <p:cNvGraphicFramePr>
              <a:graphicFrameLocks noChangeAspect="1"/>
            </p:cNvGraphicFramePr>
            <p:nvPr/>
          </p:nvGraphicFramePr>
          <p:xfrm>
            <a:off x="5640388" y="5732463"/>
            <a:ext cx="1495425" cy="701675"/>
          </p:xfrm>
          <a:graphic>
            <a:graphicData uri="http://schemas.openxmlformats.org/presentationml/2006/ole">
              <p:oleObj spid="_x0000_s1036" name="Rovnice" r:id="rId19" imgW="838080" imgH="393480" progId="Equation.3">
                <p:embed/>
              </p:oleObj>
            </a:graphicData>
          </a:graphic>
        </p:graphicFrame>
        <p:graphicFrame>
          <p:nvGraphicFramePr>
            <p:cNvPr id="1037" name="Object 13"/>
            <p:cNvGraphicFramePr>
              <a:graphicFrameLocks noChangeAspect="1"/>
            </p:cNvGraphicFramePr>
            <p:nvPr/>
          </p:nvGraphicFramePr>
          <p:xfrm>
            <a:off x="7152556" y="5936457"/>
            <a:ext cx="271463" cy="293687"/>
          </p:xfrm>
          <a:graphic>
            <a:graphicData uri="http://schemas.openxmlformats.org/presentationml/2006/ole">
              <p:oleObj spid="_x0000_s1037" name="Rovnice" r:id="rId20" imgW="152280" imgH="1648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219732" y="2602612"/>
            <a:ext cx="5709722" cy="3612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 je základ?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% odpovídá základu?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žáků chybí?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žáků je ve škole?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procent žáků chybí?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procent žáků je ve škole?</a:t>
            </a:r>
            <a:endParaRPr kumimoji="0" lang="cs-CZ" sz="2800" b="0" i="0" u="sng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4723" y="1928802"/>
            <a:ext cx="7034554" cy="571504"/>
          </a:xfrm>
        </p:spPr>
        <p:txBody>
          <a:bodyPr/>
          <a:lstStyle/>
          <a:p>
            <a:pPr marL="0" indent="0">
              <a:buNone/>
            </a:pPr>
            <a:r>
              <a:rPr lang="cs-CZ" sz="2800" b="1" smtClean="0"/>
              <a:t>Ve třídě chybí z 25 žáků 4 žáci, tj. 16 %.</a:t>
            </a:r>
            <a:br>
              <a:rPr lang="cs-CZ" sz="2800" b="1" smtClean="0"/>
            </a:br>
            <a:endParaRPr lang="cs-CZ" sz="2800" b="1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286248" y="2571744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25 žáků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500826" y="3120094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100 %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6314" y="3620160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dirty="0" smtClean="0">
                <a:solidFill>
                  <a:srgbClr val="008000"/>
                </a:solidFill>
                <a:latin typeface="+mn-lt"/>
              </a:rPr>
              <a:t>4 žáci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43570" y="412022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21 žáků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43636" y="464344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16 %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58016" y="5143512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84 %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pic>
        <p:nvPicPr>
          <p:cNvPr id="1648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28" y="71414"/>
            <a:ext cx="2595566" cy="1923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857364"/>
            <a:ext cx="8715436" cy="1500198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Cena automobilu je 579 900 Kč.</a:t>
            </a:r>
            <a:br>
              <a:rPr lang="cs-CZ" sz="2800" smtClean="0"/>
            </a:br>
            <a:r>
              <a:rPr lang="cs-CZ" sz="2800" smtClean="0"/>
              <a:t>O kolik Kč se cena sníží, pokud bude snížena o 1%?</a:t>
            </a:r>
            <a:br>
              <a:rPr lang="cs-CZ" sz="2800" smtClean="0"/>
            </a:br>
            <a:r>
              <a:rPr lang="cs-CZ" sz="2800" u="sng" smtClean="0"/>
              <a:t>Jaká bude výsledná cena?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85852" y="4857760"/>
            <a:ext cx="785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  <a:latin typeface="+mn-lt"/>
              </a:rPr>
              <a:t>Cena se sníží o 5799 Kč na výslednou cenu 574 101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85720" y="3262970"/>
            <a:ext cx="31983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100 %</a:t>
            </a:r>
            <a:r>
              <a:rPr lang="cs-CZ" sz="2800" smtClean="0">
                <a:latin typeface="+mn-lt"/>
                <a:sym typeface="Symbol"/>
              </a:rPr>
              <a:t>……………. </a:t>
            </a:r>
            <a:endParaRPr lang="cs-CZ" sz="2800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7158" y="4263102"/>
            <a:ext cx="4834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579 900 - 5799 = </a:t>
            </a:r>
            <a:r>
              <a:rPr lang="cs-CZ" sz="2800" u="dbl" smtClean="0">
                <a:latin typeface="+mn-lt"/>
              </a:rPr>
              <a:t>574 101 Kč</a:t>
            </a:r>
            <a:endParaRPr lang="cs-CZ" sz="2800" u="dbl" dirty="0"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11553" y="3763036"/>
            <a:ext cx="2896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1 %</a:t>
            </a:r>
            <a:r>
              <a:rPr lang="cs-CZ" sz="2800" smtClean="0">
                <a:latin typeface="+mn-lt"/>
                <a:sym typeface="Symbol"/>
              </a:rPr>
              <a:t>…………….  </a:t>
            </a:r>
            <a:endParaRPr lang="cs-CZ" sz="2800" u="dbl">
              <a:latin typeface="+mn-lt"/>
            </a:endParaRPr>
          </a:p>
        </p:txBody>
      </p:sp>
      <p:pic>
        <p:nvPicPr>
          <p:cNvPr id="16384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142852"/>
            <a:ext cx="2586037" cy="1795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ovéPole 20"/>
          <p:cNvSpPr txBox="1"/>
          <p:nvPr/>
        </p:nvSpPr>
        <p:spPr>
          <a:xfrm>
            <a:off x="3286116" y="3262970"/>
            <a:ext cx="190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+mn-lt"/>
              </a:rPr>
              <a:t>579 900Kč</a:t>
            </a:r>
            <a:endParaRPr lang="cs-CZ" sz="2800" dirty="0">
              <a:latin typeface="+mn-lt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71802" y="3786190"/>
            <a:ext cx="41136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579 900 : 100 = 5799 Kč</a:t>
            </a:r>
            <a:endParaRPr lang="cs-CZ" sz="2800" dirty="0">
              <a:latin typeface="+mn-l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214546" y="5500702"/>
            <a:ext cx="6072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579 900·0,99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574 101 Kč.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2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14488"/>
            <a:ext cx="9001156" cy="1571636"/>
          </a:xfrm>
        </p:spPr>
        <p:txBody>
          <a:bodyPr/>
          <a:lstStyle/>
          <a:p>
            <a:pPr marL="0" indent="0">
              <a:buNone/>
            </a:pPr>
            <a:r>
              <a:rPr lang="cs-CZ" sz="2400" smtClean="0"/>
              <a:t>Podle sčítání obyvatelstva v roce 2011 byla slovenská menšina</a:t>
            </a:r>
            <a:br>
              <a:rPr lang="cs-CZ" sz="2400" smtClean="0"/>
            </a:br>
            <a:r>
              <a:rPr lang="cs-CZ" sz="2400" smtClean="0"/>
              <a:t>s 1,4 % největší národnostní menšinou v České republice.</a:t>
            </a:r>
            <a:br>
              <a:rPr lang="cs-CZ" sz="2400" smtClean="0"/>
            </a:br>
            <a:r>
              <a:rPr lang="cs-CZ" sz="2400" smtClean="0"/>
              <a:t>Kolik občanů se přihlásilo ke slovenské národnosti, pokud bylo </a:t>
            </a:r>
            <a:r>
              <a:rPr lang="cs-CZ" sz="2400" u="sng" smtClean="0"/>
              <a:t>spočteno celkem 10 562 214 obyvatel ČR?</a:t>
            </a:r>
            <a:endParaRPr lang="cs-CZ" sz="24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428760" y="4857760"/>
            <a:ext cx="785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Ke slovenské národnosti se přihlásilo </a:t>
            </a:r>
            <a:r>
              <a:rPr lang="cs-CZ" sz="2400" smtClean="0">
                <a:solidFill>
                  <a:srgbClr val="008000"/>
                </a:solidFill>
                <a:sym typeface="Symbol"/>
              </a:rPr>
              <a:t>147 871 </a:t>
            </a:r>
            <a:r>
              <a:rPr lang="cs-CZ" sz="2400" smtClean="0">
                <a:solidFill>
                  <a:srgbClr val="008000"/>
                </a:solidFill>
              </a:rPr>
              <a:t>obyvatel.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85720" y="3262970"/>
            <a:ext cx="2767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100 %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 dirty="0">
              <a:latin typeface="+mn-l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7158" y="4263102"/>
            <a:ext cx="2680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1,4 %</a:t>
            </a:r>
            <a:r>
              <a:rPr lang="cs-CZ" sz="2400" smtClean="0">
                <a:sym typeface="Symbol"/>
              </a:rPr>
              <a:t>……………. </a:t>
            </a:r>
            <a:endParaRPr lang="cs-CZ" sz="2400" u="dbl"/>
          </a:p>
        </p:txBody>
      </p:sp>
      <p:sp>
        <p:nvSpPr>
          <p:cNvPr id="24" name="TextovéPole 23"/>
          <p:cNvSpPr txBox="1"/>
          <p:nvPr/>
        </p:nvSpPr>
        <p:spPr>
          <a:xfrm>
            <a:off x="411553" y="3763036"/>
            <a:ext cx="24080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1 %</a:t>
            </a:r>
            <a:r>
              <a:rPr lang="cs-CZ" sz="2400" smtClean="0">
                <a:latin typeface="+mn-lt"/>
                <a:sym typeface="Symbol"/>
              </a:rPr>
              <a:t>…………….</a:t>
            </a:r>
            <a:endParaRPr lang="cs-CZ" sz="2400">
              <a:latin typeface="+mn-lt"/>
            </a:endParaRPr>
          </a:p>
        </p:txBody>
      </p:sp>
      <p:pic>
        <p:nvPicPr>
          <p:cNvPr id="161803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2928926" cy="1692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ovéPole 24"/>
          <p:cNvSpPr txBox="1"/>
          <p:nvPr/>
        </p:nvSpPr>
        <p:spPr>
          <a:xfrm>
            <a:off x="2733590" y="3253087"/>
            <a:ext cx="2959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10 562 214 obyvatel</a:t>
            </a:r>
            <a:endParaRPr lang="cs-CZ" sz="2400" dirty="0">
              <a:latin typeface="+mn-lt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655031" y="3753153"/>
            <a:ext cx="5535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10 562 214 </a:t>
            </a:r>
            <a:r>
              <a:rPr lang="cs-CZ" sz="2400" smtClean="0">
                <a:latin typeface="+mn-lt"/>
                <a:sym typeface="Symbol"/>
              </a:rPr>
              <a:t>:100 = 105 622,14 obyvatel</a:t>
            </a:r>
            <a:endParaRPr lang="cs-CZ" sz="2400">
              <a:latin typeface="+mn-lt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65784" y="4286256"/>
            <a:ext cx="5020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ym typeface="Symbol"/>
              </a:rPr>
              <a:t>1,4 ·</a:t>
            </a:r>
            <a:r>
              <a:rPr lang="cs-CZ" sz="2400" dirty="0" smtClean="0"/>
              <a:t>105 622,14</a:t>
            </a:r>
            <a:r>
              <a:rPr lang="cs-CZ" sz="2400" dirty="0" smtClean="0">
                <a:sym typeface="Symbol"/>
              </a:rPr>
              <a:t> = </a:t>
            </a:r>
            <a:r>
              <a:rPr lang="cs-CZ" sz="2400" u="dbl" dirty="0" smtClean="0">
                <a:sym typeface="Symbol"/>
              </a:rPr>
              <a:t>147 871 obyvatel</a:t>
            </a:r>
            <a:endParaRPr lang="cs-CZ" sz="2400" u="dbl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000232" y="5500702"/>
            <a:ext cx="6954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10 562 214 · 0,014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147 871 ob.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857364"/>
            <a:ext cx="8786842" cy="1000132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Základní školu navštěvuje 192 chlapců, což je 48 % všech žáků. </a:t>
            </a:r>
            <a:r>
              <a:rPr lang="cs-CZ" sz="2800" u="sng" smtClean="0"/>
              <a:t>Kolik děvčat navštěvuje školu?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71670" y="4929198"/>
            <a:ext cx="637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Školu navštěvuje 208 děvčat.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85720" y="2857496"/>
            <a:ext cx="2595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48 %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 dirty="0"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4253219"/>
            <a:ext cx="2595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52 %</a:t>
            </a:r>
            <a:r>
              <a:rPr lang="cs-CZ" sz="2400" smtClean="0">
                <a:sym typeface="Symbol"/>
              </a:rPr>
              <a:t>……………. </a:t>
            </a:r>
            <a:endParaRPr lang="cs-CZ" sz="2400" u="dbl"/>
          </a:p>
        </p:txBody>
      </p:sp>
      <p:sp>
        <p:nvSpPr>
          <p:cNvPr id="10" name="TextovéPole 9"/>
          <p:cNvSpPr txBox="1"/>
          <p:nvPr/>
        </p:nvSpPr>
        <p:spPr>
          <a:xfrm>
            <a:off x="411553" y="3357562"/>
            <a:ext cx="24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1358" y="3824591"/>
            <a:ext cx="2435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+mn-lt"/>
              </a:rPr>
              <a:t>100 - 48 = 52 %</a:t>
            </a:r>
            <a:endParaRPr lang="cs-CZ" sz="2400" dirty="0">
              <a:latin typeface="+mn-lt"/>
            </a:endParaRPr>
          </a:p>
        </p:txBody>
      </p:sp>
      <p:pic>
        <p:nvPicPr>
          <p:cNvPr id="1658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00390" cy="1808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ovéPole 13"/>
          <p:cNvSpPr txBox="1"/>
          <p:nvPr/>
        </p:nvSpPr>
        <p:spPr>
          <a:xfrm>
            <a:off x="2569875" y="2857496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192 žáků (chlapců)</a:t>
            </a:r>
            <a:endParaRPr lang="cs-CZ" sz="2400" dirty="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71736" y="3357562"/>
            <a:ext cx="2451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192 </a:t>
            </a:r>
            <a:r>
              <a:rPr lang="cs-CZ" sz="2400" dirty="0" smtClean="0">
                <a:latin typeface="+mn-lt"/>
                <a:sym typeface="Symbol"/>
              </a:rPr>
              <a:t>: 48 = 4 žáci</a:t>
            </a:r>
            <a:endParaRPr lang="cs-CZ" sz="2400" dirty="0">
              <a:latin typeface="+mn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41317" y="4253219"/>
            <a:ext cx="3751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ym typeface="Symbol"/>
              </a:rPr>
              <a:t>52 · 4 = </a:t>
            </a:r>
            <a:r>
              <a:rPr lang="cs-CZ" sz="2400" u="dbl" dirty="0" smtClean="0">
                <a:sym typeface="Symbol"/>
              </a:rPr>
              <a:t>208 žáků (děvčat)</a:t>
            </a:r>
            <a:endParaRPr lang="cs-CZ" sz="2400" u="dbl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000232" y="5500702"/>
            <a:ext cx="7071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192 : 48 · (100 - 48)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208 děvčat</a:t>
            </a:r>
            <a:r>
              <a:rPr lang="cs-CZ" sz="2800" smtClean="0">
                <a:solidFill>
                  <a:srgbClr val="C00000"/>
                </a:solidFill>
                <a:latin typeface="+mn-lt"/>
              </a:rPr>
              <a:t>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428760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Zisk společnosti při obchodování se zahraničím se oproti minulému roku zvýšil z 569 000 €</a:t>
            </a:r>
            <a:br>
              <a:rPr lang="cs-CZ" sz="2800" smtClean="0"/>
            </a:br>
            <a:r>
              <a:rPr lang="cs-CZ" sz="2800" smtClean="0"/>
              <a:t>na 612 813 €. </a:t>
            </a:r>
            <a:r>
              <a:rPr lang="cs-CZ" sz="2800" u="sng" smtClean="0"/>
              <a:t>Jaký byl nárůst zisku v procentech?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00232" y="5500702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Nárůst zisku byl 7,7 %.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241119" y="3214686"/>
            <a:ext cx="2767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100 %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 dirty="0"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84972" y="4143380"/>
            <a:ext cx="3776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x %</a:t>
            </a:r>
            <a:r>
              <a:rPr lang="cs-CZ" sz="2400" smtClean="0">
                <a:sym typeface="Symbol"/>
              </a:rPr>
              <a:t>……………. 612 813 €</a:t>
            </a:r>
            <a:endParaRPr lang="cs-CZ" sz="2400" u="dbl"/>
          </a:p>
        </p:txBody>
      </p:sp>
      <p:sp>
        <p:nvSpPr>
          <p:cNvPr id="10" name="TextovéPole 9"/>
          <p:cNvSpPr txBox="1"/>
          <p:nvPr/>
        </p:nvSpPr>
        <p:spPr>
          <a:xfrm>
            <a:off x="1366952" y="3714752"/>
            <a:ext cx="24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733722" y="3214686"/>
            <a:ext cx="1555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569 000 €</a:t>
            </a:r>
            <a:endParaRPr lang="cs-CZ" sz="2400" dirty="0">
              <a:latin typeface="+mn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71868" y="3714752"/>
            <a:ext cx="3360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569 000 : 100 = 5690 €</a:t>
            </a:r>
            <a:endParaRPr lang="cs-CZ" sz="240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37946" y="4610409"/>
            <a:ext cx="4307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x = 612 813 : 5690 = 107,7 %</a:t>
            </a:r>
            <a:endParaRPr lang="cs-CZ" sz="2400" u="dbl"/>
          </a:p>
        </p:txBody>
      </p:sp>
      <p:sp>
        <p:nvSpPr>
          <p:cNvPr id="16" name="TextovéPole 15"/>
          <p:cNvSpPr txBox="1"/>
          <p:nvPr/>
        </p:nvSpPr>
        <p:spPr>
          <a:xfrm>
            <a:off x="1428728" y="5039037"/>
            <a:ext cx="2879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107,7 - 100 = </a:t>
            </a:r>
            <a:r>
              <a:rPr lang="cs-CZ" sz="2400" u="dbl" smtClean="0"/>
              <a:t>7,7 %</a:t>
            </a:r>
            <a:endParaRPr lang="cs-CZ" sz="2400" u="dbl"/>
          </a:p>
        </p:txBody>
      </p:sp>
      <p:pic>
        <p:nvPicPr>
          <p:cNvPr id="166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14290"/>
            <a:ext cx="2547942" cy="1694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ovéPole 17"/>
          <p:cNvSpPr txBox="1"/>
          <p:nvPr/>
        </p:nvSpPr>
        <p:spPr>
          <a:xfrm>
            <a:off x="1928794" y="5906176"/>
            <a:ext cx="7332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(612 813 - 569 000) : 5690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7,7 %.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714488"/>
            <a:ext cx="8352928" cy="2286016"/>
          </a:xfrm>
        </p:spPr>
        <p:txBody>
          <a:bodyPr/>
          <a:lstStyle/>
          <a:p>
            <a:pPr marL="0" indent="0">
              <a:buNone/>
            </a:pPr>
            <a:r>
              <a:rPr lang="cs-CZ" sz="2400" smtClean="0"/>
              <a:t>K ceně každého výrobku, který se prodává v běžné obchodní síti, se připočítává DPH – daň z přidané hodnoty, která u většiny průmyslového zboží činí 20 % (</a:t>
            </a:r>
            <a:r>
              <a:rPr lang="cs-CZ" sz="2400" i="1" smtClean="0"/>
              <a:t>je dobré, si v případě neobvykle nízkých cen dát pozor, zda jsou uvedeny včetně DPH</a:t>
            </a:r>
            <a:r>
              <a:rPr lang="cs-CZ" sz="2400" smtClean="0"/>
              <a:t>). Urči, kolik zaplatíš za notebook, je-li jeho cena </a:t>
            </a:r>
            <a:r>
              <a:rPr lang="cs-CZ" sz="2400" u="sng" smtClean="0"/>
              <a:t>bez DPH 15900 Kč.</a:t>
            </a:r>
            <a:endParaRPr lang="cs-CZ" sz="24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Z notebook zaplatíme 19 080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3786190"/>
            <a:ext cx="2262190" cy="1922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8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928826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Objednaná cesta autobusem měla původně stát 538 Kč na jednoho cestujícího, ale kvůli zdražení benzínu však stála 572,97 Kč.</a:t>
            </a:r>
            <a:br>
              <a:rPr lang="cs-CZ" sz="2800" smtClean="0"/>
            </a:br>
            <a:r>
              <a:rPr lang="cs-CZ" sz="2800" u="sng" smtClean="0"/>
              <a:t>O kolik procent se cena zvýšila?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Cena se zvýšila o 6,5 %.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8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57" y="3500438"/>
            <a:ext cx="3000371" cy="212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9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2286016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Při zavádění výroby bylo při 60% úspěšnosti výroby z jedné křemíkové destičky vyrobeno 42 funkčních mikročipů. Během odlaďování procesu stoupla úspěšnost výroby na 80%. Jaké množství </a:t>
            </a:r>
            <a:r>
              <a:rPr lang="cs-CZ" sz="2800" u="sng" smtClean="0"/>
              <a:t>funkčních čipů se vyrábělo z jedné desky</a:t>
            </a:r>
            <a:r>
              <a:rPr lang="cs-CZ" sz="2800" smtClean="0"/>
              <a:t>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Z jedné desky se vyrábělo 56 funkčních čipů.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9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4911" y="4286256"/>
            <a:ext cx="1643303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500198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Kuchyně včetně vestavěných elektrospotřebičů je včetně DPH nabízena za 199 500 Kč.</a:t>
            </a:r>
            <a:br>
              <a:rPr lang="cs-CZ" sz="2800" smtClean="0"/>
            </a:br>
            <a:r>
              <a:rPr lang="cs-CZ" sz="2800" u="sng" smtClean="0"/>
              <a:t>Jaká je její cena bez DPH?</a:t>
            </a:r>
            <a:endParaRPr lang="cs-CZ" sz="2800" u="sng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Cena kuchyně bez DPH je 166 250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10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928934"/>
            <a:ext cx="3195636" cy="2396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SHRNUTÍ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21639" y="2243142"/>
            <a:ext cx="5700722" cy="757230"/>
          </a:xfrm>
        </p:spPr>
        <p:txBody>
          <a:bodyPr/>
          <a:lstStyle/>
          <a:p>
            <a:pPr>
              <a:buNone/>
            </a:pPr>
            <a:r>
              <a:rPr lang="cs-CZ" smtClean="0">
                <a:solidFill>
                  <a:srgbClr val="C00000"/>
                </a:solidFill>
              </a:rPr>
              <a:t>1 % je jedna setina základu.</a:t>
            </a:r>
            <a:endParaRPr lang="cs-CZ">
              <a:solidFill>
                <a:srgbClr val="C00000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57200" y="3286124"/>
            <a:ext cx="822960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1 % = 0,01 základu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3200" kern="0" smtClean="0">
                <a:latin typeface="+mn-lt"/>
                <a:cs typeface="+mn-cs"/>
              </a:rPr>
              <a:t>x % = x· 0,01 základu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4463</TotalTime>
  <Words>538</Words>
  <Application>Microsoft Office PowerPoint</Application>
  <PresentationFormat>Předvádění na obrazovce (4:3)</PresentationFormat>
  <Paragraphs>78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Diseño predeterminado</vt:lpstr>
      <vt:lpstr>Rovnice</vt:lpstr>
      <vt:lpstr>1. 7 Procenta</vt:lpstr>
      <vt:lpstr>Procenta</vt:lpstr>
      <vt:lpstr>Příklad 1</vt:lpstr>
      <vt:lpstr>Příklad 2</vt:lpstr>
      <vt:lpstr>Příklad 3</vt:lpstr>
      <vt:lpstr>Příklad 4</vt:lpstr>
      <vt:lpstr>Příklad 5</vt:lpstr>
      <vt:lpstr>Příklad 6</vt:lpstr>
      <vt:lpstr>Příklad 7</vt:lpstr>
      <vt:lpstr>Příklad 8</vt:lpstr>
      <vt:lpstr>Příklad 9</vt:lpstr>
      <vt:lpstr>Příklad 10</vt:lpstr>
      <vt:lpstr>SHRNUTÍ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622</cp:revision>
  <dcterms:created xsi:type="dcterms:W3CDTF">2010-05-23T14:28:12Z</dcterms:created>
  <dcterms:modified xsi:type="dcterms:W3CDTF">2013-10-03T08:39:03Z</dcterms:modified>
</cp:coreProperties>
</file>