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4501"/>
    <a:srgbClr val="FF9900"/>
    <a:srgbClr val="CA6902"/>
    <a:srgbClr val="7DD330"/>
    <a:srgbClr val="00CC00"/>
    <a:srgbClr val="0C7CD2"/>
    <a:srgbClr val="1F7EE7"/>
    <a:srgbClr val="AE1517"/>
    <a:srgbClr val="CC0000"/>
    <a:srgbClr val="FE83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>
        <p:scale>
          <a:sx n="110" d="100"/>
          <a:sy n="11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Text Box 30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3" name="Picture 29" descr="vcx fsd jfiez az if sd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FE8302"/>
                </a:solidFill>
              </a:rPr>
              <a:t>Page </a:t>
            </a:r>
            <a:fld id="{B3170C07-DC9E-4FB4-B986-C42D804E9051}" type="slidenum">
              <a:rPr lang="fr-FR" b="1">
                <a:solidFill>
                  <a:srgbClr val="FE8302"/>
                </a:solidFill>
              </a:rPr>
              <a:pPr/>
              <a:t>‹#›</a:t>
            </a:fld>
            <a:endParaRPr lang="fr-FR" b="1">
              <a:solidFill>
                <a:srgbClr val="FE830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Free Powerpoint Templates</a:t>
            </a:r>
            <a:endParaRPr lang="fr-FR"/>
          </a:p>
        </p:txBody>
      </p:sp>
      <p:pic>
        <p:nvPicPr>
          <p:cNvPr id="2072" name="Picture 24" descr="vcx fsd jfiez az if s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43042" y="3214686"/>
            <a:ext cx="7285058" cy="159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000" b="1" smtClean="0">
                <a:solidFill>
                  <a:srgbClr val="FE8302"/>
                </a:solidFill>
                <a:latin typeface="Verdana" pitchFamily="34" charset="0"/>
              </a:rPr>
              <a:t>1.8.2 Mocniny s celým mocnitelem</a:t>
            </a:r>
            <a:endParaRPr lang="fr-FR" sz="2800" i="1">
              <a:solidFill>
                <a:srgbClr val="FE8302"/>
              </a:solidFill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643042" y="4620460"/>
            <a:ext cx="7285058" cy="732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2400" b="1" smtClean="0">
                <a:solidFill>
                  <a:srgbClr val="FFC000"/>
                </a:solidFill>
                <a:latin typeface="Verdana" pitchFamily="34" charset="0"/>
              </a:rPr>
              <a:t>Mgr. Petra Toboříková</a:t>
            </a:r>
            <a:endParaRPr lang="fr-FR" sz="2400" i="1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ovéPole 59"/>
          <p:cNvSpPr txBox="1"/>
          <p:nvPr/>
        </p:nvSpPr>
        <p:spPr>
          <a:xfrm>
            <a:off x="4214810" y="5861548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7" name="AutoShape 25"/>
          <p:cNvSpPr>
            <a:spLocks/>
          </p:cNvSpPr>
          <p:nvPr/>
        </p:nvSpPr>
        <p:spPr bwMode="auto">
          <a:xfrm flipH="1">
            <a:off x="6000760" y="2500306"/>
            <a:ext cx="240984" cy="1928826"/>
          </a:xfrm>
          <a:prstGeom prst="leftBrace">
            <a:avLst>
              <a:gd name="adj1" fmla="val 70321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6" name="AutoShape 34"/>
          <p:cNvSpPr>
            <a:spLocks/>
          </p:cNvSpPr>
          <p:nvPr/>
        </p:nvSpPr>
        <p:spPr bwMode="auto">
          <a:xfrm flipH="1">
            <a:off x="7272358" y="4714884"/>
            <a:ext cx="300038" cy="1928826"/>
          </a:xfrm>
          <a:prstGeom prst="leftBrace">
            <a:avLst>
              <a:gd name="adj1" fmla="val 42172"/>
              <a:gd name="adj2" fmla="val 50000"/>
            </a:avLst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4214810" y="147702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5-3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214942" y="1477020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786182" y="1331885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2571736" y="1500174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&gt;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2571736" y="254859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2571736" y="478632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r</a:t>
            </a:r>
            <a:r>
              <a:rPr lang="en-US" sz="2800" b="1" smtClean="0">
                <a:latin typeface="Cambria Math" pitchFamily="18" charset="0"/>
                <a:ea typeface="Cambria Math" pitchFamily="18" charset="0"/>
              </a:rPr>
              <a:t> &lt; s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4214810" y="2620028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5-5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214942" y="262002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o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786182" y="2474893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4214810" y="3548722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1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3786182" y="3403587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5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357950" y="3191532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0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=1</a:t>
            </a:r>
            <a:endParaRPr lang="cs-CZ" sz="2800" b="1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572000" y="5716413"/>
            <a:ext cx="20717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latin typeface="Cambria Math" pitchFamily="18" charset="0"/>
                <a:ea typeface="Cambria Math" pitchFamily="18" charset="0"/>
              </a:rPr>
              <a:t>    2 · </a:t>
            </a:r>
            <a:r>
              <a:rPr lang="cs-CZ" sz="2800" b="1" u="sng" dirty="0" err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dirty="0" smtClean="0">
                <a:latin typeface="Cambria Math" pitchFamily="18" charset="0"/>
                <a:ea typeface="Cambria Math" pitchFamily="18" charset="0"/>
              </a:rPr>
              <a:t>· </a:t>
            </a:r>
            <a:r>
              <a:rPr lang="cs-CZ" sz="2800" b="1" u="sng" dirty="0" err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dirty="0" smtClean="0">
                <a:latin typeface="Cambria Math" pitchFamily="18" charset="0"/>
                <a:ea typeface="Cambria Math" pitchFamily="18" charset="0"/>
              </a:rPr>
              <a:t>	      </a:t>
            </a:r>
          </a:p>
          <a:p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2 · </a:t>
            </a:r>
            <a:r>
              <a:rPr lang="cs-CZ" sz="2800" b="1" dirty="0" err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· </a:t>
            </a:r>
            <a:r>
              <a:rPr lang="cs-CZ" sz="2800" b="1" dirty="0" err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·2 ·2</a:t>
            </a:r>
          </a:p>
          <a:p>
            <a:endParaRPr lang="cs-CZ" sz="2800" b="1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786182" y="571641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dirty="0" smtClean="0">
                <a:latin typeface="Cambria Math" pitchFamily="18" charset="0"/>
                <a:ea typeface="Cambria Math" pitchFamily="18" charset="0"/>
              </a:rPr>
              <a:t>3</a:t>
            </a:r>
          </a:p>
          <a:p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dirty="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500826" y="5859289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858016" y="5716413"/>
            <a:ext cx="714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>
                <a:latin typeface="Cambria Math" pitchFamily="18" charset="0"/>
                <a:ea typeface="Cambria Math" pitchFamily="18" charset="0"/>
              </a:rPr>
              <a:t>2</a:t>
            </a:r>
          </a:p>
        </p:txBody>
      </p:sp>
      <p:sp>
        <p:nvSpPr>
          <p:cNvPr id="66" name="TextovéPole 65"/>
          <p:cNvSpPr txBox="1"/>
          <p:nvPr/>
        </p:nvSpPr>
        <p:spPr>
          <a:xfrm>
            <a:off x="3786182" y="4635133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u="sng" baseline="50000" smtClean="0">
                <a:latin typeface="Cambria Math" pitchFamily="18" charset="0"/>
                <a:ea typeface="Cambria Math" pitchFamily="18" charset="0"/>
              </a:rPr>
              <a:t>3</a:t>
            </a: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4214810" y="4778009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3-5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5214942" y="4778009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= 2</a:t>
            </a:r>
            <a:r>
              <a:rPr lang="cs-CZ" sz="2800" b="1" baseline="50000" dirty="0" smtClean="0">
                <a:latin typeface="Cambria Math" pitchFamily="18" charset="0"/>
                <a:ea typeface="Cambria Math" pitchFamily="18" charset="0"/>
              </a:rPr>
              <a:t>-2</a:t>
            </a:r>
            <a:endParaRPr lang="cs-CZ" sz="2800" b="1" baseline="500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8358214" y="5214950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7572396" y="5357826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4643438" y="0"/>
            <a:ext cx="714380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u="sng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3600" b="1" u="sng" baseline="500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r</a:t>
            </a:r>
            <a:endParaRPr lang="cs-CZ" sz="3600" b="1" u="sng" baseline="50000" smtClean="0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r>
              <a:rPr lang="cs-CZ" sz="3600" b="1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3600" b="1" baseline="500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s</a:t>
            </a:r>
          </a:p>
        </p:txBody>
      </p:sp>
      <p:cxnSp>
        <p:nvCxnSpPr>
          <p:cNvPr id="74" name="Přímá spojovací čára 73"/>
          <p:cNvCxnSpPr/>
          <p:nvPr/>
        </p:nvCxnSpPr>
        <p:spPr>
          <a:xfrm>
            <a:off x="2571736" y="2285992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ovací čára 74"/>
          <p:cNvCxnSpPr/>
          <p:nvPr/>
        </p:nvCxnSpPr>
        <p:spPr>
          <a:xfrm>
            <a:off x="2571736" y="4570420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 rot="5400000" flipH="1" flipV="1">
            <a:off x="1000101" y="4000505"/>
            <a:ext cx="5286411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643174" y="1355710"/>
            <a:ext cx="5786478" cy="158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rot="5400000" flipH="1" flipV="1">
            <a:off x="4929190" y="5859289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 rot="5400000" flipH="1" flipV="1">
            <a:off x="4643438" y="6287917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 rot="5400000" flipH="1" flipV="1">
            <a:off x="5357818" y="5859289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/>
          <p:nvPr/>
        </p:nvCxnSpPr>
        <p:spPr>
          <a:xfrm rot="5400000" flipH="1" flipV="1">
            <a:off x="5072066" y="6287917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 rot="5400000" flipH="1" flipV="1">
            <a:off x="5715008" y="5859289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ovací čára 77"/>
          <p:cNvCxnSpPr/>
          <p:nvPr/>
        </p:nvCxnSpPr>
        <p:spPr>
          <a:xfrm rot="5400000" flipH="1" flipV="1">
            <a:off x="5429256" y="6287917"/>
            <a:ext cx="285752" cy="285752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5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3097" grpId="0" animBg="1"/>
      <p:bldP spid="3106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9" grpId="0"/>
      <p:bldP spid="61" grpId="0"/>
      <p:bldP spid="62" grpId="0"/>
      <p:bldP spid="63" grpId="0"/>
      <p:bldP spid="64" grpId="0"/>
      <p:bldP spid="66" grpId="0"/>
      <p:bldP spid="67" grpId="0"/>
      <p:bldP spid="68" grpId="0"/>
      <p:bldP spid="69" grpId="0"/>
      <p:bldP spid="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Obláček 101"/>
          <p:cNvSpPr/>
          <p:nvPr/>
        </p:nvSpPr>
        <p:spPr>
          <a:xfrm>
            <a:off x="5286380" y="2500306"/>
            <a:ext cx="3857620" cy="2857520"/>
          </a:xfrm>
          <a:prstGeom prst="cloudCallout">
            <a:avLst>
              <a:gd name="adj1" fmla="val -38198"/>
              <a:gd name="adj2" fmla="val -84962"/>
            </a:avLst>
          </a:prstGeom>
          <a:solidFill>
            <a:srgbClr val="FF9900">
              <a:alpha val="38824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28728" y="0"/>
            <a:ext cx="222528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Definice: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99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6786578" y="571480"/>
            <a:ext cx="1428760" cy="769441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0</a:t>
            </a:r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=1</a:t>
            </a:r>
            <a:endParaRPr lang="cs-CZ" sz="4400" b="1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5143504" y="214290"/>
            <a:ext cx="8572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44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n</a:t>
            </a:r>
            <a:endParaRPr lang="cs-CZ" sz="44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4000496" y="428604"/>
            <a:ext cx="16430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400" b="1" baseline="5000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-</a:t>
            </a:r>
            <a:r>
              <a:rPr lang="cs-CZ" sz="4400" b="1" baseline="50000" smtClean="0">
                <a:latin typeface="Cambria Math" pitchFamily="18" charset="0"/>
                <a:ea typeface="Cambria Math" pitchFamily="18" charset="0"/>
              </a:rPr>
              <a:t>n</a:t>
            </a:r>
            <a:r>
              <a:rPr lang="cs-CZ" sz="44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44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79" name="Obdélník 78"/>
          <p:cNvSpPr/>
          <p:nvPr/>
        </p:nvSpPr>
        <p:spPr>
          <a:xfrm>
            <a:off x="3929058" y="285728"/>
            <a:ext cx="2000264" cy="1357322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TextovéPole 80"/>
          <p:cNvSpPr txBox="1"/>
          <p:nvPr/>
        </p:nvSpPr>
        <p:spPr>
          <a:xfrm>
            <a:off x="2643174" y="2000240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3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-5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3500430" y="1857364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3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5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2643174" y="3046397"/>
            <a:ext cx="919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3500430" y="2903521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2643174" y="4000504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-4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3714744" y="3857628"/>
            <a:ext cx="571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latin typeface="Cambria Math" pitchFamily="18" charset="0"/>
                <a:ea typeface="Cambria Math" pitchFamily="18" charset="0"/>
              </a:rPr>
              <a:t>1</a:t>
            </a:r>
            <a:endParaRPr lang="cs-CZ" sz="2800" b="1" u="sng" baseline="50000" dirty="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4</a:t>
            </a:r>
            <a:r>
              <a:rPr lang="cs-CZ" sz="2800" b="1" baseline="50000" dirty="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3500430" y="400050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mbria Math" pitchFamily="18" charset="0"/>
                <a:ea typeface="Cambria Math" pitchFamily="18" charset="0"/>
              </a:rPr>
              <a:t>-</a:t>
            </a:r>
            <a:endParaRPr lang="cs-CZ" sz="2800" b="1" baseline="50000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4143372" y="400050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4786314" y="385762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42913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16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4572000" y="4000504"/>
            <a:ext cx="285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-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3857620" y="200024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4286248" y="1857364"/>
            <a:ext cx="1285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539750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243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5" name="TextovéPole 94"/>
          <p:cNvSpPr txBox="1"/>
          <p:nvPr/>
        </p:nvSpPr>
        <p:spPr>
          <a:xfrm>
            <a:off x="2357422" y="5072074"/>
            <a:ext cx="1285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(-4)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-2</a:t>
            </a:r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3571868" y="4929198"/>
            <a:ext cx="107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20725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(-4)</a:t>
            </a:r>
            <a:r>
              <a:rPr lang="cs-CZ" sz="2800" b="1" baseline="50000" smtClean="0">
                <a:latin typeface="Cambria Math" pitchFamily="18" charset="0"/>
                <a:ea typeface="Cambria Math" pitchFamily="18" charset="0"/>
              </a:rPr>
              <a:t>2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4500562" y="507207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=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4857752" y="4929198"/>
            <a:ext cx="64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42913" algn="l"/>
              </a:tabLst>
            </a:pPr>
            <a:r>
              <a:rPr lang="cs-CZ" sz="2800" b="1" u="sng" smtClean="0">
                <a:latin typeface="Cambria Math" pitchFamily="18" charset="0"/>
                <a:ea typeface="Cambria Math" pitchFamily="18" charset="0"/>
              </a:rPr>
              <a:t> 1	</a:t>
            </a:r>
            <a:endParaRPr lang="cs-CZ" sz="2800" b="1" u="sng" baseline="50000" smtClean="0">
              <a:latin typeface="Cambria Math" pitchFamily="18" charset="0"/>
              <a:ea typeface="Cambria Math" pitchFamily="18" charset="0"/>
            </a:endParaRPr>
          </a:p>
          <a:p>
            <a:r>
              <a:rPr lang="cs-CZ" sz="2800" b="1" smtClean="0">
                <a:latin typeface="Cambria Math" pitchFamily="18" charset="0"/>
                <a:ea typeface="Cambria Math" pitchFamily="18" charset="0"/>
              </a:rPr>
              <a:t>16</a:t>
            </a:r>
            <a:endParaRPr lang="cs-CZ" sz="2800" b="1" baseline="5000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01" name="Obdélník 100"/>
          <p:cNvSpPr/>
          <p:nvPr/>
        </p:nvSpPr>
        <p:spPr>
          <a:xfrm>
            <a:off x="5500694" y="2928934"/>
            <a:ext cx="34290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smtClean="0">
                <a:latin typeface="Verdana" pitchFamily="34" charset="0"/>
              </a:rPr>
              <a:t>záporné </a:t>
            </a:r>
            <a:r>
              <a:rPr lang="cs-CZ" sz="2400">
                <a:latin typeface="Verdana" pitchFamily="34" charset="0"/>
              </a:rPr>
              <a:t>znamínko v exponentu </a:t>
            </a:r>
            <a:r>
              <a:rPr lang="cs-CZ" sz="2400">
                <a:solidFill>
                  <a:srgbClr val="C00000"/>
                </a:solidFill>
                <a:latin typeface="Verdana" pitchFamily="34" charset="0"/>
              </a:rPr>
              <a:t>neovlivňuje</a:t>
            </a:r>
            <a:r>
              <a:rPr lang="cs-CZ" sz="2400">
                <a:latin typeface="Verdana" pitchFamily="34" charset="0"/>
              </a:rPr>
              <a:t> znamínko mocniny</a:t>
            </a:r>
            <a:r>
              <a:rPr lang="cs-CZ" sz="3200" b="1" smtClean="0">
                <a:solidFill>
                  <a:srgbClr val="C00000"/>
                </a:solidFill>
                <a:latin typeface="Verdana" pitchFamily="34" charset="0"/>
              </a:rPr>
              <a:t>!!!</a:t>
            </a:r>
            <a:endParaRPr lang="cs-CZ" sz="3200" b="1">
              <a:solidFill>
                <a:srgbClr val="C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59" grpId="0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2" grpId="0"/>
      <p:bldP spid="93" grpId="0"/>
      <p:bldP spid="94" grpId="1"/>
      <p:bldP spid="95" grpId="0"/>
      <p:bldP spid="96" grpId="0"/>
      <p:bldP spid="98" grpId="0"/>
      <p:bldP spid="99" grpId="0"/>
      <p:bldP spid="10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71736" y="1071546"/>
            <a:ext cx="5976937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tabLst>
                <a:tab pos="4429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1.	Vyjádři jako zlomek: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	c</a:t>
            </a:r>
            <a:r>
              <a:rPr lang="cs-CZ" sz="2400" b="1" baseline="50000" dirty="0" smtClean="0">
                <a:solidFill>
                  <a:srgbClr val="894501"/>
                </a:solidFill>
                <a:latin typeface="Verdana" pitchFamily="34" charset="0"/>
              </a:rPr>
              <a:t>-5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10</a:t>
            </a:r>
            <a:r>
              <a:rPr lang="cs-CZ" sz="2400" b="1" baseline="50000" dirty="0" smtClean="0">
                <a:solidFill>
                  <a:srgbClr val="894501"/>
                </a:solidFill>
                <a:latin typeface="Verdana" pitchFamily="34" charset="0"/>
              </a:rPr>
              <a:t>-3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3</a:t>
            </a:r>
            <a:r>
              <a:rPr lang="cs-CZ" sz="2400" b="1" baseline="50000" dirty="0" smtClean="0">
                <a:solidFill>
                  <a:srgbClr val="894501"/>
                </a:solidFill>
                <a:latin typeface="Verdana" pitchFamily="34" charset="0"/>
              </a:rPr>
              <a:t>-1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r>
              <a:rPr lang="cs-CZ" sz="2400" b="1" baseline="50000" dirty="0" smtClean="0">
                <a:solidFill>
                  <a:srgbClr val="894501"/>
                </a:solidFill>
                <a:latin typeface="Verdana" pitchFamily="34" charset="0"/>
              </a:rPr>
              <a:t>-4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-(-2)</a:t>
            </a:r>
            <a:r>
              <a:rPr lang="cs-CZ" sz="2400" b="1" baseline="50000" dirty="0" smtClean="0">
                <a:solidFill>
                  <a:srgbClr val="894501"/>
                </a:solidFill>
                <a:latin typeface="Verdana" pitchFamily="34" charset="0"/>
              </a:rPr>
              <a:t>-4</a:t>
            </a:r>
            <a:endParaRPr lang="cs-CZ" sz="2400" b="1" dirty="0" smtClean="0">
              <a:solidFill>
                <a:srgbClr val="89450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71736" y="1714488"/>
            <a:ext cx="5976937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tabLst>
                <a:tab pos="4429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2.	</a:t>
            </a:r>
            <a:r>
              <a:rPr lang="cs-CZ" sz="2400" b="1">
                <a:solidFill>
                  <a:srgbClr val="894501"/>
                </a:solidFill>
                <a:latin typeface="Verdana" pitchFamily="34" charset="0"/>
              </a:rPr>
              <a:t>Zjednoduš a výsledek zapiš bez záporných 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exponentů: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	3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-5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·3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6</a:t>
            </a:r>
          </a:p>
          <a:p>
            <a:pPr marL="900113" indent="-457200" algn="just">
              <a:lnSpc>
                <a:spcPct val="150000"/>
              </a:lnSpc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(2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7</a:t>
            </a: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)</a:t>
            </a:r>
            <a:r>
              <a:rPr lang="cs-CZ" sz="2400" b="1" baseline="80000" smtClean="0">
                <a:solidFill>
                  <a:srgbClr val="894501"/>
                </a:solidFill>
                <a:latin typeface="Verdana" pitchFamily="34" charset="0"/>
              </a:rPr>
              <a:t>-3</a:t>
            </a:r>
          </a:p>
          <a:p>
            <a:pPr marL="900113" indent="-457200" algn="just">
              <a:buFont typeface="+mj-lt"/>
              <a:buAutoNum type="alphaLcParenR"/>
              <a:tabLst>
                <a:tab pos="900113" algn="l"/>
              </a:tabLst>
            </a:pP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4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3</a:t>
            </a:r>
          </a:p>
          <a:p>
            <a:pPr marL="900113" algn="just">
              <a:tabLst>
                <a:tab pos="900113" algn="l"/>
              </a:tabLst>
            </a:pPr>
            <a:r>
              <a:rPr lang="cs-CZ" sz="2400" b="1">
                <a:solidFill>
                  <a:srgbClr val="894501"/>
                </a:solidFill>
                <a:latin typeface="Verdana" pitchFamily="34" charset="0"/>
              </a:rPr>
              <a:t>4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457200" algn="just">
              <a:lnSpc>
                <a:spcPct val="150000"/>
              </a:lnSpc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d) (2x)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457200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e) </a:t>
            </a: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4</a:t>
            </a:r>
          </a:p>
          <a:p>
            <a:pPr marL="900113" indent="-457200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f) </a:t>
            </a: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a</a:t>
            </a:r>
            <a:r>
              <a:rPr lang="cs-CZ" sz="2400" b="1" u="sng" baseline="5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   </a:t>
            </a:r>
            <a:r>
              <a:rPr lang="cs-CZ" sz="2400" b="1" baseline="80000" smtClean="0">
                <a:solidFill>
                  <a:srgbClr val="894501"/>
                </a:solidFill>
                <a:latin typeface="Verdana" pitchFamily="34" charset="0"/>
              </a:rPr>
              <a:t>-2</a:t>
            </a:r>
          </a:p>
          <a:p>
            <a:pPr marL="900113" indent="-96838" algn="just">
              <a:tabLst>
                <a:tab pos="90011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b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3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86116" y="5556609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smtClean="0">
                <a:solidFill>
                  <a:srgbClr val="894501"/>
                </a:solidFill>
                <a:latin typeface="Verdana" pitchFamily="34" charset="0"/>
              </a:rPr>
              <a:t>(</a:t>
            </a:r>
            <a:r>
              <a:rPr lang="cs-CZ" sz="4000" smtClean="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400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6000" smtClean="0">
                <a:solidFill>
                  <a:srgbClr val="894501"/>
                </a:solidFill>
                <a:latin typeface="Verdana" pitchFamily="34" charset="0"/>
              </a:rPr>
              <a:t>)</a:t>
            </a:r>
            <a:endParaRPr lang="cs-CZ" sz="6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14546" y="642918"/>
            <a:ext cx="6572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3525" indent="-263525"/>
            <a:r>
              <a:rPr lang="cs-CZ" sz="2400" dirty="0">
                <a:solidFill>
                  <a:srgbClr val="894501"/>
                </a:solidFill>
                <a:latin typeface="Verdana" pitchFamily="34" charset="0"/>
              </a:rPr>
              <a:t>– pravidla pro počítání s mocninami s </a:t>
            </a:r>
            <a:r>
              <a:rPr lang="cs-CZ" sz="2400" dirty="0">
                <a:solidFill>
                  <a:srgbClr val="C00000"/>
                </a:solidFill>
                <a:latin typeface="Verdana" pitchFamily="34" charset="0"/>
              </a:rPr>
              <a:t>celým</a:t>
            </a:r>
            <a:r>
              <a:rPr lang="cs-CZ" sz="2400" dirty="0">
                <a:solidFill>
                  <a:srgbClr val="894501"/>
                </a:solidFill>
                <a:latin typeface="Verdana" pitchFamily="34" charset="0"/>
              </a:rPr>
              <a:t> exponentem jsou stejná jako u mocnin s  přirozeným exponentem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18694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Zlomky</a:t>
            </a:r>
            <a:endParaRPr lang="fr-FR" sz="3200" u="sng">
              <a:solidFill>
                <a:srgbClr val="FE8302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3643306" y="214290"/>
            <a:ext cx="3429024" cy="1732302"/>
            <a:chOff x="2214546" y="2143116"/>
            <a:chExt cx="3429024" cy="1732302"/>
          </a:xfrm>
        </p:grpSpPr>
        <p:sp>
          <p:nvSpPr>
            <p:cNvPr id="4" name="TextovéPole 3"/>
            <p:cNvSpPr txBox="1"/>
            <p:nvPr/>
          </p:nvSpPr>
          <p:spPr>
            <a:xfrm>
              <a:off x="2214546" y="2357430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C00000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C00000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C00000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grpSp>
          <p:nvGrpSpPr>
            <p:cNvPr id="12" name="Skupina 11"/>
            <p:cNvGrpSpPr/>
            <p:nvPr/>
          </p:nvGrpSpPr>
          <p:grpSpPr>
            <a:xfrm>
              <a:off x="2643174" y="2143116"/>
              <a:ext cx="3000396" cy="1732302"/>
              <a:chOff x="4714876" y="2857496"/>
              <a:chExt cx="3000396" cy="1732302"/>
            </a:xfrm>
          </p:grpSpPr>
          <p:sp>
            <p:nvSpPr>
              <p:cNvPr id="6" name="TextovéPole 5"/>
              <p:cNvSpPr txBox="1"/>
              <p:nvPr/>
            </p:nvSpPr>
            <p:spPr>
              <a:xfrm>
                <a:off x="5643570" y="3357562"/>
                <a:ext cx="642942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=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4714876" y="3143248"/>
                <a:ext cx="857256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u="sng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a</a:t>
                </a:r>
                <a:endParaRPr lang="cs-CZ" sz="4400" b="1" u="sng" baseline="50000" smtClean="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5143504" y="2857496"/>
                <a:ext cx="857256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-n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6143636" y="3071810"/>
                <a:ext cx="1428760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8800" smtClean="0">
                    <a:solidFill>
                      <a:srgbClr val="C00000"/>
                    </a:solidFill>
                    <a:latin typeface="Verdana" pitchFamily="34" charset="0"/>
                  </a:rPr>
                  <a:t>(</a:t>
                </a:r>
                <a:r>
                  <a:rPr lang="cs-CZ" sz="2400" smtClean="0">
                    <a:solidFill>
                      <a:srgbClr val="C00000"/>
                    </a:solidFill>
                    <a:latin typeface="Verdana" pitchFamily="34" charset="0"/>
                  </a:rPr>
                  <a:t> </a:t>
                </a:r>
                <a:r>
                  <a:rPr lang="cs-CZ" sz="8800" smtClean="0">
                    <a:solidFill>
                      <a:srgbClr val="C00000"/>
                    </a:solidFill>
                    <a:latin typeface="Verdana" pitchFamily="34" charset="0"/>
                  </a:rPr>
                  <a:t>)</a:t>
                </a:r>
                <a:endParaRPr lang="cs-CZ" sz="8800">
                  <a:solidFill>
                    <a:srgbClr val="C00000"/>
                  </a:solidFill>
                  <a:latin typeface="Verdana" pitchFamily="34" charset="0"/>
                </a:endParaRPr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6572264" y="3143248"/>
                <a:ext cx="857256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u="sng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endParaRPr lang="cs-CZ" sz="4400" b="1" u="sng" baseline="50000" smtClean="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a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  <p:sp>
            <p:nvSpPr>
              <p:cNvPr id="11" name="TextovéPole 10"/>
              <p:cNvSpPr txBox="1"/>
              <p:nvPr/>
            </p:nvSpPr>
            <p:spPr>
              <a:xfrm>
                <a:off x="7143768" y="2857496"/>
                <a:ext cx="57150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400" b="1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n</a:t>
                </a:r>
                <a:endParaRPr lang="cs-CZ" sz="4400" b="1" baseline="50000">
                  <a:solidFill>
                    <a:srgbClr val="C0000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p:grpSp>
      </p:grpSp>
      <p:grpSp>
        <p:nvGrpSpPr>
          <p:cNvPr id="25" name="Skupina 24"/>
          <p:cNvGrpSpPr/>
          <p:nvPr/>
        </p:nvGrpSpPr>
        <p:grpSpPr>
          <a:xfrm>
            <a:off x="2285984" y="2268202"/>
            <a:ext cx="1714512" cy="1732302"/>
            <a:chOff x="2285984" y="2268202"/>
            <a:chExt cx="1714512" cy="1732302"/>
          </a:xfrm>
        </p:grpSpPr>
        <p:sp>
          <p:nvSpPr>
            <p:cNvPr id="15" name="TextovéPole 14"/>
            <p:cNvSpPr txBox="1"/>
            <p:nvPr/>
          </p:nvSpPr>
          <p:spPr>
            <a:xfrm>
              <a:off x="2285984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2714612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5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3143240" y="2268202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-2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3643306" y="2268202"/>
            <a:ext cx="2071702" cy="1732302"/>
            <a:chOff x="3643306" y="2268202"/>
            <a:chExt cx="2071702" cy="1732302"/>
          </a:xfrm>
        </p:grpSpPr>
        <p:sp>
          <p:nvSpPr>
            <p:cNvPr id="17" name="TextovéPole 16"/>
            <p:cNvSpPr txBox="1"/>
            <p:nvPr/>
          </p:nvSpPr>
          <p:spPr>
            <a:xfrm>
              <a:off x="3643306" y="276826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572000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5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143504" y="2268202"/>
              <a:ext cx="57150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429256" y="2571744"/>
            <a:ext cx="1500198" cy="1446550"/>
            <a:chOff x="5429256" y="2571744"/>
            <a:chExt cx="1500198" cy="1446550"/>
          </a:xfrm>
        </p:grpSpPr>
        <p:sp>
          <p:nvSpPr>
            <p:cNvPr id="23" name="TextovéPole 22"/>
            <p:cNvSpPr txBox="1"/>
            <p:nvPr/>
          </p:nvSpPr>
          <p:spPr>
            <a:xfrm>
              <a:off x="5429256" y="278605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6072198" y="257174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25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 9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2285984" y="4036362"/>
            <a:ext cx="1714512" cy="1732302"/>
            <a:chOff x="2285984" y="2268202"/>
            <a:chExt cx="1714512" cy="1732302"/>
          </a:xfrm>
        </p:grpSpPr>
        <p:sp>
          <p:nvSpPr>
            <p:cNvPr id="29" name="TextovéPole 28"/>
            <p:cNvSpPr txBox="1"/>
            <p:nvPr/>
          </p:nvSpPr>
          <p:spPr>
            <a:xfrm>
              <a:off x="2285984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30" name="TextovéPole 29"/>
            <p:cNvSpPr txBox="1"/>
            <p:nvPr/>
          </p:nvSpPr>
          <p:spPr>
            <a:xfrm>
              <a:off x="2714612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4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3143240" y="2268202"/>
              <a:ext cx="85725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-3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3643306" y="4036362"/>
            <a:ext cx="2071702" cy="1732302"/>
            <a:chOff x="3643306" y="2268202"/>
            <a:chExt cx="2071702" cy="1732302"/>
          </a:xfrm>
        </p:grpSpPr>
        <p:sp>
          <p:nvSpPr>
            <p:cNvPr id="33" name="TextovéPole 32"/>
            <p:cNvSpPr txBox="1"/>
            <p:nvPr/>
          </p:nvSpPr>
          <p:spPr>
            <a:xfrm>
              <a:off x="3643306" y="276826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4143372" y="2482516"/>
              <a:ext cx="142876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(</a:t>
              </a:r>
              <a:r>
                <a:rPr lang="cs-CZ" sz="2400" smtClean="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88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88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4572000" y="2553954"/>
              <a:ext cx="8572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4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6" name="TextovéPole 35"/>
            <p:cNvSpPr txBox="1"/>
            <p:nvPr/>
          </p:nvSpPr>
          <p:spPr>
            <a:xfrm>
              <a:off x="5143504" y="2268202"/>
              <a:ext cx="57150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3</a:t>
              </a:r>
              <a:endParaRPr lang="cs-CZ" sz="4400" b="1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5429256" y="4339904"/>
            <a:ext cx="1643074" cy="1446550"/>
            <a:chOff x="5429256" y="2571744"/>
            <a:chExt cx="1643074" cy="1446550"/>
          </a:xfrm>
        </p:grpSpPr>
        <p:sp>
          <p:nvSpPr>
            <p:cNvPr id="38" name="TextovéPole 37"/>
            <p:cNvSpPr txBox="1"/>
            <p:nvPr/>
          </p:nvSpPr>
          <p:spPr>
            <a:xfrm>
              <a:off x="5429256" y="2786058"/>
              <a:ext cx="64294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=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6072198" y="2571744"/>
              <a:ext cx="100013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u="sng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27</a:t>
              </a:r>
              <a:endParaRPr lang="cs-CZ" sz="4400" b="1" u="sng" baseline="50000" smtClean="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  <a:p>
              <a:r>
                <a:rPr lang="cs-CZ" sz="4400" b="1" smtClean="0">
                  <a:solidFill>
                    <a:srgbClr val="894501"/>
                  </a:solidFill>
                  <a:latin typeface="Cambria Math" pitchFamily="18" charset="0"/>
                  <a:ea typeface="Cambria Math" pitchFamily="18" charset="0"/>
                </a:rPr>
                <a:t>64</a:t>
              </a:r>
              <a:endParaRPr lang="cs-CZ" sz="4400" b="1" baseline="50000">
                <a:solidFill>
                  <a:srgbClr val="894501"/>
                </a:solidFill>
                <a:latin typeface="Cambria Math" pitchFamily="18" charset="0"/>
                <a:ea typeface="Cambria Math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500430" y="3178260"/>
            <a:ext cx="24317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( </a:t>
            </a:r>
            <a:r>
              <a:rPr lang="cs-CZ" sz="6600">
                <a:solidFill>
                  <a:srgbClr val="894501"/>
                </a:solidFill>
                <a:latin typeface="Verdana" pitchFamily="34" charset="0"/>
              </a:rPr>
              <a:t> </a:t>
            </a:r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 )</a:t>
            </a:r>
            <a:endParaRPr lang="cs-CZ" sz="2800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3500430" y="2214554"/>
            <a:ext cx="1785950" cy="1143008"/>
            <a:chOff x="3500430" y="2214554"/>
            <a:chExt cx="1785950" cy="1143008"/>
          </a:xfrm>
        </p:grpSpPr>
        <p:sp>
          <p:nvSpPr>
            <p:cNvPr id="8" name="TextovéPole 7"/>
            <p:cNvSpPr txBox="1"/>
            <p:nvPr/>
          </p:nvSpPr>
          <p:spPr>
            <a:xfrm>
              <a:off x="4724400" y="2214554"/>
              <a:ext cx="5619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-3</a:t>
              </a:r>
              <a:endParaRPr lang="cs-CZ" sz="2400" b="1" baseline="5000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3500430" y="2249566"/>
              <a:ext cx="164307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6600" smtClean="0">
                  <a:solidFill>
                    <a:srgbClr val="894501"/>
                  </a:solidFill>
                  <a:latin typeface="Verdana" pitchFamily="34" charset="0"/>
                </a:rPr>
                <a:t>( </a:t>
              </a:r>
              <a:r>
                <a:rPr lang="cs-CZ" sz="6600">
                  <a:solidFill>
                    <a:srgbClr val="894501"/>
                  </a:solidFill>
                  <a:latin typeface="Verdana" pitchFamily="34" charset="0"/>
                </a:rPr>
                <a:t> </a:t>
              </a:r>
              <a:r>
                <a:rPr lang="cs-CZ" sz="6600" smtClean="0">
                  <a:solidFill>
                    <a:srgbClr val="894501"/>
                  </a:solidFill>
                  <a:latin typeface="Verdana" pitchFamily="34" charset="0"/>
                </a:rPr>
                <a:t>)</a:t>
              </a:r>
              <a:endParaRPr lang="cs-CZ" sz="2800" baseline="50000">
                <a:solidFill>
                  <a:srgbClr val="894501"/>
                </a:solidFill>
                <a:latin typeface="Verdana" pitchFamily="34" charset="0"/>
              </a:endParaRPr>
            </a:p>
          </p:txBody>
        </p:sp>
      </p:grp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71414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FE8302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FE8302"/>
              </a:solidFill>
            </a:endParaRPr>
          </a:p>
        </p:txBody>
      </p:sp>
      <p:grpSp>
        <p:nvGrpSpPr>
          <p:cNvPr id="18" name="Skupina 17"/>
          <p:cNvGrpSpPr/>
          <p:nvPr/>
        </p:nvGrpSpPr>
        <p:grpSpPr>
          <a:xfrm>
            <a:off x="2571736" y="571480"/>
            <a:ext cx="5976937" cy="4786346"/>
            <a:chOff x="2571736" y="571480"/>
            <a:chExt cx="5976937" cy="4786346"/>
          </a:xfrm>
        </p:grpSpPr>
        <p:sp>
          <p:nvSpPr>
            <p:cNvPr id="20483" name="Text Box 3"/>
            <p:cNvSpPr txBox="1">
              <a:spLocks noChangeArrowheads="1"/>
            </p:cNvSpPr>
            <p:nvPr/>
          </p:nvSpPr>
          <p:spPr bwMode="auto">
            <a:xfrm>
              <a:off x="2571736" y="571480"/>
              <a:ext cx="5976937" cy="4786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442913" indent="-442913">
                <a:spcAft>
                  <a:spcPts val="600"/>
                </a:spcAft>
                <a:tabLst>
                  <a:tab pos="4429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3.	</a:t>
              </a:r>
              <a:r>
                <a:rPr lang="cs-CZ" sz="2400" b="1" dirty="0">
                  <a:solidFill>
                    <a:srgbClr val="894501"/>
                  </a:solidFill>
                  <a:latin typeface="Verdana" pitchFamily="34" charset="0"/>
                </a:rPr>
                <a:t>Uprav výrazy a výsledek zapiš bez záporných mocnin</a:t>
              </a:r>
              <a:endParaRPr lang="cs-CZ" sz="2400" b="1" dirty="0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900113" indent="-457200" algn="just">
                <a:lnSpc>
                  <a:spcPct val="150000"/>
                </a:lnSpc>
                <a:buFont typeface="+mj-lt"/>
                <a:buAutoNum type="alphaLcParenR"/>
                <a:tabLst>
                  <a:tab pos="900113" algn="l"/>
                </a:tabLst>
              </a:pP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b</a:t>
              </a:r>
            </a:p>
            <a:p>
              <a:pPr marL="900113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 c</a:t>
              </a:r>
              <a:r>
                <a:rPr lang="cs-CZ" sz="2400" b="1" baseline="50000" dirty="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1081088" indent="-638175" algn="just">
                <a:lnSpc>
                  <a:spcPct val="150000"/>
                </a:lnSpc>
                <a:buAutoNum type="alphaLcParenR" startAt="2"/>
                <a:tabLst>
                  <a:tab pos="900113" algn="l"/>
                </a:tabLst>
              </a:pP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b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900113" indent="360363" algn="just"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baseline="50000" dirty="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</a:p>
            <a:p>
              <a:pPr marL="1081088" indent="-638175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c)  </a:t>
              </a: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 9a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3</a:t>
              </a:r>
            </a:p>
            <a:p>
              <a:pPr marL="900113" indent="360363" algn="just"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8b</a:t>
              </a:r>
              <a:r>
                <a:rPr lang="cs-CZ" sz="2400" b="1" baseline="50000" dirty="0" smtClean="0">
                  <a:solidFill>
                    <a:srgbClr val="894501"/>
                  </a:solidFill>
                  <a:latin typeface="Verdana" pitchFamily="34" charset="0"/>
                </a:rPr>
                <a:t>-2</a:t>
              </a:r>
            </a:p>
            <a:p>
              <a:pPr marL="1081088" indent="-638175" algn="just">
                <a:lnSpc>
                  <a:spcPct val="150000"/>
                </a:lnSpc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d) </a:t>
              </a:r>
              <a:r>
                <a:rPr lang="cs-CZ" sz="2400" b="1" u="sng" dirty="0" smtClean="0">
                  <a:solidFill>
                    <a:srgbClr val="894501"/>
                  </a:solidFill>
                  <a:latin typeface="Verdana" pitchFamily="34" charset="0"/>
                </a:rPr>
                <a:t>a</a:t>
              </a:r>
              <a:r>
                <a:rPr lang="cs-CZ" sz="2400" b="1" u="sng" baseline="50000" dirty="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</a:p>
            <a:p>
              <a:pPr marL="1081088" indent="-180975" algn="just">
                <a:tabLst>
                  <a:tab pos="900113" algn="l"/>
                </a:tabLst>
              </a:pPr>
              <a:r>
                <a:rPr lang="cs-CZ" sz="2400" b="1" dirty="0" smtClean="0">
                  <a:solidFill>
                    <a:srgbClr val="894501"/>
                  </a:solidFill>
                  <a:latin typeface="Verdana" pitchFamily="34" charset="0"/>
                </a:rPr>
                <a:t>c</a:t>
              </a:r>
              <a:r>
                <a:rPr lang="cs-CZ" sz="2400" b="1" baseline="50000" dirty="0" smtClean="0">
                  <a:solidFill>
                    <a:srgbClr val="894501"/>
                  </a:solidFill>
                  <a:latin typeface="Verdana" pitchFamily="34" charset="0"/>
                </a:rPr>
                <a:t>-3</a:t>
              </a:r>
            </a:p>
            <a:p>
              <a:pPr marL="442913" algn="just">
                <a:lnSpc>
                  <a:spcPct val="150000"/>
                </a:lnSpc>
                <a:tabLst>
                  <a:tab pos="442913" algn="l"/>
                </a:tabLst>
              </a:pPr>
              <a:endParaRPr lang="cs-CZ" sz="2400" b="1" dirty="0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442913" algn="just">
                <a:lnSpc>
                  <a:spcPct val="150000"/>
                </a:lnSpc>
                <a:tabLst>
                  <a:tab pos="442913" algn="l"/>
                </a:tabLst>
              </a:pPr>
              <a:endParaRPr lang="cs-CZ" sz="2400" b="1" dirty="0" smtClean="0">
                <a:solidFill>
                  <a:srgbClr val="894501"/>
                </a:solidFill>
                <a:latin typeface="Verdana" pitchFamily="34" charset="0"/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4500562" y="1597871"/>
              <a:ext cx="85725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82550" indent="-82550" algn="just">
                <a:tabLst>
                  <a:tab pos="82550" algn="l"/>
                </a:tabLst>
              </a:pPr>
              <a:r>
                <a:rPr lang="cs-CZ" sz="2400" b="1" u="sng" smtClean="0">
                  <a:solidFill>
                    <a:srgbClr val="894501"/>
                  </a:solidFill>
                  <a:latin typeface="Verdana" pitchFamily="34" charset="0"/>
                </a:rPr>
                <a:t>ab</a:t>
              </a:r>
              <a:r>
                <a:rPr lang="cs-CZ" sz="2400" b="1" u="sng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endParaRPr lang="cs-CZ" sz="2400" b="1" u="sng" smtClean="0">
                <a:solidFill>
                  <a:srgbClr val="894501"/>
                </a:solidFill>
                <a:latin typeface="Verdana" pitchFamily="34" charset="0"/>
              </a:endParaRPr>
            </a:p>
            <a:p>
              <a:pPr marL="82550" indent="-82550" algn="just">
                <a:tabLst>
                  <a:tab pos="360363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 c</a:t>
              </a:r>
              <a:r>
                <a:rPr lang="cs-CZ" sz="2400" b="1" baseline="50000" smtClean="0">
                  <a:solidFill>
                    <a:srgbClr val="894501"/>
                  </a:solidFill>
                  <a:latin typeface="Verdana" pitchFamily="34" charset="0"/>
                </a:rPr>
                <a:t>2</a:t>
              </a:r>
              <a:endParaRPr lang="cs-CZ" sz="2400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4214810" y="1681451"/>
              <a:ext cx="35719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82550" indent="-82550" algn="just">
                <a:tabLst>
                  <a:tab pos="82550" algn="l"/>
                </a:tabLst>
              </a:pPr>
              <a:r>
                <a:rPr lang="cs-CZ" sz="2400" b="1" smtClean="0">
                  <a:solidFill>
                    <a:srgbClr val="894501"/>
                  </a:solidFill>
                  <a:latin typeface="Verdana" pitchFamily="34" charset="0"/>
                </a:rPr>
                <a:t>:</a:t>
              </a:r>
              <a:endParaRPr lang="cs-CZ" sz="2400" b="1">
                <a:solidFill>
                  <a:srgbClr val="894501"/>
                </a:solidFill>
                <a:latin typeface="Verdana" pitchFamily="34" charset="0"/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5000628" y="3143248"/>
            <a:ext cx="831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894501"/>
                </a:solidFill>
                <a:latin typeface="Verdana" pitchFamily="34" charset="0"/>
              </a:rPr>
              <a:t>-3</a:t>
            </a:r>
            <a:endParaRPr lang="cs-CZ" sz="2400" b="1" baseline="50000" dirty="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429124" y="4312515"/>
            <a:ext cx="8572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-82550" algn="just">
              <a:tabLst>
                <a:tab pos="82550" algn="l"/>
              </a:tabLst>
            </a:pPr>
            <a:r>
              <a:rPr lang="cs-CZ" sz="2400" b="1" u="sng" smtClean="0">
                <a:solidFill>
                  <a:srgbClr val="894501"/>
                </a:solidFill>
                <a:latin typeface="Verdana" pitchFamily="34" charset="0"/>
              </a:rPr>
              <a:t>a</a:t>
            </a:r>
          </a:p>
          <a:p>
            <a:pPr algn="just">
              <a:tabLst>
                <a:tab pos="360363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c</a:t>
            </a:r>
            <a:r>
              <a:rPr lang="cs-CZ" sz="2400" b="1" baseline="50000" smtClean="0">
                <a:solidFill>
                  <a:srgbClr val="894501"/>
                </a:solidFill>
                <a:latin typeface="Verdana" pitchFamily="34" charset="0"/>
              </a:rPr>
              <a:t>2</a:t>
            </a:r>
            <a:endParaRPr lang="cs-CZ" sz="2400"/>
          </a:p>
        </p:txBody>
      </p:sp>
      <p:sp>
        <p:nvSpPr>
          <p:cNvPr id="14" name="Obdélník 13"/>
          <p:cNvSpPr/>
          <p:nvPr/>
        </p:nvSpPr>
        <p:spPr>
          <a:xfrm>
            <a:off x="4071934" y="4383953"/>
            <a:ext cx="3571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-82550" algn="just">
              <a:tabLst>
                <a:tab pos="82550" algn="l"/>
              </a:tabLst>
            </a:pPr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:</a:t>
            </a:r>
            <a:endParaRPr lang="cs-CZ" sz="2400" b="1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43372" y="4106954"/>
            <a:ext cx="11430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smtClean="0">
                <a:solidFill>
                  <a:srgbClr val="894501"/>
                </a:solidFill>
                <a:latin typeface="Verdana" pitchFamily="34" charset="0"/>
              </a:rPr>
              <a:t>()</a:t>
            </a:r>
            <a:endParaRPr lang="cs-CZ" sz="2800" baseline="50000">
              <a:solidFill>
                <a:srgbClr val="894501"/>
              </a:solidFill>
              <a:latin typeface="Verdana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11840" y="4143380"/>
            <a:ext cx="688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solidFill>
                  <a:srgbClr val="894501"/>
                </a:solidFill>
                <a:latin typeface="Verdana" pitchFamily="34" charset="0"/>
              </a:rPr>
              <a:t>-2</a:t>
            </a:r>
            <a:endParaRPr lang="cs-CZ" sz="2400" b="1" baseline="50000">
              <a:solidFill>
                <a:srgbClr val="89450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06896" y="1995835"/>
            <a:ext cx="8229600" cy="2866330"/>
          </a:xfrm>
        </p:spPr>
        <p:txBody>
          <a:bodyPr/>
          <a:lstStyle/>
          <a:p>
            <a:r>
              <a:rPr lang="cs-CZ" sz="8000" kern="1200" dirty="0" smtClean="0">
                <a:solidFill>
                  <a:srgbClr val="894501"/>
                </a:solidFill>
                <a:latin typeface="Verdana" pitchFamily="34" charset="0"/>
                <a:ea typeface="+mn-ea"/>
                <a:cs typeface="Arial" charset="0"/>
              </a:rPr>
              <a:t>Konec prezentace…</a:t>
            </a:r>
            <a:endParaRPr lang="cs-CZ" sz="8000" kern="1200" dirty="0">
              <a:solidFill>
                <a:srgbClr val="894501"/>
              </a:solidFill>
              <a:latin typeface="Verdana" pitchFamily="34" charset="0"/>
              <a:ea typeface="+mn-ea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184</Words>
  <Application>Microsoft Office PowerPoint</Application>
  <PresentationFormat>Předvádění na obrazovce (4:3)</PresentationFormat>
  <Paragraphs>141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Konec prezentace…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Retro Circles</dc:title>
  <dc:creator>www.powerpointstyles.com</dc:creator>
  <dc:description>Image credit to Michal Marcol / FreeDigitalPhotos.net</dc:description>
  <cp:lastModifiedBy>Petra Toboříková</cp:lastModifiedBy>
  <cp:revision>58</cp:revision>
  <dcterms:created xsi:type="dcterms:W3CDTF">2009-03-23T15:23:24Z</dcterms:created>
  <dcterms:modified xsi:type="dcterms:W3CDTF">2013-10-11T12:03:27Z</dcterms:modified>
</cp:coreProperties>
</file>