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C6CD"/>
    <a:srgbClr val="339966"/>
    <a:srgbClr val="C98671"/>
    <a:srgbClr val="000000"/>
    <a:srgbClr val="7DD330"/>
    <a:srgbClr val="00CC00"/>
    <a:srgbClr val="0C7CD2"/>
    <a:srgbClr val="1F7EE7"/>
    <a:srgbClr val="AE1517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>
      <p:cViewPr>
        <p:scale>
          <a:sx n="69" d="100"/>
          <a:sy n="69" d="100"/>
        </p:scale>
        <p:origin x="-672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" name="Picture 30" descr="g fdg urkgkgh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8035925" y="6375400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4C9290"/>
                </a:solidFill>
              </a:rPr>
              <a:t>Page </a:t>
            </a:r>
            <a:fld id="{EF632E25-BABD-4BEB-94C2-FFF47446E6CC}" type="slidenum">
              <a:rPr lang="fr-FR" b="1">
                <a:solidFill>
                  <a:srgbClr val="4C9290"/>
                </a:solidFill>
              </a:rPr>
              <a:pPr/>
              <a:t>‹#›</a:t>
            </a:fld>
            <a:endParaRPr lang="fr-FR" b="1">
              <a:solidFill>
                <a:srgbClr val="4C929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3" name="Picture 25" descr="ghdh d rtetre jhfgj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14283" y="404813"/>
            <a:ext cx="8715436" cy="2271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800" b="1" smtClean="0">
                <a:solidFill>
                  <a:srgbClr val="4C9290"/>
                </a:solidFill>
                <a:latin typeface="Verdana" pitchFamily="34" charset="0"/>
              </a:rPr>
              <a:t>1.8.3 Exponenciální tvar čísla</a:t>
            </a:r>
            <a:endParaRPr lang="fr-FR" sz="4800" b="1">
              <a:solidFill>
                <a:srgbClr val="4C9290"/>
              </a:solidFill>
              <a:latin typeface="Verdana" pitchFamily="34" charset="0"/>
            </a:endParaRPr>
          </a:p>
          <a:p>
            <a:pPr algn="ctr"/>
            <a:r>
              <a:rPr lang="cs-CZ" sz="2800" smtClean="0">
                <a:solidFill>
                  <a:srgbClr val="4C9290"/>
                </a:solidFill>
                <a:latin typeface="Verdana" pitchFamily="34" charset="0"/>
              </a:rPr>
              <a:t>Mgr. Petra Toboříková</a:t>
            </a:r>
            <a:endParaRPr lang="fr-FR" sz="2800">
              <a:solidFill>
                <a:srgbClr val="4C929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3850" y="188913"/>
            <a:ext cx="32752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Číselné údaje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1406" y="1000108"/>
            <a:ext cx="307183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Hmotnost Země: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71406" y="1428736"/>
            <a:ext cx="607223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5 980 000 000 000 000 000 000 000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786446" y="1428736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5,98·10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24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71406" y="1982793"/>
            <a:ext cx="414340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Rychlost světla ve vakuu: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71406" y="2411421"/>
            <a:ext cx="307183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300 000 000 ms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-1</a:t>
            </a:r>
            <a:endParaRPr lang="fr-FR" sz="2000" b="1" baseline="50000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2714612" y="2411421"/>
            <a:ext cx="2214578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3·10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8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ms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-1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1406" y="2982925"/>
            <a:ext cx="3357586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Počet obyvatel Číny: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71406" y="3411553"/>
            <a:ext cx="385765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1 400 000 000 obyvatel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571868" y="3411553"/>
            <a:ext cx="385765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1,4·10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9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obyvatel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1406" y="3983057"/>
            <a:ext cx="3643338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Hmotnost protonu: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71406" y="4411685"/>
            <a:ext cx="714380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0,000 000 000 000 000 000 000 000 001 67 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6858016" y="4411685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=1,67·10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-27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kg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71406" y="4983189"/>
            <a:ext cx="4929222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4C9290"/>
                </a:solidFill>
                <a:latin typeface="Verdana" pitchFamily="34" charset="0"/>
              </a:rPr>
              <a:t>Vlnová délka červeného světla:</a:t>
            </a:r>
            <a:endParaRPr lang="fr-FR" sz="20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71406" y="5411817"/>
            <a:ext cx="3214710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0,000 000 079 m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2571736" y="5411817"/>
            <a:ext cx="2714644" cy="660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= 7,9·10</a:t>
            </a:r>
            <a:r>
              <a:rPr lang="cs-CZ" sz="2000" b="1" baseline="50000" smtClean="0">
                <a:solidFill>
                  <a:srgbClr val="C00000"/>
                </a:solidFill>
                <a:latin typeface="Verdana" pitchFamily="34" charset="0"/>
              </a:rPr>
              <a:t>-8</a:t>
            </a:r>
            <a:r>
              <a:rPr lang="cs-CZ" sz="2000" b="1" smtClean="0">
                <a:solidFill>
                  <a:srgbClr val="C00000"/>
                </a:solidFill>
                <a:latin typeface="Verdana" pitchFamily="34" charset="0"/>
              </a:rPr>
              <a:t> m</a:t>
            </a:r>
            <a:endParaRPr lang="fr-FR" sz="2000" b="1">
              <a:solidFill>
                <a:srgbClr val="C00000"/>
              </a:solidFill>
              <a:latin typeface="Verdana" pitchFamily="34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571480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57364"/>
            <a:ext cx="1143008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2928934"/>
            <a:ext cx="1547810" cy="1532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5" cstate="print"/>
          <a:srcRect l="15384" t="12500" r="9615" b="17857"/>
          <a:stretch>
            <a:fillRect/>
          </a:stretch>
        </p:blipFill>
        <p:spPr bwMode="auto">
          <a:xfrm>
            <a:off x="3071802" y="4000504"/>
            <a:ext cx="642942" cy="642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5286388"/>
            <a:ext cx="1285875" cy="1285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6017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Definice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763270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EXPONENCIÁLNÍ TVAR ČÍSLA: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357290" y="2714620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300 000 000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929058" y="2732067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=3·10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8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714348" y="3768743"/>
            <a:ext cx="3714776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20 600 000 000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929058" y="3786190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=2,06·10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10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1857356" y="4660893"/>
            <a:ext cx="2428892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0,000 017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3929058" y="4678340"/>
            <a:ext cx="292895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=1,7·10</a:t>
            </a:r>
            <a:r>
              <a:rPr lang="cs-CZ" sz="2800" b="1" baseline="50000" smtClean="0">
                <a:solidFill>
                  <a:srgbClr val="4C9290"/>
                </a:solidFill>
                <a:latin typeface="Verdana" pitchFamily="34" charset="0"/>
              </a:rPr>
              <a:t>-5</a:t>
            </a:r>
            <a:endParaRPr lang="fr-FR" sz="2800" b="1" baseline="50000">
              <a:solidFill>
                <a:srgbClr val="4C9290"/>
              </a:solidFill>
              <a:latin typeface="Verdana" pitchFamily="34" charset="0"/>
            </a:endParaRPr>
          </a:p>
        </p:txBody>
      </p:sp>
      <p:grpSp>
        <p:nvGrpSpPr>
          <p:cNvPr id="20" name="Skupina 19"/>
          <p:cNvGrpSpPr/>
          <p:nvPr/>
        </p:nvGrpSpPr>
        <p:grpSpPr>
          <a:xfrm>
            <a:off x="3714744" y="5429264"/>
            <a:ext cx="3071834" cy="1296000"/>
            <a:chOff x="5786446" y="2643182"/>
            <a:chExt cx="3071834" cy="1500198"/>
          </a:xfrm>
          <a:solidFill>
            <a:srgbClr val="C98671">
              <a:alpha val="54902"/>
            </a:srgbClr>
          </a:solidFill>
        </p:grpSpPr>
        <p:sp>
          <p:nvSpPr>
            <p:cNvPr id="18" name="Obláček 17"/>
            <p:cNvSpPr/>
            <p:nvPr/>
          </p:nvSpPr>
          <p:spPr>
            <a:xfrm>
              <a:off x="5786446" y="2643182"/>
              <a:ext cx="3071834" cy="1500198"/>
            </a:xfrm>
            <a:prstGeom prst="cloudCallout">
              <a:avLst>
                <a:gd name="adj1" fmla="val 20905"/>
                <a:gd name="adj2" fmla="val -70263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6143636" y="2857496"/>
              <a:ext cx="2286016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smtClean="0">
                  <a:latin typeface="Verdana" pitchFamily="34" charset="0"/>
                </a:rPr>
                <a:t>posunout des. čárku o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5</a:t>
              </a:r>
              <a:r>
                <a:rPr lang="cs-CZ" sz="2000" smtClean="0">
                  <a:latin typeface="Verdana" pitchFamily="34" charset="0"/>
                </a:rPr>
                <a:t> míst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doleva</a:t>
              </a:r>
              <a:endParaRPr lang="cs-CZ" sz="2000">
                <a:solidFill>
                  <a:srgbClr val="C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5938846" y="2285992"/>
            <a:ext cx="3071834" cy="1500198"/>
            <a:chOff x="5786446" y="2643182"/>
            <a:chExt cx="3071834" cy="1500198"/>
          </a:xfrm>
          <a:solidFill>
            <a:srgbClr val="C98671">
              <a:alpha val="54902"/>
            </a:srgbClr>
          </a:solidFill>
        </p:grpSpPr>
        <p:sp>
          <p:nvSpPr>
            <p:cNvPr id="22" name="Obláček 21"/>
            <p:cNvSpPr/>
            <p:nvPr/>
          </p:nvSpPr>
          <p:spPr>
            <a:xfrm>
              <a:off x="5786446" y="2643182"/>
              <a:ext cx="3071834" cy="1500198"/>
            </a:xfrm>
            <a:prstGeom prst="cloudCallout">
              <a:avLst>
                <a:gd name="adj1" fmla="val -35021"/>
                <a:gd name="adj2" fmla="val 59953"/>
              </a:avLst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134112" y="2857496"/>
              <a:ext cx="2286016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smtClean="0">
                  <a:latin typeface="Verdana" pitchFamily="34" charset="0"/>
                </a:rPr>
                <a:t>posunout des. čárku o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10</a:t>
              </a:r>
              <a:r>
                <a:rPr lang="cs-CZ" sz="2000" smtClean="0">
                  <a:latin typeface="Verdana" pitchFamily="34" charset="0"/>
                </a:rPr>
                <a:t> míst </a:t>
              </a:r>
              <a:r>
                <a:rPr lang="cs-CZ" sz="2000" smtClean="0">
                  <a:solidFill>
                    <a:srgbClr val="C00000"/>
                  </a:solidFill>
                  <a:latin typeface="Verdana" pitchFamily="34" charset="0"/>
                </a:rPr>
                <a:t>doprava</a:t>
              </a:r>
              <a:endParaRPr lang="cs-CZ" sz="2000">
                <a:solidFill>
                  <a:srgbClr val="C00000"/>
                </a:solidFill>
                <a:latin typeface="Verdana" pitchFamily="34" charset="0"/>
              </a:endParaRP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1368456" y="1571612"/>
            <a:ext cx="5632436" cy="588951"/>
            <a:chOff x="1368456" y="1571612"/>
            <a:chExt cx="5632436" cy="588951"/>
          </a:xfrm>
        </p:grpSpPr>
        <p:sp>
          <p:nvSpPr>
            <p:cNvPr id="4" name="Text Box 3"/>
            <p:cNvSpPr txBox="1">
              <a:spLocks noChangeArrowheads="1"/>
            </p:cNvSpPr>
            <p:nvPr/>
          </p:nvSpPr>
          <p:spPr bwMode="auto">
            <a:xfrm>
              <a:off x="1368456" y="1571612"/>
              <a:ext cx="5632436" cy="5889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algn="just"/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a·10</a:t>
              </a:r>
              <a:r>
                <a:rPr lang="cs-CZ" sz="2800" b="1" baseline="50000" smtClean="0">
                  <a:solidFill>
                    <a:srgbClr val="C00000"/>
                  </a:solidFill>
                  <a:latin typeface="Verdana" pitchFamily="34" charset="0"/>
                </a:rPr>
                <a:t>n</a:t>
              </a:r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, kde 1≤a</a:t>
              </a:r>
              <a:r>
                <a:rPr lang="en-US" sz="2800" b="1" smtClean="0">
                  <a:solidFill>
                    <a:srgbClr val="C00000"/>
                  </a:solidFill>
                  <a:latin typeface="Verdana" pitchFamily="34" charset="0"/>
                </a:rPr>
                <a:t>&lt;</a:t>
              </a:r>
              <a:r>
                <a:rPr lang="cs-CZ" sz="2800" b="1" smtClean="0">
                  <a:solidFill>
                    <a:srgbClr val="C00000"/>
                  </a:solidFill>
                  <a:latin typeface="Verdana" pitchFamily="34" charset="0"/>
                </a:rPr>
                <a:t>10 a n   Z</a:t>
              </a:r>
              <a:endParaRPr lang="fr-FR" sz="2800" b="1">
                <a:solidFill>
                  <a:srgbClr val="C00000"/>
                </a:solidFill>
                <a:latin typeface="Verdana" pitchFamily="34" charset="0"/>
              </a:endParaRPr>
            </a:p>
          </p:txBody>
        </p:sp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53516" t="71973" r="42382" b="22900"/>
            <a:stretch>
              <a:fillRect/>
            </a:stretch>
          </p:blipFill>
          <p:spPr bwMode="auto">
            <a:xfrm>
              <a:off x="6000760" y="1785926"/>
              <a:ext cx="357190" cy="357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24" name="Elipsa 23"/>
          <p:cNvSpPr/>
          <p:nvPr/>
        </p:nvSpPr>
        <p:spPr>
          <a:xfrm>
            <a:off x="1428728" y="2857496"/>
            <a:ext cx="428628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Pravá složená závorka 26"/>
          <p:cNvSpPr/>
          <p:nvPr/>
        </p:nvSpPr>
        <p:spPr>
          <a:xfrm rot="16200000">
            <a:off x="2857488" y="1785926"/>
            <a:ext cx="214314" cy="2214578"/>
          </a:xfrm>
          <a:prstGeom prst="rightBrace">
            <a:avLst>
              <a:gd name="adj1" fmla="val 58203"/>
              <a:gd name="adj2" fmla="val 50669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2071670" y="2214554"/>
            <a:ext cx="3143272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400" smtClean="0">
                <a:latin typeface="Verdana" pitchFamily="34" charset="0"/>
              </a:rPr>
              <a:t>8 míst doprava</a:t>
            </a:r>
            <a:endParaRPr lang="fr-FR" sz="2400" baseline="50000">
              <a:latin typeface="Verdana" pitchFamily="34" charset="0"/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785786" y="3929066"/>
            <a:ext cx="428628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Pravá složená závorka 29"/>
          <p:cNvSpPr/>
          <p:nvPr/>
        </p:nvSpPr>
        <p:spPr>
          <a:xfrm rot="16200000">
            <a:off x="2500298" y="2500306"/>
            <a:ext cx="285751" cy="2857520"/>
          </a:xfrm>
          <a:prstGeom prst="rightBrace">
            <a:avLst>
              <a:gd name="adj1" fmla="val 58203"/>
              <a:gd name="adj2" fmla="val 50669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1357290" y="3214686"/>
            <a:ext cx="392909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400" smtClean="0">
                <a:latin typeface="Verdana" pitchFamily="34" charset="0"/>
              </a:rPr>
              <a:t>10 míst doprava</a:t>
            </a:r>
            <a:endParaRPr lang="fr-FR" sz="2400" baseline="50000">
              <a:latin typeface="Verdana" pitchFamily="34" charset="0"/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3428992" y="4786322"/>
            <a:ext cx="428628" cy="50006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Pravá složená závorka 32"/>
          <p:cNvSpPr/>
          <p:nvPr/>
        </p:nvSpPr>
        <p:spPr>
          <a:xfrm rot="5400000" flipV="1">
            <a:off x="2964645" y="4679165"/>
            <a:ext cx="285752" cy="1357322"/>
          </a:xfrm>
          <a:prstGeom prst="rightBrace">
            <a:avLst>
              <a:gd name="adj1" fmla="val 58203"/>
              <a:gd name="adj2" fmla="val 50669"/>
            </a:avLst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2143108" y="5554693"/>
            <a:ext cx="3143272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400" smtClean="0">
                <a:latin typeface="Verdana" pitchFamily="34" charset="0"/>
              </a:rPr>
              <a:t>5 míst doleva</a:t>
            </a:r>
            <a:endParaRPr lang="fr-FR" sz="2400" baseline="500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16" grpId="0"/>
      <p:bldP spid="17" grpId="0"/>
      <p:bldP spid="24" grpId="0" animBg="1"/>
      <p:bldP spid="24" grpId="1" animBg="1"/>
      <p:bldP spid="27" grpId="0" animBg="1"/>
      <p:bldP spid="27" grpId="1" animBg="1"/>
      <p:bldP spid="28" grpId="0"/>
      <p:bldP spid="28" grpId="1"/>
      <p:bldP spid="29" grpId="0" animBg="1"/>
      <p:bldP spid="29" grpId="1" animBg="1"/>
      <p:bldP spid="30" grpId="0" animBg="1"/>
      <p:bldP spid="30" grpId="1" animBg="1"/>
      <p:bldP spid="31" grpId="0"/>
      <p:bldP spid="31" grpId="1"/>
      <p:bldP spid="32" grpId="0" animBg="1"/>
      <p:bldP spid="32" grpId="1" animBg="1"/>
      <p:bldP spid="33" grpId="0" animBg="1"/>
      <p:bldP spid="33" grpId="1" animBg="1"/>
      <p:bldP spid="34" grpId="0"/>
      <p:bldP spid="3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64399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1. Převeď číslo na exponenciální tvar: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929190" y="1428736"/>
            <a:ext cx="292895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1,9·10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8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2,05·10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10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4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6,9·10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-6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2·10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-7</a:t>
            </a: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3,05·10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-3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28662" y="1428736"/>
            <a:ext cx="485778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190 000 000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20 500 000 000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13 000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0,000 006 9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0,000 000 02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0,003 05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643998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2. Převeď exponenciální tvar na běžný: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857224" y="1428736"/>
            <a:ext cx="2928958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2,3·10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4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1,25·10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-6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7·10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9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5,03·10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-3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8·10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0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3,05·10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2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571868" y="1428736"/>
            <a:ext cx="378621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23 000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0,00000125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7 000 000 000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0,005 03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1</a:t>
            </a:r>
          </a:p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= 305</a:t>
            </a:r>
            <a:endParaRPr lang="fr-FR" sz="2800" b="1">
              <a:solidFill>
                <a:srgbClr val="4C929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 cstate="print"/>
          <a:srcRect l="22812" t="38453" r="17187" b="35565"/>
          <a:stretch>
            <a:fillRect/>
          </a:stretch>
        </p:blipFill>
        <p:spPr bwMode="auto">
          <a:xfrm>
            <a:off x="285720" y="2071678"/>
            <a:ext cx="4572032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1147024" y="188913"/>
            <a:ext cx="684995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Zadávání čísel s exponentem</a:t>
            </a:r>
            <a:b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</a:br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do kalkulačky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 l="8430" t="34650" r="5308" b="34053"/>
          <a:stretch>
            <a:fillRect/>
          </a:stretch>
        </p:blipFill>
        <p:spPr bwMode="auto">
          <a:xfrm>
            <a:off x="4214810" y="1785926"/>
            <a:ext cx="4643470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6" name="Skupina 25"/>
          <p:cNvGrpSpPr/>
          <p:nvPr/>
        </p:nvGrpSpPr>
        <p:grpSpPr>
          <a:xfrm>
            <a:off x="285720" y="1428736"/>
            <a:ext cx="3071834" cy="3786214"/>
            <a:chOff x="285720" y="1428736"/>
            <a:chExt cx="3071834" cy="3786214"/>
          </a:xfrm>
        </p:grpSpPr>
        <p:grpSp>
          <p:nvGrpSpPr>
            <p:cNvPr id="13" name="Skupina 12"/>
            <p:cNvGrpSpPr/>
            <p:nvPr/>
          </p:nvGrpSpPr>
          <p:grpSpPr>
            <a:xfrm>
              <a:off x="285720" y="1428736"/>
              <a:ext cx="3071834" cy="1928826"/>
              <a:chOff x="6072166" y="2587619"/>
              <a:chExt cx="3071834" cy="1500198"/>
            </a:xfrm>
            <a:solidFill>
              <a:srgbClr val="C98671"/>
            </a:solidFill>
          </p:grpSpPr>
          <p:sp>
            <p:nvSpPr>
              <p:cNvPr id="15" name="Obláček 14"/>
              <p:cNvSpPr/>
              <p:nvPr/>
            </p:nvSpPr>
            <p:spPr>
              <a:xfrm>
                <a:off x="6072166" y="2587619"/>
                <a:ext cx="3071834" cy="1500198"/>
              </a:xfrm>
              <a:prstGeom prst="cloudCallout">
                <a:avLst>
                  <a:gd name="adj1" fmla="val -29157"/>
                  <a:gd name="adj2" fmla="val 121725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6" name="TextovéPole 15"/>
              <p:cNvSpPr txBox="1"/>
              <p:nvPr/>
            </p:nvSpPr>
            <p:spPr>
              <a:xfrm>
                <a:off x="6286512" y="2920996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^</a:t>
                </a: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10^3=1000</a:t>
                </a:r>
              </a:p>
            </p:txBody>
          </p:sp>
        </p:grpSp>
        <p:sp>
          <p:nvSpPr>
            <p:cNvPr id="20" name="Elipsa 19"/>
            <p:cNvSpPr/>
            <p:nvPr/>
          </p:nvSpPr>
          <p:spPr>
            <a:xfrm>
              <a:off x="428596" y="4643446"/>
              <a:ext cx="785818" cy="571504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6072166" y="785794"/>
            <a:ext cx="3071834" cy="2786082"/>
            <a:chOff x="6072166" y="785794"/>
            <a:chExt cx="3071834" cy="2786082"/>
          </a:xfrm>
        </p:grpSpPr>
        <p:grpSp>
          <p:nvGrpSpPr>
            <p:cNvPr id="17" name="Skupina 16"/>
            <p:cNvGrpSpPr/>
            <p:nvPr/>
          </p:nvGrpSpPr>
          <p:grpSpPr>
            <a:xfrm>
              <a:off x="6072166" y="785794"/>
              <a:ext cx="3071834" cy="1928826"/>
              <a:chOff x="5429256" y="2865433"/>
              <a:chExt cx="3071834" cy="1500198"/>
            </a:xfrm>
            <a:solidFill>
              <a:srgbClr val="C98671"/>
            </a:solidFill>
          </p:grpSpPr>
          <p:sp>
            <p:nvSpPr>
              <p:cNvPr id="18" name="Obláček 17"/>
              <p:cNvSpPr/>
              <p:nvPr/>
            </p:nvSpPr>
            <p:spPr>
              <a:xfrm>
                <a:off x="5429256" y="2865433"/>
                <a:ext cx="3071834" cy="1500198"/>
              </a:xfrm>
              <a:prstGeom prst="cloudCallout">
                <a:avLst>
                  <a:gd name="adj1" fmla="val -4353"/>
                  <a:gd name="adj2" fmla="val 74319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9" name="TextovéPole 18"/>
              <p:cNvSpPr txBox="1"/>
              <p:nvPr/>
            </p:nvSpPr>
            <p:spPr>
              <a:xfrm>
                <a:off x="5929322" y="3198810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x</a:t>
                </a:r>
                <a:endParaRPr lang="cs-CZ" sz="2000" baseline="50000" smtClean="0">
                  <a:solidFill>
                    <a:schemeClr val="accent6">
                      <a:lumMod val="75000"/>
                    </a:schemeClr>
                  </a:solidFill>
                  <a:latin typeface="Verdana" pitchFamily="34" charset="0"/>
                </a:endParaRP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rgbClr val="C00000"/>
                    </a:solidFill>
                    <a:latin typeface="Verdana" pitchFamily="34" charset="0"/>
                  </a:rPr>
                  <a:t>3</a:t>
                </a: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=1000</a:t>
                </a:r>
              </a:p>
            </p:txBody>
          </p:sp>
        </p:grpSp>
        <p:sp>
          <p:nvSpPr>
            <p:cNvPr id="21" name="Elipsa 20"/>
            <p:cNvSpPr/>
            <p:nvPr/>
          </p:nvSpPr>
          <p:spPr>
            <a:xfrm>
              <a:off x="7215206" y="3214686"/>
              <a:ext cx="571504" cy="357190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714744" y="3357562"/>
            <a:ext cx="3429024" cy="3286148"/>
            <a:chOff x="3714744" y="3357562"/>
            <a:chExt cx="3429024" cy="3286148"/>
          </a:xfrm>
        </p:grpSpPr>
        <p:sp>
          <p:nvSpPr>
            <p:cNvPr id="25" name="Elipsa 24"/>
            <p:cNvSpPr/>
            <p:nvPr/>
          </p:nvSpPr>
          <p:spPr>
            <a:xfrm>
              <a:off x="6429388" y="3357562"/>
              <a:ext cx="714380" cy="500066"/>
            </a:xfrm>
            <a:prstGeom prst="ellipse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22" name="Skupina 21"/>
            <p:cNvGrpSpPr/>
            <p:nvPr/>
          </p:nvGrpSpPr>
          <p:grpSpPr>
            <a:xfrm>
              <a:off x="3714744" y="4714884"/>
              <a:ext cx="3071834" cy="1928826"/>
              <a:chOff x="5429256" y="2865433"/>
              <a:chExt cx="3071834" cy="1500198"/>
            </a:xfrm>
            <a:solidFill>
              <a:srgbClr val="C98671"/>
            </a:solidFill>
          </p:grpSpPr>
          <p:sp>
            <p:nvSpPr>
              <p:cNvPr id="23" name="Obláček 22"/>
              <p:cNvSpPr/>
              <p:nvPr/>
            </p:nvSpPr>
            <p:spPr>
              <a:xfrm>
                <a:off x="5429256" y="2865433"/>
                <a:ext cx="3071834" cy="1500198"/>
              </a:xfrm>
              <a:prstGeom prst="cloudCallout">
                <a:avLst>
                  <a:gd name="adj1" fmla="val 46612"/>
                  <a:gd name="adj2" fmla="val -94479"/>
                </a:avLst>
              </a:prstGeom>
              <a:grpFill/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24" name="TextovéPole 23"/>
              <p:cNvSpPr txBox="1"/>
              <p:nvPr/>
            </p:nvSpPr>
            <p:spPr>
              <a:xfrm>
                <a:off x="5929322" y="3198810"/>
                <a:ext cx="2286016" cy="7899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tlačítko </a:t>
                </a:r>
                <a:r>
                  <a:rPr lang="cs-CZ" sz="2000" b="1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x</a:t>
                </a:r>
                <a:r>
                  <a:rPr lang="cs-CZ" sz="2000" b="1" baseline="50000" smtClean="0">
                    <a:solidFill>
                      <a:schemeClr val="accent6">
                        <a:lumMod val="75000"/>
                      </a:schemeClr>
                    </a:solidFill>
                    <a:latin typeface="Verdana" pitchFamily="34" charset="0"/>
                  </a:rPr>
                  <a:t>y</a:t>
                </a:r>
                <a:endParaRPr lang="cs-CZ" sz="2000" baseline="50000" smtClean="0">
                  <a:solidFill>
                    <a:schemeClr val="accent6">
                      <a:lumMod val="75000"/>
                    </a:schemeClr>
                  </a:solidFill>
                  <a:latin typeface="Verdana" pitchFamily="34" charset="0"/>
                </a:endParaRPr>
              </a:p>
              <a:p>
                <a:pPr marL="263525" indent="-263525" algn="ctr">
                  <a:lnSpc>
                    <a:spcPct val="150000"/>
                  </a:lnSpc>
                </a:pP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10</a:t>
                </a:r>
                <a:r>
                  <a:rPr lang="cs-CZ" sz="2000" b="1" baseline="50000" smtClean="0">
                    <a:solidFill>
                      <a:srgbClr val="C00000"/>
                    </a:solidFill>
                    <a:latin typeface="Verdana" pitchFamily="34" charset="0"/>
                  </a:rPr>
                  <a:t>3</a:t>
                </a:r>
                <a:r>
                  <a:rPr lang="cs-CZ" sz="2000" b="1" smtClean="0">
                    <a:solidFill>
                      <a:srgbClr val="C00000"/>
                    </a:solidFill>
                    <a:latin typeface="Verdana" pitchFamily="34" charset="0"/>
                  </a:rPr>
                  <a:t>=1000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572000" y="1643050"/>
            <a:ext cx="3286148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1,3·10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16 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J</a:t>
            </a:r>
            <a:endParaRPr lang="cs-CZ" sz="2800" b="1" baseline="50000" smtClean="0">
              <a:solidFill>
                <a:srgbClr val="33996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6·10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-9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 m</a:t>
            </a:r>
            <a:endParaRPr lang="cs-CZ" sz="2800" b="1" baseline="50000" smtClean="0">
              <a:solidFill>
                <a:srgbClr val="339966"/>
              </a:solidFill>
              <a:latin typeface="Verdana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= 4,5·10</a:t>
            </a:r>
            <a:r>
              <a:rPr lang="cs-CZ" sz="2800" b="1" baseline="50000" smtClean="0">
                <a:solidFill>
                  <a:srgbClr val="339966"/>
                </a:solidFill>
                <a:latin typeface="Verdana" pitchFamily="34" charset="0"/>
              </a:rPr>
              <a:t>7 </a:t>
            </a: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W</a:t>
            </a:r>
            <a:endParaRPr lang="fr-FR" sz="2800" b="1" baseline="50000">
              <a:solidFill>
                <a:srgbClr val="339966"/>
              </a:solidFill>
              <a:latin typeface="Verdana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928662" y="1643050"/>
            <a:ext cx="485778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13 000 000 GJ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0,000 006 mm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sz="2800" b="1" smtClean="0">
                <a:solidFill>
                  <a:srgbClr val="4C9290"/>
                </a:solidFill>
                <a:latin typeface="Verdana" pitchFamily="34" charset="0"/>
              </a:rPr>
              <a:t>0,000 045 TW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85828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3. Převeď na zákl. jednotku v exp. tvaru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23850" y="188913"/>
            <a:ext cx="207620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sz="3200" b="1" u="sng" smtClean="0">
                <a:solidFill>
                  <a:srgbClr val="4C9290"/>
                </a:solidFill>
                <a:latin typeface="Verdana" pitchFamily="34" charset="0"/>
              </a:rPr>
              <a:t>Příklady</a:t>
            </a:r>
            <a:endParaRPr lang="fr-FR" sz="3200" u="sng">
              <a:solidFill>
                <a:srgbClr val="4C9290"/>
              </a:solidFill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85720" y="785794"/>
            <a:ext cx="8858280" cy="588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r>
              <a:rPr lang="cs-CZ" sz="2800" b="1" smtClean="0">
                <a:solidFill>
                  <a:srgbClr val="C00000"/>
                </a:solidFill>
                <a:latin typeface="Verdana" pitchFamily="34" charset="0"/>
              </a:rPr>
              <a:t>4. Urči</a:t>
            </a:r>
            <a:endParaRPr lang="fr-FR" sz="2800" b="1">
              <a:solidFill>
                <a:srgbClr val="C00000"/>
              </a:solidFill>
              <a:latin typeface="Verdana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143108" y="2714620"/>
            <a:ext cx="471490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číslo je 25 krát větší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571604" y="5000636"/>
            <a:ext cx="6500858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marL="514350" indent="-514350">
              <a:lnSpc>
                <a:spcPct val="150000"/>
              </a:lnSpc>
            </a:pPr>
            <a:r>
              <a:rPr lang="cs-CZ" sz="2800" b="1" smtClean="0">
                <a:solidFill>
                  <a:srgbClr val="339966"/>
                </a:solidFill>
                <a:latin typeface="Verdana" pitchFamily="34" charset="0"/>
              </a:rPr>
              <a:t>rozdíl čísel je 3 krát menší</a:t>
            </a:r>
          </a:p>
        </p:txBody>
      </p:sp>
      <p:grpSp>
        <p:nvGrpSpPr>
          <p:cNvPr id="13" name="Skupina 12"/>
          <p:cNvGrpSpPr/>
          <p:nvPr/>
        </p:nvGrpSpPr>
        <p:grpSpPr>
          <a:xfrm>
            <a:off x="785786" y="1428736"/>
            <a:ext cx="8143932" cy="1571636"/>
            <a:chOff x="785786" y="1428736"/>
            <a:chExt cx="8143932" cy="1571636"/>
          </a:xfrm>
        </p:grpSpPr>
        <p:sp>
          <p:nvSpPr>
            <p:cNvPr id="12" name="Text Box 3"/>
            <p:cNvSpPr txBox="1">
              <a:spLocks noChangeArrowheads="1"/>
            </p:cNvSpPr>
            <p:nvPr/>
          </p:nvSpPr>
          <p:spPr bwMode="auto">
            <a:xfrm>
              <a:off x="857224" y="1428736"/>
              <a:ext cx="8072494" cy="1571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514350" indent="-514350">
                <a:lnSpc>
                  <a:spcPct val="150000"/>
                </a:lnSpc>
                <a:buFont typeface="+mj-lt"/>
                <a:buAutoNum type="alphaLcParenR"/>
              </a:pP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kolikrát větší je číslo 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17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než součet čísel 3,2·10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15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a 8·10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14</a:t>
              </a:r>
            </a:p>
          </p:txBody>
        </p:sp>
        <p:cxnSp>
          <p:nvCxnSpPr>
            <p:cNvPr id="10" name="Přímá spojovací čára 9"/>
            <p:cNvCxnSpPr/>
            <p:nvPr/>
          </p:nvCxnSpPr>
          <p:spPr>
            <a:xfrm flipV="1">
              <a:off x="785786" y="2857496"/>
              <a:ext cx="7858180" cy="71438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Skupina 14"/>
          <p:cNvGrpSpPr/>
          <p:nvPr/>
        </p:nvGrpSpPr>
        <p:grpSpPr>
          <a:xfrm>
            <a:off x="642910" y="3607571"/>
            <a:ext cx="8072494" cy="1535941"/>
            <a:chOff x="642910" y="3607571"/>
            <a:chExt cx="8072494" cy="1535941"/>
          </a:xfrm>
        </p:grpSpPr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642910" y="3607571"/>
              <a:ext cx="8072494" cy="14645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80000" tIns="180000" rIns="180000" bIns="180000"/>
            <a:lstStyle/>
            <a:p>
              <a:pPr marL="514350" indent="-514350">
                <a:lnSpc>
                  <a:spcPct val="150000"/>
                </a:lnSpc>
              </a:pP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b) kolikrát menší je rozdíl čísel 3,3·10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9 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 a 8·10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8 </a:t>
              </a:r>
              <a:r>
                <a:rPr lang="cs-CZ" sz="2800" b="1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než číslo 7,5·10</a:t>
              </a:r>
              <a:r>
                <a:rPr lang="cs-CZ" sz="2800" b="1" baseline="50000" smtClean="0">
                  <a:solidFill>
                    <a:schemeClr val="accent5">
                      <a:lumMod val="50000"/>
                    </a:schemeClr>
                  </a:solidFill>
                  <a:latin typeface="Verdana" pitchFamily="34" charset="0"/>
                </a:rPr>
                <a:t>9</a:t>
              </a:r>
              <a:endParaRPr lang="fr-FR" sz="2800" b="1" baseline="50000">
                <a:solidFill>
                  <a:schemeClr val="accent5">
                    <a:lumMod val="50000"/>
                  </a:schemeClr>
                </a:solidFill>
                <a:latin typeface="Verdana" pitchFamily="34" charset="0"/>
              </a:endParaRPr>
            </a:p>
          </p:txBody>
        </p:sp>
        <p:cxnSp>
          <p:nvCxnSpPr>
            <p:cNvPr id="11" name="Přímá spojovací čára 10"/>
            <p:cNvCxnSpPr/>
            <p:nvPr/>
          </p:nvCxnSpPr>
          <p:spPr>
            <a:xfrm flipV="1">
              <a:off x="857224" y="5072074"/>
              <a:ext cx="7858180" cy="71438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3" name="Picture 25" descr="ghdh d rtetre jhfgj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214283" y="71414"/>
            <a:ext cx="8715436" cy="1102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0000" tIns="180000" rIns="180000" bIns="180000">
            <a:spAutoFit/>
          </a:bodyPr>
          <a:lstStyle/>
          <a:p>
            <a:pPr algn="ctr"/>
            <a:r>
              <a:rPr lang="cs-CZ" sz="4800" b="1" smtClean="0">
                <a:solidFill>
                  <a:srgbClr val="4C9290"/>
                </a:solidFill>
                <a:latin typeface="Verdana" pitchFamily="34" charset="0"/>
              </a:rPr>
              <a:t>Shrnutí</a:t>
            </a:r>
            <a:endParaRPr lang="fr-FR" sz="2800">
              <a:solidFill>
                <a:srgbClr val="4C9290"/>
              </a:solidFill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357422" y="1500174"/>
            <a:ext cx="4500594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80000" tIns="180000" rIns="180000" bIns="180000"/>
          <a:lstStyle/>
          <a:p>
            <a:pPr algn="just"/>
            <a:r>
              <a:rPr lang="cs-CZ" sz="8000" b="1" smtClean="0">
                <a:solidFill>
                  <a:srgbClr val="C00000"/>
                </a:solidFill>
                <a:latin typeface="Verdana" pitchFamily="34" charset="0"/>
              </a:rPr>
              <a:t>a·10</a:t>
            </a:r>
            <a:r>
              <a:rPr lang="cs-CZ" sz="8000" b="1" baseline="50000" smtClean="0">
                <a:solidFill>
                  <a:srgbClr val="C00000"/>
                </a:solidFill>
                <a:latin typeface="Verdana" pitchFamily="34" charset="0"/>
              </a:rPr>
              <a:t>n</a:t>
            </a:r>
            <a:endParaRPr lang="fr-FR" sz="8000" b="1">
              <a:solidFill>
                <a:srgbClr val="C00000"/>
              </a:solidFill>
              <a:latin typeface="Verdana" pitchFamily="34" charset="0"/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4929190" y="357166"/>
            <a:ext cx="4143404" cy="1928826"/>
            <a:chOff x="4929190" y="357166"/>
            <a:chExt cx="4143404" cy="1928826"/>
          </a:xfrm>
        </p:grpSpPr>
        <p:sp>
          <p:nvSpPr>
            <p:cNvPr id="7" name="Obláček 6"/>
            <p:cNvSpPr/>
            <p:nvPr/>
          </p:nvSpPr>
          <p:spPr>
            <a:xfrm>
              <a:off x="5929322" y="357166"/>
              <a:ext cx="3143272" cy="1928826"/>
            </a:xfrm>
            <a:prstGeom prst="cloudCallout">
              <a:avLst>
                <a:gd name="adj1" fmla="val -61214"/>
                <a:gd name="adj2" fmla="val 22600"/>
              </a:avLst>
            </a:prstGeom>
            <a:solidFill>
              <a:srgbClr val="8AC6CD">
                <a:alpha val="54902"/>
              </a:srgb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143636" y="642918"/>
              <a:ext cx="2714644" cy="132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63525" indent="-263525" algn="ctr"/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posunutí</a:t>
              </a:r>
              <a:b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</a:b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desetinné čárky</a:t>
              </a:r>
            </a:p>
            <a:p>
              <a:pPr marL="263525" indent="-263525" algn="ctr"/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+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doprava</a:t>
              </a:r>
            </a:p>
            <a:p>
              <a:pPr marL="263525" indent="-263525" algn="ctr"/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-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doleva</a:t>
              </a:r>
            </a:p>
          </p:txBody>
        </p:sp>
        <p:sp>
          <p:nvSpPr>
            <p:cNvPr id="9" name="Elipsa 8"/>
            <p:cNvSpPr/>
            <p:nvPr/>
          </p:nvSpPr>
          <p:spPr>
            <a:xfrm>
              <a:off x="4929190" y="1643050"/>
              <a:ext cx="642942" cy="642942"/>
            </a:xfrm>
            <a:prstGeom prst="ellips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285720" y="1928802"/>
            <a:ext cx="3143272" cy="3000396"/>
            <a:chOff x="5929322" y="-1214470"/>
            <a:chExt cx="3143272" cy="3000396"/>
          </a:xfrm>
        </p:grpSpPr>
        <p:sp>
          <p:nvSpPr>
            <p:cNvPr id="12" name="Obláček 11"/>
            <p:cNvSpPr/>
            <p:nvPr/>
          </p:nvSpPr>
          <p:spPr>
            <a:xfrm>
              <a:off x="5929322" y="357166"/>
              <a:ext cx="3143272" cy="1428760"/>
            </a:xfrm>
            <a:prstGeom prst="cloudCallout">
              <a:avLst>
                <a:gd name="adj1" fmla="val 24736"/>
                <a:gd name="adj2" fmla="val -90931"/>
              </a:avLst>
            </a:prstGeom>
            <a:solidFill>
              <a:srgbClr val="8AC6CD">
                <a:alpha val="54902"/>
              </a:srgb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143636" y="814312"/>
              <a:ext cx="2714644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marL="263525" indent="-263525" algn="ctr"/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číslo </a:t>
              </a:r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mezi 1</a:t>
              </a:r>
              <a:r>
                <a:rPr lang="cs-CZ" sz="2000" b="1" smtClean="0">
                  <a:solidFill>
                    <a:schemeClr val="accent5">
                      <a:lumMod val="25000"/>
                    </a:schemeClr>
                  </a:solidFill>
                  <a:latin typeface="Verdana" pitchFamily="34" charset="0"/>
                </a:rPr>
                <a:t> a </a:t>
              </a:r>
              <a:r>
                <a:rPr lang="cs-CZ" sz="2000" b="1" smtClean="0">
                  <a:solidFill>
                    <a:srgbClr val="C00000"/>
                  </a:solidFill>
                  <a:latin typeface="Verdana" pitchFamily="34" charset="0"/>
                </a:rPr>
                <a:t>10</a:t>
              </a:r>
            </a:p>
          </p:txBody>
        </p:sp>
        <p:sp>
          <p:nvSpPr>
            <p:cNvPr id="14" name="Elipsa 13"/>
            <p:cNvSpPr/>
            <p:nvPr/>
          </p:nvSpPr>
          <p:spPr>
            <a:xfrm>
              <a:off x="8072462" y="-1214470"/>
              <a:ext cx="785818" cy="1000132"/>
            </a:xfrm>
            <a:prstGeom prst="ellipse">
              <a:avLst/>
            </a:prstGeom>
            <a:noFill/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295</Words>
  <Application>Microsoft Office PowerPoint</Application>
  <PresentationFormat>Předvádění na obrazovce (4:3)</PresentationFormat>
  <Paragraphs>87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Modèle par défaut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Retro Style Background</dc:title>
  <dc:creator>www.powerpointstyles.com</dc:creator>
  <cp:lastModifiedBy>Petra Toboříková</cp:lastModifiedBy>
  <cp:revision>57</cp:revision>
  <dcterms:created xsi:type="dcterms:W3CDTF">2009-03-23T15:23:24Z</dcterms:created>
  <dcterms:modified xsi:type="dcterms:W3CDTF">2013-10-11T12:03:40Z</dcterms:modified>
</cp:coreProperties>
</file>