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7" r:id="rId3"/>
    <p:sldId id="257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40E08"/>
    <a:srgbClr val="B92D14"/>
    <a:srgbClr val="35759D"/>
    <a:srgbClr val="35B19D"/>
    <a:srgbClr val="FFFF00"/>
    <a:srgbClr val="491403"/>
    <a:srgbClr val="3A10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01" autoAdjust="0"/>
    <p:restoredTop sz="95596" autoAdjust="0"/>
  </p:normalViewPr>
  <p:slideViewPr>
    <p:cSldViewPr>
      <p:cViewPr varScale="1">
        <p:scale>
          <a:sx n="75" d="100"/>
          <a:sy n="7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904308-DA18-4215-BC52-6DA32AA05DB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9EAF0D-9BA1-491B-B942-5467746BCDD1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3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4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5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6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8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9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10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533400"/>
            <a:ext cx="7772400" cy="70485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219200"/>
            <a:ext cx="7772400" cy="6858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624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038850" y="304800"/>
            <a:ext cx="1885950" cy="5973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5505450" cy="5973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04800"/>
            <a:ext cx="7543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9363"/>
            <a:ext cx="6858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8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</p:spPr>
        <p:txBody>
          <a:bodyPr/>
          <a:lstStyle/>
          <a:p>
            <a:r>
              <a:rPr lang="cs-CZ" smtClean="0">
                <a:latin typeface="Verdana" pitchFamily="34" charset="0"/>
              </a:rPr>
              <a:t>1.8.4 Odmocniny</a:t>
            </a:r>
            <a:endParaRPr lang="ru-RU">
              <a:latin typeface="Verdana" pitchFamily="34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</p:spPr>
        <p:txBody>
          <a:bodyPr/>
          <a:lstStyle/>
          <a:p>
            <a:r>
              <a:rPr lang="cs-CZ" sz="2800" smtClean="0">
                <a:latin typeface="Verdana" pitchFamily="34" charset="0"/>
              </a:rPr>
              <a:t>Mgr. Petra Toboříková</a:t>
            </a:r>
            <a:endParaRPr lang="en-US" sz="2800">
              <a:latin typeface="Verdana" pitchFamily="34" charset="0"/>
            </a:endParaRPr>
          </a:p>
          <a:p>
            <a:endParaRPr lang="ru-RU" sz="28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22"/>
            <a:ext cx="8329642" cy="328614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ko-KR" sz="2400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inverzní (opačná) operace k umocňování</a:t>
            </a:r>
            <a:endParaRPr lang="en-US" altLang="ko-KR" sz="2400" dirty="0">
              <a:solidFill>
                <a:srgbClr val="000000"/>
              </a:solidFill>
              <a:latin typeface="Verdana" pitchFamily="34" charset="0"/>
              <a:ea typeface="굴림" charset="-127"/>
            </a:endParaRPr>
          </a:p>
          <a:p>
            <a:pPr marL="0" indent="0">
              <a:lnSpc>
                <a:spcPct val="150000"/>
              </a:lnSpc>
              <a:spcBef>
                <a:spcPts val="3000"/>
              </a:spcBef>
              <a:spcAft>
                <a:spcPts val="900"/>
              </a:spcAft>
              <a:buNone/>
            </a:pP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N-</a:t>
            </a:r>
            <a:r>
              <a:rPr lang="cs-CZ" altLang="ko-KR" sz="2800" b="1" dirty="0" err="1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tá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 odmocnina z libovolného nezáporného čísla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a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 je nezáporné číslo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b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, pro něž platí </a:t>
            </a:r>
            <a:r>
              <a:rPr lang="en-US" sz="2800" b="1" dirty="0" smtClean="0">
                <a:solidFill>
                  <a:srgbClr val="000000"/>
                </a:solidFill>
                <a:latin typeface="Verdana" pitchFamily="34" charset="0"/>
              </a:rPr>
              <a:t>b</a:t>
            </a:r>
            <a:r>
              <a:rPr lang="cs-CZ" sz="2800" b="1" baseline="50000" dirty="0" smtClean="0">
                <a:solidFill>
                  <a:srgbClr val="000000"/>
                </a:solidFill>
                <a:latin typeface="Verdana" pitchFamily="34" charset="0"/>
              </a:rPr>
              <a:t>n</a:t>
            </a:r>
            <a:r>
              <a:rPr lang="cs-CZ" sz="2800" b="1" dirty="0" smtClean="0">
                <a:solidFill>
                  <a:srgbClr val="000000"/>
                </a:solidFill>
                <a:latin typeface="Verdana" pitchFamily="34" charset="0"/>
              </a:rPr>
              <a:t>=a</a:t>
            </a:r>
            <a:endParaRPr lang="en-US" altLang="ko-KR" sz="2800" b="1" dirty="0">
              <a:solidFill>
                <a:srgbClr val="000000"/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cs-CZ" sz="1800" b="1" dirty="0" smtClean="0">
                <a:solidFill>
                  <a:srgbClr val="000000"/>
                </a:solidFill>
                <a:latin typeface="Verdana" pitchFamily="34" charset="0"/>
              </a:rPr>
              <a:t>Píšeme:</a:t>
            </a: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latin typeface="Verdana" pitchFamily="34" charset="0"/>
              </a:rPr>
              <a:t>n-</a:t>
            </a:r>
            <a:r>
              <a:rPr lang="cs-CZ" sz="4000" dirty="0" err="1" smtClean="0">
                <a:latin typeface="Verdana" pitchFamily="34" charset="0"/>
              </a:rPr>
              <a:t>tá</a:t>
            </a:r>
            <a:r>
              <a:rPr lang="cs-CZ" sz="4000" dirty="0" smtClean="0">
                <a:latin typeface="Verdana" pitchFamily="34" charset="0"/>
              </a:rPr>
              <a:t> odmocnina</a:t>
            </a:r>
            <a:endParaRPr lang="ru-RU" sz="4000" dirty="0">
              <a:latin typeface="Verdana" pitchFamily="34" charset="0"/>
            </a:endParaRPr>
          </a:p>
        </p:txBody>
      </p:sp>
      <p:graphicFrame>
        <p:nvGraphicFramePr>
          <p:cNvPr id="244740" name="Object 4"/>
          <p:cNvGraphicFramePr>
            <a:graphicFrameLocks noChangeAspect="1"/>
          </p:cNvGraphicFramePr>
          <p:nvPr/>
        </p:nvGraphicFramePr>
        <p:xfrm>
          <a:off x="1907704" y="4077072"/>
          <a:ext cx="2031792" cy="1044774"/>
        </p:xfrm>
        <a:graphic>
          <a:graphicData uri="http://schemas.openxmlformats.org/presentationml/2006/ole">
            <p:oleObj spid="_x0000_s1026" name="Rovnice" r:id="rId4" imgW="444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22"/>
            <a:ext cx="8329642" cy="328614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ko-KR" sz="2400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inverzní (opačná) operace ke druhé mocnině</a:t>
            </a:r>
            <a:endParaRPr lang="en-US" altLang="ko-KR" sz="2400" dirty="0" smtClean="0">
              <a:solidFill>
                <a:srgbClr val="000000"/>
              </a:solidFill>
              <a:latin typeface="Verdana" pitchFamily="34" charset="0"/>
              <a:ea typeface="굴림" charset="-127"/>
            </a:endParaRPr>
          </a:p>
          <a:p>
            <a:pPr marL="0" indent="0">
              <a:lnSpc>
                <a:spcPct val="150000"/>
              </a:lnSpc>
              <a:spcBef>
                <a:spcPts val="3000"/>
              </a:spcBef>
              <a:spcAft>
                <a:spcPts val="900"/>
              </a:spcAft>
              <a:buNone/>
            </a:pP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Druhá odmocnina z libovolného nezáporného čísla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a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 je nezáporné číslo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b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, pro něž platí </a:t>
            </a:r>
            <a:r>
              <a:rPr lang="en-US" sz="2800" b="1" dirty="0" smtClean="0">
                <a:solidFill>
                  <a:srgbClr val="000000"/>
                </a:solidFill>
                <a:latin typeface="Verdana" pitchFamily="34" charset="0"/>
              </a:rPr>
              <a:t>b</a:t>
            </a:r>
            <a:r>
              <a:rPr lang="cs-CZ" sz="2800" b="1" baseline="50000" dirty="0" smtClean="0">
                <a:solidFill>
                  <a:srgbClr val="000000"/>
                </a:solidFill>
                <a:latin typeface="Verdana" pitchFamily="34" charset="0"/>
              </a:rPr>
              <a:t>2</a:t>
            </a:r>
            <a:r>
              <a:rPr lang="cs-CZ" sz="2800" b="1" dirty="0" smtClean="0">
                <a:solidFill>
                  <a:srgbClr val="000000"/>
                </a:solidFill>
                <a:latin typeface="Verdana" pitchFamily="34" charset="0"/>
              </a:rPr>
              <a:t>=a</a:t>
            </a:r>
            <a:endParaRPr lang="en-US" altLang="ko-KR" sz="2800" b="1" dirty="0" smtClean="0">
              <a:solidFill>
                <a:srgbClr val="000000"/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cs-CZ" sz="1800" b="1" dirty="0" smtClean="0">
                <a:solidFill>
                  <a:srgbClr val="000000"/>
                </a:solidFill>
                <a:latin typeface="Verdana" pitchFamily="34" charset="0"/>
              </a:rPr>
              <a:t>Píšeme:</a:t>
            </a: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Verdana" pitchFamily="34" charset="0"/>
              </a:rPr>
              <a:t>Druhá odmocnina</a:t>
            </a:r>
            <a:endParaRPr lang="ru-RU" sz="4000">
              <a:latin typeface="Verdana" pitchFamily="34" charset="0"/>
            </a:endParaRPr>
          </a:p>
        </p:txBody>
      </p:sp>
      <p:graphicFrame>
        <p:nvGraphicFramePr>
          <p:cNvPr id="244740" name="Object 4"/>
          <p:cNvGraphicFramePr>
            <a:graphicFrameLocks noChangeAspect="1"/>
          </p:cNvGraphicFramePr>
          <p:nvPr/>
        </p:nvGraphicFramePr>
        <p:xfrm>
          <a:off x="1908175" y="4076700"/>
          <a:ext cx="2032000" cy="1044575"/>
        </p:xfrm>
        <a:graphic>
          <a:graphicData uri="http://schemas.openxmlformats.org/presentationml/2006/ole">
            <p:oleObj spid="_x0000_s2050" name="Rovnice" r:id="rId4" imgW="444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 cstate="print"/>
          <a:srcRect l="15234" t="17578" r="75977" b="72168"/>
          <a:stretch>
            <a:fillRect/>
          </a:stretch>
        </p:blipFill>
        <p:spPr bwMode="auto">
          <a:xfrm>
            <a:off x="2357422" y="428604"/>
            <a:ext cx="714380" cy="66675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4" cstate="print"/>
          <a:srcRect l="15429" t="35351" r="72266" b="55127"/>
          <a:stretch>
            <a:fillRect/>
          </a:stretch>
        </p:blipFill>
        <p:spPr bwMode="auto">
          <a:xfrm>
            <a:off x="2104641" y="1214422"/>
            <a:ext cx="1038599" cy="6429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60423" name="Picture 7"/>
          <p:cNvPicPr>
            <a:picLocks noChangeAspect="1" noChangeArrowheads="1"/>
          </p:cNvPicPr>
          <p:nvPr/>
        </p:nvPicPr>
        <p:blipFill>
          <a:blip r:embed="rId4" cstate="print"/>
          <a:srcRect l="15429" t="53662" r="71094" b="36816"/>
          <a:stretch>
            <a:fillRect/>
          </a:stretch>
        </p:blipFill>
        <p:spPr bwMode="auto">
          <a:xfrm>
            <a:off x="2000232" y="2000240"/>
            <a:ext cx="1137512" cy="6429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3000364" y="425215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 2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00496" y="425215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2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2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=4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00364" y="1211033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 9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00496" y="1211033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9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2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=81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1996851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3200" smtClean="0">
                <a:solidFill>
                  <a:srgbClr val="000000"/>
                </a:solidFill>
              </a:rPr>
              <a:t>- neexistuje</a:t>
            </a:r>
            <a:r>
              <a:rPr lang="cs-CZ" sz="3200">
                <a:solidFill>
                  <a:srgbClr val="000000"/>
                </a:solidFill>
              </a:rPr>
              <a:t>, protože žádné číslo umocněné na druhou není záporné</a:t>
            </a:r>
            <a:endParaRPr lang="cs-CZ" sz="32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3716728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Urči zpaměti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60424" name="Picture 8"/>
          <p:cNvPicPr>
            <a:picLocks noChangeAspect="1" noChangeArrowheads="1"/>
          </p:cNvPicPr>
          <p:nvPr/>
        </p:nvPicPr>
        <p:blipFill>
          <a:blip r:embed="rId5" cstate="print"/>
          <a:srcRect l="8398" t="44141" r="9570" b="44140"/>
          <a:stretch>
            <a:fillRect/>
          </a:stretch>
        </p:blipFill>
        <p:spPr bwMode="auto">
          <a:xfrm>
            <a:off x="2071670" y="4500570"/>
            <a:ext cx="6786610" cy="7756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cxnSp>
        <p:nvCxnSpPr>
          <p:cNvPr id="19" name="Přímá spojovací čára 18"/>
          <p:cNvCxnSpPr/>
          <p:nvPr/>
        </p:nvCxnSpPr>
        <p:spPr bwMode="auto">
          <a:xfrm flipV="1">
            <a:off x="2143108" y="1928802"/>
            <a:ext cx="928694" cy="714380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Přímá spojovací čára 22"/>
          <p:cNvCxnSpPr/>
          <p:nvPr/>
        </p:nvCxnSpPr>
        <p:spPr bwMode="auto">
          <a:xfrm rot="16200000" flipH="1">
            <a:off x="2143108" y="2000240"/>
            <a:ext cx="821537" cy="607223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a,b≥0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2357430"/>
            <a:ext cx="3357586" cy="3021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Vypočítej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endParaRPr lang="cs-CZ" sz="2800" smtClean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4" cstate="print"/>
          <a:srcRect l="49805" t="66651" r="2734" b="23095"/>
          <a:stretch>
            <a:fillRect/>
          </a:stretch>
        </p:blipFill>
        <p:spPr bwMode="auto">
          <a:xfrm>
            <a:off x="3428992" y="761982"/>
            <a:ext cx="3857652" cy="66675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1796" name="Picture 4"/>
          <p:cNvPicPr>
            <a:picLocks noChangeAspect="1" noChangeArrowheads="1"/>
          </p:cNvPicPr>
          <p:nvPr/>
        </p:nvPicPr>
        <p:blipFill>
          <a:blip r:embed="rId5" cstate="print"/>
          <a:srcRect l="2344" t="49072" r="84547" b="42871"/>
          <a:stretch>
            <a:fillRect/>
          </a:stretch>
        </p:blipFill>
        <p:spPr bwMode="auto">
          <a:xfrm>
            <a:off x="1785918" y="1794253"/>
            <a:ext cx="1000132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/>
          <a:srcRect l="15453" t="49072" r="60202" b="42871"/>
          <a:stretch>
            <a:fillRect/>
          </a:stretch>
        </p:blipFill>
        <p:spPr bwMode="auto">
          <a:xfrm>
            <a:off x="2714612" y="1785926"/>
            <a:ext cx="1857388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5" cstate="print"/>
          <a:srcRect l="67889" t="49072" r="2148" b="42871"/>
          <a:stretch>
            <a:fillRect/>
          </a:stretch>
        </p:blipFill>
        <p:spPr bwMode="auto">
          <a:xfrm>
            <a:off x="6715172" y="1785926"/>
            <a:ext cx="2285984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print"/>
          <a:srcRect l="39798" t="49072" r="32111" b="42871"/>
          <a:stretch>
            <a:fillRect/>
          </a:stretch>
        </p:blipFill>
        <p:spPr bwMode="auto">
          <a:xfrm>
            <a:off x="4572000" y="1785926"/>
            <a:ext cx="2143140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1797" name="Picture 5"/>
          <p:cNvPicPr>
            <a:picLocks noChangeAspect="1" noChangeArrowheads="1"/>
          </p:cNvPicPr>
          <p:nvPr/>
        </p:nvPicPr>
        <p:blipFill>
          <a:blip r:embed="rId6" cstate="print"/>
          <a:srcRect l="34765" t="65381" r="51172" b="28027"/>
          <a:stretch>
            <a:fillRect/>
          </a:stretch>
        </p:blipFill>
        <p:spPr bwMode="auto">
          <a:xfrm>
            <a:off x="6219276" y="3689538"/>
            <a:ext cx="1210244" cy="4538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6" cstate="print"/>
          <a:srcRect l="57031" t="64649" r="28321" b="28027"/>
          <a:stretch>
            <a:fillRect/>
          </a:stretch>
        </p:blipFill>
        <p:spPr bwMode="auto">
          <a:xfrm>
            <a:off x="6240287" y="4353492"/>
            <a:ext cx="1260671" cy="50426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6" cstate="print"/>
          <a:srcRect l="78125" t="64649" r="11914" b="28027"/>
          <a:stretch>
            <a:fillRect/>
          </a:stretch>
        </p:blipFill>
        <p:spPr bwMode="auto">
          <a:xfrm>
            <a:off x="6215074" y="4929198"/>
            <a:ext cx="857256" cy="50426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/>
          <a:srcRect l="57031" t="55127" r="32422" b="38281"/>
          <a:stretch>
            <a:fillRect/>
          </a:stretch>
        </p:blipFill>
        <p:spPr bwMode="auto">
          <a:xfrm>
            <a:off x="2500298" y="4261042"/>
            <a:ext cx="907683" cy="4538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6" cstate="print"/>
          <a:srcRect l="34765" t="55127" r="52930" b="38281"/>
          <a:stretch>
            <a:fillRect/>
          </a:stretch>
        </p:blipFill>
        <p:spPr bwMode="auto">
          <a:xfrm>
            <a:off x="2500298" y="3618101"/>
            <a:ext cx="1058963" cy="45384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6" cstate="print"/>
          <a:srcRect l="7812" t="65283" r="81719" b="28027"/>
          <a:stretch>
            <a:fillRect/>
          </a:stretch>
        </p:blipFill>
        <p:spPr bwMode="auto">
          <a:xfrm>
            <a:off x="6242808" y="3039874"/>
            <a:ext cx="900960" cy="46056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6" cstate="print"/>
          <a:srcRect l="7812" t="55127" r="75196" b="39014"/>
          <a:stretch>
            <a:fillRect/>
          </a:stretch>
        </p:blipFill>
        <p:spPr bwMode="auto">
          <a:xfrm>
            <a:off x="2428860" y="2928934"/>
            <a:ext cx="1462378" cy="40341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30" name="TextovéPole 29"/>
          <p:cNvSpPr txBox="1"/>
          <p:nvPr/>
        </p:nvSpPr>
        <p:spPr>
          <a:xfrm>
            <a:off x="5786446" y="2857496"/>
            <a:ext cx="785818" cy="2590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e)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f)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g)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h)</a:t>
            </a:r>
          </a:p>
        </p:txBody>
      </p:sp>
      <p:pic>
        <p:nvPicPr>
          <p:cNvPr id="161798" name="Picture 6"/>
          <p:cNvPicPr>
            <a:picLocks noChangeAspect="1" noChangeArrowheads="1"/>
          </p:cNvPicPr>
          <p:nvPr/>
        </p:nvPicPr>
        <p:blipFill>
          <a:blip r:embed="rId7" cstate="print"/>
          <a:srcRect l="78711" t="55859" r="6054" b="38282"/>
          <a:stretch>
            <a:fillRect/>
          </a:stretch>
        </p:blipFill>
        <p:spPr bwMode="auto">
          <a:xfrm>
            <a:off x="2428859" y="4962169"/>
            <a:ext cx="1285885" cy="39565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grpSp>
        <p:nvGrpSpPr>
          <p:cNvPr id="35" name="Skupina 34"/>
          <p:cNvGrpSpPr/>
          <p:nvPr/>
        </p:nvGrpSpPr>
        <p:grpSpPr>
          <a:xfrm>
            <a:off x="2071670" y="5691862"/>
            <a:ext cx="7072330" cy="523220"/>
            <a:chOff x="2071670" y="5691862"/>
            <a:chExt cx="7072330" cy="523220"/>
          </a:xfrm>
        </p:grpSpPr>
        <p:sp>
          <p:nvSpPr>
            <p:cNvPr id="33" name="TextovéPole 32"/>
            <p:cNvSpPr txBox="1"/>
            <p:nvPr/>
          </p:nvSpPr>
          <p:spPr>
            <a:xfrm>
              <a:off x="2071670" y="5691862"/>
              <a:ext cx="70723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Pozor           </a:t>
              </a:r>
              <a:r>
                <a:rPr lang="cs-CZ" sz="2800" smtClean="0">
                  <a:solidFill>
                    <a:srgbClr val="C00000"/>
                  </a:solidFill>
                  <a:latin typeface="Verdana" pitchFamily="34" charset="0"/>
                </a:rPr>
                <a:t> </a:t>
              </a:r>
              <a:r>
                <a:rPr lang="cs-CZ" sz="2800" b="1">
                  <a:solidFill>
                    <a:srgbClr val="000000"/>
                  </a:solidFill>
                  <a:latin typeface="Verdana" pitchFamily="34" charset="0"/>
                </a:rPr>
                <a:t>se nedá roztrhnout</a:t>
              </a:r>
              <a:r>
                <a:rPr lang="cs-CZ" sz="2800" b="1" smtClean="0">
                  <a:solidFill>
                    <a:srgbClr val="000000"/>
                  </a:solidFill>
                  <a:latin typeface="Verdana" pitchFamily="34" charset="0"/>
                </a:rPr>
                <a:t>!!! </a:t>
              </a:r>
              <a:endParaRPr lang="cs-CZ" sz="2800" b="1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 l="45898" t="85157" r="34180" b="6054"/>
            <a:stretch>
              <a:fillRect/>
            </a:stretch>
          </p:blipFill>
          <p:spPr bwMode="auto">
            <a:xfrm>
              <a:off x="3357554" y="5738074"/>
              <a:ext cx="1285884" cy="45385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4" cstate="print"/>
          <a:srcRect l="59180" t="46143" r="9179" b="29687"/>
          <a:stretch>
            <a:fillRect/>
          </a:stretch>
        </p:blipFill>
        <p:spPr bwMode="auto">
          <a:xfrm>
            <a:off x="5857884" y="857232"/>
            <a:ext cx="2571794" cy="157163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a≥0</a:t>
            </a:r>
            <a:r>
              <a:rPr lang="en-US" sz="2800" b="1" smtClean="0">
                <a:solidFill>
                  <a:srgbClr val="000000"/>
                </a:solidFill>
                <a:latin typeface="Verdana" pitchFamily="34" charset="0"/>
              </a:rPr>
              <a:t>,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b</a:t>
            </a:r>
            <a:r>
              <a:rPr lang="en-US" sz="2800" b="1" smtClean="0">
                <a:solidFill>
                  <a:srgbClr val="000000"/>
                </a:solidFill>
                <a:latin typeface="Verdana" pitchFamily="34" charset="0"/>
              </a:rPr>
              <a:t>&gt;0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1928802"/>
            <a:ext cx="3357586" cy="474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Vypočítej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8215338" y="1714488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2819" name="Picture 3"/>
          <p:cNvPicPr>
            <a:picLocks noChangeAspect="1" noChangeArrowheads="1"/>
          </p:cNvPicPr>
          <p:nvPr/>
        </p:nvPicPr>
        <p:blipFill>
          <a:blip r:embed="rId5" cstate="print"/>
          <a:srcRect l="66407" t="39746" r="25976" b="47070"/>
          <a:stretch>
            <a:fillRect/>
          </a:stretch>
        </p:blipFill>
        <p:spPr bwMode="auto">
          <a:xfrm>
            <a:off x="2500298" y="5500702"/>
            <a:ext cx="928662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5" cstate="print"/>
          <a:srcRect l="48829" t="39746" r="42968" b="47070"/>
          <a:stretch>
            <a:fillRect/>
          </a:stretch>
        </p:blipFill>
        <p:spPr bwMode="auto">
          <a:xfrm>
            <a:off x="2500298" y="4071942"/>
            <a:ext cx="1000132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5" cstate="print"/>
          <a:srcRect l="15430" t="39746" r="76953" b="47070"/>
          <a:stretch>
            <a:fillRect/>
          </a:stretch>
        </p:blipFill>
        <p:spPr bwMode="auto">
          <a:xfrm>
            <a:off x="2571736" y="2786058"/>
            <a:ext cx="928694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2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Částečné odmocňování: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1643050"/>
            <a:ext cx="5429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Částečně odmocni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endParaRPr lang="cs-CZ" sz="2800" smtClean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8786842" y="1000108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42187" t="37354" r="43164" b="56787"/>
          <a:stretch>
            <a:fillRect/>
          </a:stretch>
        </p:blipFill>
        <p:spPr bwMode="auto">
          <a:xfrm>
            <a:off x="6000760" y="1000108"/>
            <a:ext cx="1562705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 l="2929" t="37354" r="88868" b="56787"/>
          <a:stretch>
            <a:fillRect/>
          </a:stretch>
        </p:blipFill>
        <p:spPr bwMode="auto">
          <a:xfrm>
            <a:off x="1857356" y="1000108"/>
            <a:ext cx="875115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 l="25195" t="37354" r="58399" b="56787"/>
          <a:stretch>
            <a:fillRect/>
          </a:stretch>
        </p:blipFill>
        <p:spPr bwMode="auto">
          <a:xfrm>
            <a:off x="4143372" y="1000108"/>
            <a:ext cx="1750230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 l="10546" t="37354" r="74219" b="56787"/>
          <a:stretch>
            <a:fillRect/>
          </a:stretch>
        </p:blipFill>
        <p:spPr bwMode="auto">
          <a:xfrm>
            <a:off x="2661036" y="1000108"/>
            <a:ext cx="1625212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/>
          <a:srcRect l="56250" t="37354" r="32031" b="56787"/>
          <a:stretch>
            <a:fillRect/>
          </a:stretch>
        </p:blipFill>
        <p:spPr bwMode="auto">
          <a:xfrm>
            <a:off x="7500958" y="1000108"/>
            <a:ext cx="1250164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3843" name="Picture 3"/>
          <p:cNvPicPr>
            <a:picLocks noChangeAspect="1" noChangeArrowheads="1"/>
          </p:cNvPicPr>
          <p:nvPr/>
        </p:nvPicPr>
        <p:blipFill>
          <a:blip r:embed="rId5" cstate="print"/>
          <a:srcRect l="70508" t="62451" r="21875" b="30957"/>
          <a:stretch>
            <a:fillRect/>
          </a:stretch>
        </p:blipFill>
        <p:spPr bwMode="auto">
          <a:xfrm>
            <a:off x="2500298" y="4857760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print"/>
          <a:srcRect l="39375" t="62451" r="53008" b="30957"/>
          <a:stretch>
            <a:fillRect/>
          </a:stretch>
        </p:blipFill>
        <p:spPr bwMode="auto">
          <a:xfrm>
            <a:off x="2500298" y="4214818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/>
          <a:srcRect l="21718" t="62451" r="70665" b="30957"/>
          <a:stretch>
            <a:fillRect/>
          </a:stretch>
        </p:blipFill>
        <p:spPr bwMode="auto">
          <a:xfrm>
            <a:off x="2500298" y="2912449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 l="6054" t="62451" r="88673" b="30957"/>
          <a:stretch>
            <a:fillRect/>
          </a:stretch>
        </p:blipFill>
        <p:spPr bwMode="auto">
          <a:xfrm>
            <a:off x="2571736" y="2285992"/>
            <a:ext cx="445113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/>
          <a:srcRect l="55195" t="62451" r="37188" b="30957"/>
          <a:stretch>
            <a:fillRect/>
          </a:stretch>
        </p:blipFill>
        <p:spPr bwMode="auto">
          <a:xfrm>
            <a:off x="2500298" y="3571876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 ≥0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28794" y="4041897"/>
            <a:ext cx="3357586" cy="180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spcAft>
                <a:spcPts val="600"/>
              </a:spcAft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</a:rPr>
              <a:t>Příklad: Zjednoduš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 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6500826" y="1643050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 l="41602" t="86621" r="50195" b="7519"/>
          <a:stretch>
            <a:fillRect/>
          </a:stretch>
        </p:blipFill>
        <p:spPr bwMode="auto">
          <a:xfrm>
            <a:off x="2500298" y="5357826"/>
            <a:ext cx="1000132" cy="57150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 l="82032" t="78564" r="7421" b="15576"/>
          <a:stretch>
            <a:fillRect/>
          </a:stretch>
        </p:blipFill>
        <p:spPr bwMode="auto">
          <a:xfrm>
            <a:off x="4643438" y="3483952"/>
            <a:ext cx="1162241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 l="57930" t="71240" r="30859" b="23633"/>
          <a:stretch>
            <a:fillRect/>
          </a:stretch>
        </p:blipFill>
        <p:spPr bwMode="auto">
          <a:xfrm>
            <a:off x="7858148" y="2071678"/>
            <a:ext cx="1285884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/>
          <a:srcRect l="43789" t="71240" r="41562" b="23633"/>
          <a:stretch>
            <a:fillRect/>
          </a:stretch>
        </p:blipFill>
        <p:spPr bwMode="auto">
          <a:xfrm>
            <a:off x="6215074" y="2071678"/>
            <a:ext cx="1680163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 cstate="print"/>
          <a:srcRect l="25196" t="71240" r="56054" b="23633"/>
          <a:stretch>
            <a:fillRect/>
          </a:stretch>
        </p:blipFill>
        <p:spPr bwMode="auto">
          <a:xfrm>
            <a:off x="4143372" y="2071678"/>
            <a:ext cx="2150608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/>
          <a:srcRect l="11407" t="71240" r="74531" b="23633"/>
          <a:stretch>
            <a:fillRect/>
          </a:stretch>
        </p:blipFill>
        <p:spPr bwMode="auto">
          <a:xfrm>
            <a:off x="2643174" y="2071678"/>
            <a:ext cx="1612955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/>
          <a:srcRect l="3516" t="71240" r="88671" b="23633"/>
          <a:stretch>
            <a:fillRect/>
          </a:stretch>
        </p:blipFill>
        <p:spPr bwMode="auto">
          <a:xfrm>
            <a:off x="1857356" y="2071678"/>
            <a:ext cx="896091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print"/>
          <a:srcRect l="63790" t="78564" r="18046" b="15576"/>
          <a:stretch>
            <a:fillRect/>
          </a:stretch>
        </p:blipFill>
        <p:spPr bwMode="auto">
          <a:xfrm>
            <a:off x="2643174" y="3483952"/>
            <a:ext cx="2001638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/>
          <a:srcRect l="33243" t="78564" r="36288" b="15576"/>
          <a:stretch>
            <a:fillRect/>
          </a:stretch>
        </p:blipFill>
        <p:spPr bwMode="auto">
          <a:xfrm>
            <a:off x="5143504" y="3000372"/>
            <a:ext cx="3357586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 l="11485" t="78564" r="67421" b="15576"/>
          <a:stretch>
            <a:fillRect/>
          </a:stretch>
        </p:blipFill>
        <p:spPr bwMode="auto">
          <a:xfrm>
            <a:off x="2643174" y="3000372"/>
            <a:ext cx="2324483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/>
          <a:srcRect l="2930" t="78564" r="88867" b="15576"/>
          <a:stretch>
            <a:fillRect/>
          </a:stretch>
        </p:blipFill>
        <p:spPr bwMode="auto">
          <a:xfrm>
            <a:off x="1785918" y="3000372"/>
            <a:ext cx="903965" cy="51655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5" cstate="print"/>
          <a:srcRect l="33243" t="78564" r="64899" b="15576"/>
          <a:stretch>
            <a:fillRect/>
          </a:stretch>
        </p:blipFill>
        <p:spPr bwMode="auto">
          <a:xfrm>
            <a:off x="8501090" y="3000372"/>
            <a:ext cx="204790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5" cstate="print"/>
          <a:srcRect l="56251" t="86621" r="35546" b="7519"/>
          <a:stretch>
            <a:fillRect/>
          </a:stretch>
        </p:blipFill>
        <p:spPr bwMode="auto">
          <a:xfrm>
            <a:off x="2500298" y="4714884"/>
            <a:ext cx="1000132" cy="57150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graphicFrame>
        <p:nvGraphicFramePr>
          <p:cNvPr id="244740" name="Object 4"/>
          <p:cNvGraphicFramePr>
            <a:graphicFrameLocks noChangeAspect="1"/>
          </p:cNvGraphicFramePr>
          <p:nvPr/>
        </p:nvGraphicFramePr>
        <p:xfrm>
          <a:off x="3879850" y="808038"/>
          <a:ext cx="2263775" cy="1103312"/>
        </p:xfrm>
        <a:graphic>
          <a:graphicData uri="http://schemas.openxmlformats.org/presentationml/2006/ole">
            <p:oleObj spid="_x0000_s4098" name="Rovnice" r:id="rId6" imgW="49500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22"/>
            <a:ext cx="8329642" cy="3286148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3000"/>
              </a:spcBef>
              <a:spcAft>
                <a:spcPts val="900"/>
              </a:spcAft>
              <a:buNone/>
            </a:pP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Třetí odmocnina z libovolného nezáporného čísla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a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 je nezáporné číslo </a:t>
            </a:r>
            <a:r>
              <a:rPr lang="cs-CZ" altLang="ko-KR" sz="2800" b="1" u="sng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b</a:t>
            </a:r>
            <a:r>
              <a:rPr lang="cs-CZ" altLang="ko-KR" sz="2800" b="1" dirty="0" smtClean="0">
                <a:solidFill>
                  <a:srgbClr val="000000"/>
                </a:solidFill>
                <a:latin typeface="Verdana" pitchFamily="34" charset="0"/>
                <a:ea typeface="굴림" charset="-127"/>
              </a:rPr>
              <a:t>, pro něž platí </a:t>
            </a:r>
            <a:r>
              <a:rPr lang="en-US" sz="2800" b="1" dirty="0" smtClean="0">
                <a:solidFill>
                  <a:srgbClr val="000000"/>
                </a:solidFill>
                <a:latin typeface="Verdana" pitchFamily="34" charset="0"/>
              </a:rPr>
              <a:t>b</a:t>
            </a:r>
            <a:r>
              <a:rPr lang="cs-CZ" sz="2800" b="1" baseline="50000" dirty="0" smtClean="0">
                <a:solidFill>
                  <a:srgbClr val="000000"/>
                </a:solidFill>
                <a:latin typeface="Verdana" pitchFamily="34" charset="0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Verdana" pitchFamily="34" charset="0"/>
              </a:rPr>
              <a:t>=a</a:t>
            </a:r>
            <a:endParaRPr lang="en-US" altLang="ko-KR" sz="2800" b="1" dirty="0">
              <a:solidFill>
                <a:srgbClr val="000000"/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cs-CZ" sz="1800" b="1" dirty="0" smtClean="0">
                <a:solidFill>
                  <a:srgbClr val="000000"/>
                </a:solidFill>
                <a:latin typeface="Verdana" pitchFamily="34" charset="0"/>
              </a:rPr>
              <a:t>Píšeme:</a:t>
            </a: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ru-RU" sz="18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Verdana" pitchFamily="34" charset="0"/>
              </a:rPr>
              <a:t>Třetí odmocnina</a:t>
            </a:r>
            <a:endParaRPr lang="ru-RU" sz="4000">
              <a:latin typeface="Verdana" pitchFamily="34" charset="0"/>
            </a:endParaRPr>
          </a:p>
        </p:txBody>
      </p:sp>
      <p:graphicFrame>
        <p:nvGraphicFramePr>
          <p:cNvPr id="244740" name="Object 4"/>
          <p:cNvGraphicFramePr>
            <a:graphicFrameLocks noChangeAspect="1"/>
          </p:cNvGraphicFramePr>
          <p:nvPr/>
        </p:nvGraphicFramePr>
        <p:xfrm>
          <a:off x="1979712" y="3645024"/>
          <a:ext cx="2032000" cy="1044575"/>
        </p:xfrm>
        <a:graphic>
          <a:graphicData uri="http://schemas.openxmlformats.org/presentationml/2006/ole">
            <p:oleObj spid="_x0000_s3074" name="Rovnice" r:id="rId4" imgW="444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714744" y="425215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3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3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=27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57554" y="114298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=10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86248" y="1139595"/>
            <a:ext cx="4786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10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3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=1000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214311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Urči zpaměti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4" cstate="print"/>
          <a:srcRect l="3515" t="32227" r="90040" b="62646"/>
          <a:stretch>
            <a:fillRect/>
          </a:stretch>
        </p:blipFill>
        <p:spPr bwMode="auto">
          <a:xfrm>
            <a:off x="2071670" y="435098"/>
            <a:ext cx="1000132" cy="63644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6915" name="Picture 3"/>
          <p:cNvPicPr>
            <a:picLocks noChangeAspect="1" noChangeArrowheads="1"/>
          </p:cNvPicPr>
          <p:nvPr/>
        </p:nvPicPr>
        <p:blipFill>
          <a:blip r:embed="rId4" cstate="print"/>
          <a:srcRect l="3711" t="41211" r="86328" b="53662"/>
          <a:stretch>
            <a:fillRect/>
          </a:stretch>
        </p:blipFill>
        <p:spPr bwMode="auto">
          <a:xfrm>
            <a:off x="1928794" y="1197613"/>
            <a:ext cx="1428760" cy="5883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3071802" y="42860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=3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166916" name="Picture 4"/>
          <p:cNvPicPr>
            <a:picLocks noChangeAspect="1" noChangeArrowheads="1"/>
          </p:cNvPicPr>
          <p:nvPr/>
        </p:nvPicPr>
        <p:blipFill>
          <a:blip r:embed="rId5" cstate="print"/>
          <a:srcRect l="64063" t="65381" r="27148" b="28760"/>
          <a:stretch>
            <a:fillRect/>
          </a:stretch>
        </p:blipFill>
        <p:spPr bwMode="auto">
          <a:xfrm>
            <a:off x="6808902" y="4607726"/>
            <a:ext cx="1406436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6917" name="Picture 5"/>
          <p:cNvPicPr>
            <a:picLocks noChangeAspect="1" noChangeArrowheads="1"/>
          </p:cNvPicPr>
          <p:nvPr/>
        </p:nvPicPr>
        <p:blipFill>
          <a:blip r:embed="rId5" cstate="print"/>
          <a:srcRect l="73438" t="57325" r="10156" b="36816"/>
          <a:stretch>
            <a:fillRect/>
          </a:stretch>
        </p:blipFill>
        <p:spPr bwMode="auto">
          <a:xfrm>
            <a:off x="6429388" y="2821776"/>
            <a:ext cx="2571768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 cstate="print"/>
          <a:srcRect l="54296" t="57325" r="34766" b="36816"/>
          <a:stretch>
            <a:fillRect/>
          </a:stretch>
        </p:blipFill>
        <p:spPr bwMode="auto">
          <a:xfrm>
            <a:off x="4572000" y="2821776"/>
            <a:ext cx="1714512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5" cstate="print"/>
          <a:srcRect l="38867" t="57325" r="54102" b="36816"/>
          <a:stretch>
            <a:fillRect/>
          </a:stretch>
        </p:blipFill>
        <p:spPr bwMode="auto">
          <a:xfrm>
            <a:off x="3214678" y="2821776"/>
            <a:ext cx="1102186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5" cstate="print"/>
          <a:srcRect l="27148" t="57325" r="67813" b="36816"/>
          <a:stretch>
            <a:fillRect/>
          </a:stretch>
        </p:blipFill>
        <p:spPr bwMode="auto">
          <a:xfrm>
            <a:off x="2143108" y="2821776"/>
            <a:ext cx="789904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24" name="TextovéPole 23"/>
          <p:cNvSpPr txBox="1"/>
          <p:nvPr/>
        </p:nvSpPr>
        <p:spPr>
          <a:xfrm>
            <a:off x="2000232" y="3772919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Částečně odmocni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/>
          <a:srcRect l="49414" t="65381" r="43555" b="28760"/>
          <a:stretch>
            <a:fillRect/>
          </a:stretch>
        </p:blipFill>
        <p:spPr bwMode="auto">
          <a:xfrm>
            <a:off x="4661297" y="4607726"/>
            <a:ext cx="1125149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 cstate="print"/>
          <a:srcRect l="34766" t="65381" r="58945" b="28760"/>
          <a:stretch>
            <a:fillRect/>
          </a:stretch>
        </p:blipFill>
        <p:spPr bwMode="auto">
          <a:xfrm>
            <a:off x="2285984" y="4607726"/>
            <a:ext cx="1006386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  <p:bldP spid="16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71670" y="2357430"/>
            <a:ext cx="5000660" cy="2071702"/>
          </a:xfrm>
        </p:spPr>
        <p:txBody>
          <a:bodyPr/>
          <a:lstStyle/>
          <a:p>
            <a:r>
              <a:rPr lang="cs-CZ" sz="9600" smtClean="0">
                <a:latin typeface="Verdana" pitchFamily="34" charset="0"/>
              </a:rPr>
              <a:t>Konec…</a:t>
            </a:r>
            <a:endParaRPr lang="cs-CZ" sz="96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360001"/>
      </a:lt2>
      <a:accent1>
        <a:srgbClr val="5E0203"/>
      </a:accent1>
      <a:accent2>
        <a:srgbClr val="B40406"/>
      </a:accent2>
      <a:accent3>
        <a:srgbClr val="FFFFFF"/>
      </a:accent3>
      <a:accent4>
        <a:srgbClr val="404040"/>
      </a:accent4>
      <a:accent5>
        <a:srgbClr val="B6AAAA"/>
      </a:accent5>
      <a:accent6>
        <a:srgbClr val="A30305"/>
      </a:accent6>
      <a:hlink>
        <a:srgbClr val="FF010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C1006"/>
        </a:lt2>
        <a:accent1>
          <a:srgbClr val="FF5000"/>
        </a:accent1>
        <a:accent2>
          <a:srgbClr val="FF725E"/>
        </a:accent2>
        <a:accent3>
          <a:srgbClr val="FFFFFF"/>
        </a:accent3>
        <a:accent4>
          <a:srgbClr val="404040"/>
        </a:accent4>
        <a:accent5>
          <a:srgbClr val="FFB3AA"/>
        </a:accent5>
        <a:accent6>
          <a:srgbClr val="E76754"/>
        </a:accent6>
        <a:hlink>
          <a:srgbClr val="FF4D4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620000"/>
        </a:lt2>
        <a:accent1>
          <a:srgbClr val="9F0000"/>
        </a:accent1>
        <a:accent2>
          <a:srgbClr val="CE0000"/>
        </a:accent2>
        <a:accent3>
          <a:srgbClr val="FFFFFF"/>
        </a:accent3>
        <a:accent4>
          <a:srgbClr val="404040"/>
        </a:accent4>
        <a:accent5>
          <a:srgbClr val="CDAAAA"/>
        </a:accent5>
        <a:accent6>
          <a:srgbClr val="BA0000"/>
        </a:accent6>
        <a:hlink>
          <a:srgbClr val="FFD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142</TotalTime>
  <Words>206</Words>
  <Application>Microsoft Office PowerPoint</Application>
  <PresentationFormat>Předvádění na obrazovce (4:3)</PresentationFormat>
  <Paragraphs>63</Paragraphs>
  <Slides>11</Slides>
  <Notes>10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powerpoint-template</vt:lpstr>
      <vt:lpstr>Rovnice</vt:lpstr>
      <vt:lpstr>1.8.4 Odmocniny</vt:lpstr>
      <vt:lpstr>n-tá odmocnina</vt:lpstr>
      <vt:lpstr>Druhá odmocnina</vt:lpstr>
      <vt:lpstr>Snímek 4</vt:lpstr>
      <vt:lpstr>Snímek 5</vt:lpstr>
      <vt:lpstr>Snímek 6</vt:lpstr>
      <vt:lpstr>Snímek 7</vt:lpstr>
      <vt:lpstr>Snímek 8</vt:lpstr>
      <vt:lpstr>Třetí odmocnina</vt:lpstr>
      <vt:lpstr>Snímek 10</vt:lpstr>
      <vt:lpstr>Konec…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Petra Toboříková</dc:creator>
  <cp:lastModifiedBy>Mgr. Petra Toboříková</cp:lastModifiedBy>
  <cp:revision>23</cp:revision>
  <dcterms:created xsi:type="dcterms:W3CDTF">2012-10-19T16:50:31Z</dcterms:created>
  <dcterms:modified xsi:type="dcterms:W3CDTF">2013-10-28T08:29:43Z</dcterms:modified>
</cp:coreProperties>
</file>