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87" r:id="rId3"/>
    <p:sldId id="279" r:id="rId4"/>
    <p:sldId id="288" r:id="rId5"/>
    <p:sldId id="289" r:id="rId6"/>
    <p:sldId id="290" r:id="rId7"/>
    <p:sldId id="291" r:id="rId8"/>
    <p:sldId id="286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40E08"/>
    <a:srgbClr val="B92D14"/>
    <a:srgbClr val="35759D"/>
    <a:srgbClr val="35B19D"/>
    <a:srgbClr val="FFFF00"/>
    <a:srgbClr val="491403"/>
    <a:srgbClr val="3A10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01" autoAdjust="0"/>
    <p:restoredTop sz="95596" autoAdjust="0"/>
  </p:normalViewPr>
  <p:slideViewPr>
    <p:cSldViewPr>
      <p:cViewPr varScale="1">
        <p:scale>
          <a:sx n="75" d="100"/>
          <a:sy n="7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10" Type="http://schemas.openxmlformats.org/officeDocument/2006/relationships/image" Target="../media/image20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904308-DA18-4215-BC52-6DA32AA05DB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9EAF0D-9BA1-491B-B942-5467746BCDD1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3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4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5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6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533400"/>
            <a:ext cx="7772400" cy="70485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219200"/>
            <a:ext cx="7772400" cy="6858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624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038850" y="304800"/>
            <a:ext cx="1885950" cy="5973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5505450" cy="5973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04800"/>
            <a:ext cx="7543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9363"/>
            <a:ext cx="6858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oleObject" Target="../embeddings/oleObject17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9.bin"/><Relationship Id="rId10" Type="http://schemas.openxmlformats.org/officeDocument/2006/relationships/oleObject" Target="../embeddings/oleObject14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13.bin"/><Relationship Id="rId14" Type="http://schemas.openxmlformats.org/officeDocument/2006/relationships/oleObject" Target="../embeddings/oleObject1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21.bin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0.bin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4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2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10" Type="http://schemas.openxmlformats.org/officeDocument/2006/relationships/oleObject" Target="../embeddings/oleObject32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3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10" Type="http://schemas.openxmlformats.org/officeDocument/2006/relationships/oleObject" Target="../embeddings/oleObject38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3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39.bin"/><Relationship Id="rId10" Type="http://schemas.openxmlformats.org/officeDocument/2006/relationships/oleObject" Target="../embeddings/oleObject44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43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09600" y="116632"/>
            <a:ext cx="7772400" cy="1527448"/>
          </a:xfrm>
          <a:effectLst/>
        </p:spPr>
        <p:txBody>
          <a:bodyPr/>
          <a:lstStyle/>
          <a:p>
            <a:pPr algn="ctr"/>
            <a:r>
              <a:rPr lang="cs-CZ" dirty="0" smtClean="0">
                <a:latin typeface="Verdana" pitchFamily="34" charset="0"/>
              </a:rPr>
              <a:t>1.8.5 Mocniny s racionálním mocnitelem</a:t>
            </a:r>
            <a:endParaRPr lang="ru-RU" dirty="0">
              <a:latin typeface="Verdana" pitchFamily="34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539552" y="1988840"/>
            <a:ext cx="7772400" cy="685800"/>
          </a:xfrm>
          <a:effectLst/>
        </p:spPr>
        <p:txBody>
          <a:bodyPr/>
          <a:lstStyle/>
          <a:p>
            <a:r>
              <a:rPr lang="cs-CZ" sz="2400" dirty="0" smtClean="0">
                <a:latin typeface="Verdana" pitchFamily="34" charset="0"/>
              </a:rPr>
              <a:t>Mgr. Petra Toboříková</a:t>
            </a:r>
            <a:endParaRPr lang="en-US" sz="2400" dirty="0">
              <a:latin typeface="Verdana" pitchFamily="34" charset="0"/>
            </a:endParaRPr>
          </a:p>
          <a:p>
            <a:endParaRPr lang="ru-RU" sz="28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81000" y="160784"/>
            <a:ext cx="7543800" cy="1468016"/>
          </a:xfrm>
        </p:spPr>
        <p:txBody>
          <a:bodyPr/>
          <a:lstStyle/>
          <a:p>
            <a:pPr>
              <a:tabLst>
                <a:tab pos="4302125" algn="l"/>
              </a:tabLst>
            </a:pPr>
            <a:r>
              <a:rPr lang="cs-CZ" sz="2800" dirty="0" smtClean="0">
                <a:solidFill>
                  <a:srgbClr val="000000"/>
                </a:solidFill>
                <a:latin typeface="Verdana" pitchFamily="34" charset="0"/>
              </a:rPr>
              <a:t>Pro každé	a</a:t>
            </a:r>
            <a:br>
              <a:rPr lang="cs-CZ" sz="2800" dirty="0" smtClean="0">
                <a:solidFill>
                  <a:srgbClr val="000000"/>
                </a:solidFill>
                <a:latin typeface="Verdana" pitchFamily="34" charset="0"/>
              </a:rPr>
            </a:br>
            <a:r>
              <a:rPr lang="cs-CZ" sz="2800" dirty="0" smtClean="0">
                <a:solidFill>
                  <a:srgbClr val="000000"/>
                </a:solidFill>
                <a:latin typeface="Verdana" pitchFamily="34" charset="0"/>
              </a:rPr>
              <a:t>definujeme: </a:t>
            </a:r>
            <a:endParaRPr lang="ru-RU" sz="2800" dirty="0">
              <a:solidFill>
                <a:srgbClr val="000000"/>
              </a:solidFill>
              <a:latin typeface="Verdana" pitchFamily="34" charset="0"/>
            </a:endParaRPr>
          </a:p>
        </p:txBody>
      </p:sp>
      <p:graphicFrame>
        <p:nvGraphicFramePr>
          <p:cNvPr id="244740" name="Object 4"/>
          <p:cNvGraphicFramePr>
            <a:graphicFrameLocks noChangeAspect="1"/>
          </p:cNvGraphicFramePr>
          <p:nvPr/>
        </p:nvGraphicFramePr>
        <p:xfrm>
          <a:off x="2267744" y="312291"/>
          <a:ext cx="1339026" cy="668437"/>
        </p:xfrm>
        <a:graphic>
          <a:graphicData uri="http://schemas.openxmlformats.org/presentationml/2006/ole">
            <p:oleObj spid="_x0000_s1026" name="Rovnice" r:id="rId4" imgW="431640" imgH="215640" progId="Equation.3">
              <p:embed/>
            </p:oleObj>
          </a:graphicData>
        </a:graphic>
      </p:graphicFrame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3635896" y="431800"/>
          <a:ext cx="1023937" cy="471488"/>
        </p:xfrm>
        <a:graphic>
          <a:graphicData uri="http://schemas.openxmlformats.org/presentationml/2006/ole">
            <p:oleObj spid="_x0000_s1027" name="Rovnice" r:id="rId5" imgW="330120" imgH="152280" progId="Equation.3">
              <p:embed/>
            </p:oleObj>
          </a:graphicData>
        </a:graphic>
      </p:graphicFrame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5089525" y="404813"/>
          <a:ext cx="1143000" cy="471487"/>
        </p:xfrm>
        <a:graphic>
          <a:graphicData uri="http://schemas.openxmlformats.org/presentationml/2006/ole">
            <p:oleObj spid="_x0000_s1028" name="Rovnice" r:id="rId6" imgW="368280" imgH="152280" progId="Equation.3">
              <p:embed/>
            </p:oleObj>
          </a:graphicData>
        </a:graphic>
      </p:graphicFrame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2771800" y="980728"/>
          <a:ext cx="2826806" cy="1440160"/>
        </p:xfrm>
        <a:graphic>
          <a:graphicData uri="http://schemas.openxmlformats.org/presentationml/2006/ole">
            <p:oleObj spid="_x0000_s1029" name="Rovnice" r:id="rId7" imgW="622080" imgH="317160" progId="Equation.3">
              <p:embed/>
            </p:oleObj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2915816" y="2564904"/>
          <a:ext cx="1327525" cy="1273995"/>
        </p:xfrm>
        <a:graphic>
          <a:graphicData uri="http://schemas.openxmlformats.org/presentationml/2006/ole">
            <p:oleObj spid="_x0000_s1030" name="Rovnice" r:id="rId8" imgW="317160" imgH="304560" progId="Equation.3">
              <p:embed/>
            </p:oleObj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4211960" y="2996572"/>
          <a:ext cx="1220467" cy="1008492"/>
        </p:xfrm>
        <a:graphic>
          <a:graphicData uri="http://schemas.openxmlformats.org/presentationml/2006/ole">
            <p:oleObj spid="_x0000_s1031" name="Rovnice" r:id="rId9" imgW="291960" imgH="241200" progId="Equation.3">
              <p:embed/>
            </p:oleObj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4211960" y="4100041"/>
          <a:ext cx="795338" cy="1273175"/>
        </p:xfrm>
        <a:graphic>
          <a:graphicData uri="http://schemas.openxmlformats.org/presentationml/2006/ole">
            <p:oleObj spid="_x0000_s1032" name="Rovnice" r:id="rId10" imgW="190440" imgH="304560" progId="Equation.3">
              <p:embed/>
            </p:oleObj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2459360" y="4437063"/>
          <a:ext cx="1752600" cy="1008062"/>
        </p:xfrm>
        <a:graphic>
          <a:graphicData uri="http://schemas.openxmlformats.org/presentationml/2006/ole">
            <p:oleObj spid="_x0000_s1033" name="Rovnice" r:id="rId11" imgW="41904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907704" y="1886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Př.: Zapiš jako odmocninu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1196752"/>
            <a:ext cx="1656184" cy="4691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244740" name="Object 1"/>
          <p:cNvGraphicFramePr>
            <a:graphicFrameLocks noChangeAspect="1"/>
          </p:cNvGraphicFramePr>
          <p:nvPr/>
        </p:nvGraphicFramePr>
        <p:xfrm>
          <a:off x="2771800" y="908720"/>
          <a:ext cx="561975" cy="865188"/>
        </p:xfrm>
        <a:graphic>
          <a:graphicData uri="http://schemas.openxmlformats.org/presentationml/2006/ole">
            <p:oleObj spid="_x0000_s26625" name="Rovnice" r:id="rId5" imgW="190440" imgH="291960" progId="Equation.3">
              <p:embed/>
            </p:oleObj>
          </a:graphicData>
        </a:graphic>
      </p:graphicFrame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2771800" y="1893597"/>
          <a:ext cx="561975" cy="903288"/>
        </p:xfrm>
        <a:graphic>
          <a:graphicData uri="http://schemas.openxmlformats.org/presentationml/2006/ole">
            <p:oleObj spid="_x0000_s26626" name="Rovnice" r:id="rId6" imgW="190440" imgH="30456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2771800" y="2916574"/>
          <a:ext cx="749300" cy="865187"/>
        </p:xfrm>
        <a:graphic>
          <a:graphicData uri="http://schemas.openxmlformats.org/presentationml/2006/ole">
            <p:oleObj spid="_x0000_s26627" name="Rovnice" r:id="rId7" imgW="253800" imgH="291960" progId="Equation.3">
              <p:embed/>
            </p:oleObj>
          </a:graphicData>
        </a:graphic>
      </p:graphicFrame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2771800" y="3901450"/>
          <a:ext cx="523875" cy="901700"/>
        </p:xfrm>
        <a:graphic>
          <a:graphicData uri="http://schemas.openxmlformats.org/presentationml/2006/ole">
            <p:oleObj spid="_x0000_s26628" name="Rovnice" r:id="rId8" imgW="177480" imgH="304560" progId="Equation.3">
              <p:embed/>
            </p:oleObj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2771800" y="4922838"/>
          <a:ext cx="674687" cy="903287"/>
        </p:xfrm>
        <a:graphic>
          <a:graphicData uri="http://schemas.openxmlformats.org/presentationml/2006/ole">
            <p:oleObj spid="_x0000_s26629" name="Rovnice" r:id="rId9" imgW="228600" imgH="30456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3474690" y="1130449"/>
          <a:ext cx="2433637" cy="714375"/>
        </p:xfrm>
        <a:graphic>
          <a:graphicData uri="http://schemas.openxmlformats.org/presentationml/2006/ole">
            <p:oleObj spid="_x0000_s26630" name="Rovnice" r:id="rId10" imgW="825480" imgH="241200" progId="Equation.3">
              <p:embed/>
            </p:oleObj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3474690" y="2138363"/>
          <a:ext cx="2209800" cy="714375"/>
        </p:xfrm>
        <a:graphic>
          <a:graphicData uri="http://schemas.openxmlformats.org/presentationml/2006/ole">
            <p:oleObj spid="_x0000_s26631" name="Rovnice" r:id="rId11" imgW="749160" imgH="24120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3474690" y="3165475"/>
          <a:ext cx="3257550" cy="676275"/>
        </p:xfrm>
        <a:graphic>
          <a:graphicData uri="http://schemas.openxmlformats.org/presentationml/2006/ole">
            <p:oleObj spid="_x0000_s26632" name="Rovnice" r:id="rId12" imgW="1104840" imgH="228600" progId="Equation.3">
              <p:embed/>
            </p:oleObj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/>
        </p:nvGraphicFramePr>
        <p:xfrm>
          <a:off x="3474690" y="4149725"/>
          <a:ext cx="1198562" cy="714375"/>
        </p:xfrm>
        <a:graphic>
          <a:graphicData uri="http://schemas.openxmlformats.org/presentationml/2006/ole">
            <p:oleObj spid="_x0000_s26633" name="Rovnice" r:id="rId13" imgW="406080" imgH="241200" progId="Equation.3">
              <p:embed/>
            </p:oleObj>
          </a:graphicData>
        </a:graphic>
      </p:graphicFrame>
      <p:graphicFrame>
        <p:nvGraphicFramePr>
          <p:cNvPr id="17" name="Object 10"/>
          <p:cNvGraphicFramePr>
            <a:graphicFrameLocks noChangeAspect="1"/>
          </p:cNvGraphicFramePr>
          <p:nvPr/>
        </p:nvGraphicFramePr>
        <p:xfrm>
          <a:off x="3474690" y="5157192"/>
          <a:ext cx="1273175" cy="714375"/>
        </p:xfrm>
        <a:graphic>
          <a:graphicData uri="http://schemas.openxmlformats.org/presentationml/2006/ole">
            <p:oleObj spid="_x0000_s26634" name="Rovnice" r:id="rId14" imgW="43164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907704" y="1886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Př.: Zapiš jako mocninu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1196752"/>
            <a:ext cx="1656184" cy="3731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244740" name="Object 1"/>
          <p:cNvGraphicFramePr>
            <a:graphicFrameLocks noChangeAspect="1"/>
          </p:cNvGraphicFramePr>
          <p:nvPr/>
        </p:nvGraphicFramePr>
        <p:xfrm>
          <a:off x="3779912" y="908720"/>
          <a:ext cx="900113" cy="903287"/>
        </p:xfrm>
        <a:graphic>
          <a:graphicData uri="http://schemas.openxmlformats.org/presentationml/2006/ole">
            <p:oleObj spid="_x0000_s31746" name="Rovnice" r:id="rId5" imgW="304560" imgH="304560" progId="Equation.3">
              <p:embed/>
            </p:oleObj>
          </a:graphicData>
        </a:graphic>
      </p:graphicFrame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779912" y="1916832"/>
          <a:ext cx="862012" cy="903287"/>
        </p:xfrm>
        <a:graphic>
          <a:graphicData uri="http://schemas.openxmlformats.org/presentationml/2006/ole">
            <p:oleObj spid="_x0000_s31747" name="Rovnice" r:id="rId6" imgW="291960" imgH="30456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3779912" y="2924944"/>
          <a:ext cx="862013" cy="865187"/>
        </p:xfrm>
        <a:graphic>
          <a:graphicData uri="http://schemas.openxmlformats.org/presentationml/2006/ole">
            <p:oleObj spid="_x0000_s31748" name="Rovnice" r:id="rId7" imgW="291960" imgH="291960" progId="Equation.3">
              <p:embed/>
            </p:oleObj>
          </a:graphicData>
        </a:graphic>
      </p:graphicFrame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3779912" y="3895452"/>
          <a:ext cx="898525" cy="901700"/>
        </p:xfrm>
        <a:graphic>
          <a:graphicData uri="http://schemas.openxmlformats.org/presentationml/2006/ole">
            <p:oleObj spid="_x0000_s31749" name="Rovnice" r:id="rId8" imgW="304560" imgH="30456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2843213" y="1130300"/>
          <a:ext cx="898525" cy="714375"/>
        </p:xfrm>
        <a:graphic>
          <a:graphicData uri="http://schemas.openxmlformats.org/presentationml/2006/ole">
            <p:oleObj spid="_x0000_s31751" name="Rovnice" r:id="rId9" imgW="304560" imgH="241200" progId="Equation.3">
              <p:embed/>
            </p:oleObj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2843213" y="2157413"/>
          <a:ext cx="674688" cy="676275"/>
        </p:xfrm>
        <a:graphic>
          <a:graphicData uri="http://schemas.openxmlformats.org/presentationml/2006/ole">
            <p:oleObj spid="_x0000_s31752" name="Rovnice" r:id="rId10" imgW="228600" imgH="22860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2843213" y="3163888"/>
          <a:ext cx="860425" cy="677862"/>
        </p:xfrm>
        <a:graphic>
          <a:graphicData uri="http://schemas.openxmlformats.org/presentationml/2006/ole">
            <p:oleObj spid="_x0000_s31753" name="Rovnice" r:id="rId11" imgW="291960" imgH="228600" progId="Equation.3">
              <p:embed/>
            </p:oleObj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/>
        </p:nvGraphicFramePr>
        <p:xfrm>
          <a:off x="2843213" y="4167188"/>
          <a:ext cx="711200" cy="677862"/>
        </p:xfrm>
        <a:graphic>
          <a:graphicData uri="http://schemas.openxmlformats.org/presentationml/2006/ole">
            <p:oleObj spid="_x0000_s31754" name="Rovnice" r:id="rId12" imgW="241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907704" y="1886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Př.: Zjednoduš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1196752"/>
            <a:ext cx="1656184" cy="1674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/>
            </a:pPr>
            <a:r>
              <a:rPr lang="cs-CZ" dirty="0" smtClean="0">
                <a:solidFill>
                  <a:srgbClr val="000000"/>
                </a:solidFill>
              </a:rPr>
              <a:t> </a:t>
            </a:r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244740" name="Object 1"/>
          <p:cNvGraphicFramePr>
            <a:graphicFrameLocks noChangeAspect="1"/>
          </p:cNvGraphicFramePr>
          <p:nvPr/>
        </p:nvGraphicFramePr>
        <p:xfrm>
          <a:off x="3803898" y="927100"/>
          <a:ext cx="1200150" cy="865188"/>
        </p:xfrm>
        <a:graphic>
          <a:graphicData uri="http://schemas.openxmlformats.org/presentationml/2006/ole">
            <p:oleObj spid="_x0000_s32770" name="Rovnice" r:id="rId5" imgW="406080" imgH="291960" progId="Equation.3">
              <p:embed/>
            </p:oleObj>
          </a:graphicData>
        </a:graphic>
      </p:graphicFrame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700586" y="1988840"/>
          <a:ext cx="1087438" cy="903287"/>
        </p:xfrm>
        <a:graphic>
          <a:graphicData uri="http://schemas.openxmlformats.org/presentationml/2006/ole">
            <p:oleObj spid="_x0000_s32771" name="Rovnice" r:id="rId6" imgW="368280" imgH="30456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2693988" y="908720"/>
          <a:ext cx="1198562" cy="865187"/>
        </p:xfrm>
        <a:graphic>
          <a:graphicData uri="http://schemas.openxmlformats.org/presentationml/2006/ole">
            <p:oleObj spid="_x0000_s32774" name="Rovnice" r:id="rId7" imgW="406080" imgH="291960" progId="Equation.3">
              <p:embed/>
            </p:oleObj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2581275" y="1700808"/>
          <a:ext cx="1200150" cy="1690688"/>
        </p:xfrm>
        <a:graphic>
          <a:graphicData uri="http://schemas.openxmlformats.org/presentationml/2006/ole">
            <p:oleObj spid="_x0000_s32775" name="Rovnice" r:id="rId8" imgW="406080" imgH="571320" progId="Equation.3">
              <p:embed/>
            </p:oleObj>
          </a:graphicData>
        </a:graphic>
      </p:graphicFrame>
      <p:graphicFrame>
        <p:nvGraphicFramePr>
          <p:cNvPr id="5" name="Object 1"/>
          <p:cNvGraphicFramePr>
            <a:graphicFrameLocks noChangeAspect="1"/>
          </p:cNvGraphicFramePr>
          <p:nvPr/>
        </p:nvGraphicFramePr>
        <p:xfrm>
          <a:off x="4967288" y="936328"/>
          <a:ext cx="938212" cy="1052512"/>
        </p:xfrm>
        <a:graphic>
          <a:graphicData uri="http://schemas.openxmlformats.org/presentationml/2006/ole">
            <p:oleObj spid="_x0000_s32778" name="Rovnice" r:id="rId9" imgW="317160" imgH="355320" progId="Equation.3">
              <p:embed/>
            </p:oleObj>
          </a:graphicData>
        </a:graphic>
      </p:graphicFrame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4856163" y="2014860"/>
          <a:ext cx="936625" cy="1054100"/>
        </p:xfrm>
        <a:graphic>
          <a:graphicData uri="http://schemas.openxmlformats.org/presentationml/2006/ole">
            <p:oleObj spid="_x0000_s32779" name="Rovnice" r:id="rId10" imgW="317160" imgH="3553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907704" y="1886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Př.: Zjednoduš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1196752"/>
            <a:ext cx="165618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 startAt="3"/>
            </a:pP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> 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2411760" y="764704"/>
          <a:ext cx="2959100" cy="1766888"/>
        </p:xfrm>
        <a:graphic>
          <a:graphicData uri="http://schemas.openxmlformats.org/presentationml/2006/ole">
            <p:oleObj spid="_x0000_s33798" name="Rovnice" r:id="rId5" imgW="1002960" imgH="596880" progId="Equation.3">
              <p:embed/>
            </p:oleObj>
          </a:graphicData>
        </a:graphic>
      </p:graphicFrame>
      <p:graphicFrame>
        <p:nvGraphicFramePr>
          <p:cNvPr id="3" name="Object 8"/>
          <p:cNvGraphicFramePr>
            <a:graphicFrameLocks noChangeAspect="1"/>
          </p:cNvGraphicFramePr>
          <p:nvPr/>
        </p:nvGraphicFramePr>
        <p:xfrm>
          <a:off x="5227389" y="765175"/>
          <a:ext cx="3521075" cy="1766888"/>
        </p:xfrm>
        <a:graphic>
          <a:graphicData uri="http://schemas.openxmlformats.org/presentationml/2006/ole">
            <p:oleObj spid="_x0000_s33801" name="Rovnice" r:id="rId6" imgW="1193760" imgH="596880" progId="Equation.3">
              <p:embed/>
            </p:oleObj>
          </a:graphicData>
        </a:graphic>
      </p:graphicFrame>
      <p:graphicFrame>
        <p:nvGraphicFramePr>
          <p:cNvPr id="4" name="Object 8"/>
          <p:cNvGraphicFramePr>
            <a:graphicFrameLocks noChangeAspect="1"/>
          </p:cNvGraphicFramePr>
          <p:nvPr/>
        </p:nvGraphicFramePr>
        <p:xfrm>
          <a:off x="2051720" y="2348880"/>
          <a:ext cx="2922588" cy="1692275"/>
        </p:xfrm>
        <a:graphic>
          <a:graphicData uri="http://schemas.openxmlformats.org/presentationml/2006/ole">
            <p:oleObj spid="_x0000_s33802" name="Rovnice" r:id="rId7" imgW="990360" imgH="571320" progId="Equation.3">
              <p:embed/>
            </p:oleObj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4932040" y="2420888"/>
          <a:ext cx="1949450" cy="1692275"/>
        </p:xfrm>
        <a:graphic>
          <a:graphicData uri="http://schemas.openxmlformats.org/presentationml/2006/ole">
            <p:oleObj spid="_x0000_s33803" name="Rovnice" r:id="rId8" imgW="660240" imgH="571320" progId="Equation.3">
              <p:embed/>
            </p:oleObj>
          </a:graphicData>
        </a:graphic>
      </p:graphicFrame>
      <p:graphicFrame>
        <p:nvGraphicFramePr>
          <p:cNvPr id="10" name="Object 8"/>
          <p:cNvGraphicFramePr>
            <a:graphicFrameLocks noChangeAspect="1"/>
          </p:cNvGraphicFramePr>
          <p:nvPr/>
        </p:nvGraphicFramePr>
        <p:xfrm>
          <a:off x="6748413" y="2636912"/>
          <a:ext cx="1423987" cy="939800"/>
        </p:xfrm>
        <a:graphic>
          <a:graphicData uri="http://schemas.openxmlformats.org/presentationml/2006/ole">
            <p:oleObj spid="_x0000_s33804" name="Rovnice" r:id="rId9" imgW="482400" imgH="317160" progId="Equation.3">
              <p:embed/>
            </p:oleObj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8081963" y="2666107"/>
          <a:ext cx="1085850" cy="1050925"/>
        </p:xfrm>
        <a:graphic>
          <a:graphicData uri="http://schemas.openxmlformats.org/presentationml/2006/ole">
            <p:oleObj spid="_x0000_s33805" name="Rovnice" r:id="rId10" imgW="368280" imgH="3553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907704" y="1886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Př.: Zjednoduš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1196752"/>
            <a:ext cx="165618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3700"/>
              </a:spcAft>
              <a:buFont typeface="+mj-lt"/>
              <a:buAutoNum type="alphaLcParenR" startAt="4"/>
            </a:pP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dirty="0" smtClean="0">
                <a:solidFill>
                  <a:srgbClr val="000000"/>
                </a:solidFill>
              </a:rPr>
              <a:t> 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2281238" y="877888"/>
          <a:ext cx="3221037" cy="1541462"/>
        </p:xfrm>
        <a:graphic>
          <a:graphicData uri="http://schemas.openxmlformats.org/presentationml/2006/ole">
            <p:oleObj spid="_x0000_s34818" name="Rovnice" r:id="rId5" imgW="1091880" imgH="520560" progId="Equation.3">
              <p:embed/>
            </p:oleObj>
          </a:graphicData>
        </a:graphic>
      </p:graphicFrame>
      <p:graphicFrame>
        <p:nvGraphicFramePr>
          <p:cNvPr id="244740" name="Object 8"/>
          <p:cNvGraphicFramePr>
            <a:graphicFrameLocks noChangeAspect="1"/>
          </p:cNvGraphicFramePr>
          <p:nvPr/>
        </p:nvGraphicFramePr>
        <p:xfrm>
          <a:off x="5427663" y="654050"/>
          <a:ext cx="3708400" cy="1992313"/>
        </p:xfrm>
        <a:graphic>
          <a:graphicData uri="http://schemas.openxmlformats.org/presentationml/2006/ole">
            <p:oleObj spid="_x0000_s34824" name="Rovnice" r:id="rId6" imgW="1257120" imgH="672840" progId="Equation.3">
              <p:embed/>
            </p:oleObj>
          </a:graphicData>
        </a:graphic>
      </p:graphicFrame>
      <p:graphicFrame>
        <p:nvGraphicFramePr>
          <p:cNvPr id="2" name="Object 9"/>
          <p:cNvGraphicFramePr>
            <a:graphicFrameLocks noChangeAspect="1"/>
          </p:cNvGraphicFramePr>
          <p:nvPr/>
        </p:nvGraphicFramePr>
        <p:xfrm>
          <a:off x="1763688" y="2636912"/>
          <a:ext cx="4157663" cy="1690688"/>
        </p:xfrm>
        <a:graphic>
          <a:graphicData uri="http://schemas.openxmlformats.org/presentationml/2006/ole">
            <p:oleObj spid="_x0000_s34825" name="Rovnice" r:id="rId7" imgW="1409400" imgH="571320" progId="Equation.3">
              <p:embed/>
            </p:oleObj>
          </a:graphicData>
        </a:graphic>
      </p:graphicFrame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5796136" y="2636912"/>
          <a:ext cx="3371850" cy="1690688"/>
        </p:xfrm>
        <a:graphic>
          <a:graphicData uri="http://schemas.openxmlformats.org/presentationml/2006/ole">
            <p:oleObj spid="_x0000_s34826" name="Rovnice" r:id="rId8" imgW="1143000" imgH="571320" progId="Equation.3">
              <p:embed/>
            </p:oleObj>
          </a:graphicData>
        </a:graphic>
      </p:graphicFrame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1763688" y="4365625"/>
          <a:ext cx="2620962" cy="1165225"/>
        </p:xfrm>
        <a:graphic>
          <a:graphicData uri="http://schemas.openxmlformats.org/presentationml/2006/ole">
            <p:oleObj spid="_x0000_s34827" name="Rovnice" r:id="rId9" imgW="888840" imgH="393480" progId="Equation.3">
              <p:embed/>
            </p:oleObj>
          </a:graphicData>
        </a:graphic>
      </p:graphicFrame>
      <p:graphicFrame>
        <p:nvGraphicFramePr>
          <p:cNvPr id="7" name="Object 12"/>
          <p:cNvGraphicFramePr>
            <a:graphicFrameLocks noChangeAspect="1"/>
          </p:cNvGraphicFramePr>
          <p:nvPr/>
        </p:nvGraphicFramePr>
        <p:xfrm>
          <a:off x="4311625" y="4652963"/>
          <a:ext cx="2060575" cy="865187"/>
        </p:xfrm>
        <a:graphic>
          <a:graphicData uri="http://schemas.openxmlformats.org/presentationml/2006/ole">
            <p:oleObj spid="_x0000_s34828" name="Rovnice" r:id="rId10" imgW="698400" imgH="291960" progId="Equation.3">
              <p:embed/>
            </p:oleObj>
          </a:graphicData>
        </a:graphic>
      </p:graphicFrame>
      <p:graphicFrame>
        <p:nvGraphicFramePr>
          <p:cNvPr id="8" name="Object 13"/>
          <p:cNvGraphicFramePr>
            <a:graphicFrameLocks noChangeAspect="1"/>
          </p:cNvGraphicFramePr>
          <p:nvPr/>
        </p:nvGraphicFramePr>
        <p:xfrm>
          <a:off x="6367463" y="4653136"/>
          <a:ext cx="600075" cy="1052512"/>
        </p:xfrm>
        <a:graphic>
          <a:graphicData uri="http://schemas.openxmlformats.org/presentationml/2006/ole">
            <p:oleObj spid="_x0000_s34829" name="Rovnice" r:id="rId11" imgW="203040" imgH="3553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71670" y="2357430"/>
            <a:ext cx="5000660" cy="2071702"/>
          </a:xfrm>
        </p:spPr>
        <p:txBody>
          <a:bodyPr/>
          <a:lstStyle/>
          <a:p>
            <a:r>
              <a:rPr lang="cs-CZ" sz="9600" smtClean="0">
                <a:latin typeface="Verdana" pitchFamily="34" charset="0"/>
              </a:rPr>
              <a:t>Konec…</a:t>
            </a:r>
            <a:endParaRPr lang="cs-CZ" sz="96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360001"/>
      </a:lt2>
      <a:accent1>
        <a:srgbClr val="5E0203"/>
      </a:accent1>
      <a:accent2>
        <a:srgbClr val="B40406"/>
      </a:accent2>
      <a:accent3>
        <a:srgbClr val="FFFFFF"/>
      </a:accent3>
      <a:accent4>
        <a:srgbClr val="404040"/>
      </a:accent4>
      <a:accent5>
        <a:srgbClr val="B6AAAA"/>
      </a:accent5>
      <a:accent6>
        <a:srgbClr val="A30305"/>
      </a:accent6>
      <a:hlink>
        <a:srgbClr val="FF010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C1006"/>
        </a:lt2>
        <a:accent1>
          <a:srgbClr val="FF5000"/>
        </a:accent1>
        <a:accent2>
          <a:srgbClr val="FF725E"/>
        </a:accent2>
        <a:accent3>
          <a:srgbClr val="FFFFFF"/>
        </a:accent3>
        <a:accent4>
          <a:srgbClr val="404040"/>
        </a:accent4>
        <a:accent5>
          <a:srgbClr val="FFB3AA"/>
        </a:accent5>
        <a:accent6>
          <a:srgbClr val="E76754"/>
        </a:accent6>
        <a:hlink>
          <a:srgbClr val="FF4D4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620000"/>
        </a:lt2>
        <a:accent1>
          <a:srgbClr val="9F0000"/>
        </a:accent1>
        <a:accent2>
          <a:srgbClr val="CE0000"/>
        </a:accent2>
        <a:accent3>
          <a:srgbClr val="FFFFFF"/>
        </a:accent3>
        <a:accent4>
          <a:srgbClr val="404040"/>
        </a:accent4>
        <a:accent5>
          <a:srgbClr val="CDAAAA"/>
        </a:accent5>
        <a:accent6>
          <a:srgbClr val="BA0000"/>
        </a:accent6>
        <a:hlink>
          <a:srgbClr val="FFD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258</TotalTime>
  <Words>50</Words>
  <Application>Microsoft Office PowerPoint</Application>
  <PresentationFormat>Předvádění na obrazovce (4:3)</PresentationFormat>
  <Paragraphs>29</Paragraphs>
  <Slides>8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powerpoint-template</vt:lpstr>
      <vt:lpstr>Rovnice</vt:lpstr>
      <vt:lpstr>1.8.5 Mocniny s racionálním mocnitelem</vt:lpstr>
      <vt:lpstr>Pro každé a definujeme: </vt:lpstr>
      <vt:lpstr>Snímek 3</vt:lpstr>
      <vt:lpstr>Snímek 4</vt:lpstr>
      <vt:lpstr>Snímek 5</vt:lpstr>
      <vt:lpstr>Snímek 6</vt:lpstr>
      <vt:lpstr>Snímek 7</vt:lpstr>
      <vt:lpstr>Konec…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Petra Toboříková</dc:creator>
  <cp:lastModifiedBy>Mgr. Petra Toboříková</cp:lastModifiedBy>
  <cp:revision>34</cp:revision>
  <dcterms:created xsi:type="dcterms:W3CDTF">2012-10-19T16:50:31Z</dcterms:created>
  <dcterms:modified xsi:type="dcterms:W3CDTF">2013-10-28T08:30:31Z</dcterms:modified>
</cp:coreProperties>
</file>