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2" r:id="rId3"/>
    <p:sldId id="264" r:id="rId4"/>
    <p:sldId id="265" r:id="rId5"/>
    <p:sldId id="266" r:id="rId6"/>
    <p:sldId id="267" r:id="rId7"/>
    <p:sldId id="258" r:id="rId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96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Relationship Id="rId4" Type="http://schemas.openxmlformats.org/officeDocument/2006/relationships/image" Target="../media/image12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Relationship Id="rId5" Type="http://schemas.openxmlformats.org/officeDocument/2006/relationships/image" Target="../media/image19.wmf"/><Relationship Id="rId4" Type="http://schemas.openxmlformats.org/officeDocument/2006/relationships/image" Target="../media/image18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zh-CN" smtClean="0"/>
              <a:t>Klepnutím lze upravit styl předlohy podnadpisů.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2013/10/28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2013/10/28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2013/10/28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2013/10/28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2013/10/28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2013/10/28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2013/10/28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2013/10/28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zh-CN" smtClean="0"/>
              <a:t>Klepnutím na ikonu přidáte obrázek.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2013/10/28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2013/10/28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2013/10/28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2013/10/28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7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7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1.bin"/><Relationship Id="rId5" Type="http://schemas.openxmlformats.org/officeDocument/2006/relationships/oleObject" Target="../embeddings/oleObject10.bin"/><Relationship Id="rId4" Type="http://schemas.openxmlformats.org/officeDocument/2006/relationships/oleObject" Target="../embeddings/oleObject9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.bin"/><Relationship Id="rId3" Type="http://schemas.openxmlformats.org/officeDocument/2006/relationships/image" Target="../media/image20.png"/><Relationship Id="rId7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4.bin"/><Relationship Id="rId5" Type="http://schemas.openxmlformats.org/officeDocument/2006/relationships/oleObject" Target="../embeddings/oleObject13.bin"/><Relationship Id="rId4" Type="http://schemas.openxmlformats.org/officeDocument/2006/relationships/oleObject" Target="../embeddings/oleObject12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7200" dirty="0" smtClean="0"/>
              <a:t>2.1 Zápisy výrazů</a:t>
            </a:r>
            <a:endParaRPr lang="en-GB" sz="7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Mgr. Petra Toboříková</a:t>
            </a:r>
            <a:endParaRPr lang="en-GB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内容占位符 2"/>
          <p:cNvSpPr txBox="1">
            <a:spLocks/>
          </p:cNvSpPr>
          <p:nvPr/>
        </p:nvSpPr>
        <p:spPr>
          <a:xfrm>
            <a:off x="251520" y="3925076"/>
            <a:ext cx="5472608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cs-CZ" sz="2000" dirty="0" smtClean="0"/>
              <a:t>součet druhé mocniny </a:t>
            </a:r>
            <a:r>
              <a:rPr lang="cs-CZ" sz="2000" b="1" dirty="0" smtClean="0"/>
              <a:t>čísla</a:t>
            </a:r>
            <a:r>
              <a:rPr lang="cs-CZ" sz="2000" dirty="0" smtClean="0"/>
              <a:t> </a:t>
            </a:r>
            <a:r>
              <a:rPr lang="cs-CZ" sz="2000" b="1" dirty="0" smtClean="0"/>
              <a:t>zvětšeného</a:t>
            </a:r>
            <a:r>
              <a:rPr lang="cs-CZ" sz="2000" dirty="0" smtClean="0"/>
              <a:t> </a:t>
            </a:r>
            <a:r>
              <a:rPr lang="cs-CZ" sz="2000" b="1" dirty="0" smtClean="0"/>
              <a:t>o</a:t>
            </a:r>
            <a:r>
              <a:rPr lang="cs-CZ" sz="2000" dirty="0" smtClean="0"/>
              <a:t> </a:t>
            </a:r>
            <a:r>
              <a:rPr lang="cs-CZ" sz="2000" b="1" dirty="0" smtClean="0"/>
              <a:t>jedna </a:t>
            </a:r>
            <a:r>
              <a:rPr lang="cs-CZ" sz="2000" dirty="0" smtClean="0">
                <a:sym typeface="Symbol"/>
              </a:rPr>
              <a:t></a:t>
            </a:r>
            <a:endParaRPr lang="cs-CZ" sz="2000" dirty="0" smtClean="0"/>
          </a:p>
        </p:txBody>
      </p:sp>
      <p:sp>
        <p:nvSpPr>
          <p:cNvPr id="19" name="内容占位符 2"/>
          <p:cNvSpPr txBox="1">
            <a:spLocks/>
          </p:cNvSpPr>
          <p:nvPr/>
        </p:nvSpPr>
        <p:spPr>
          <a:xfrm>
            <a:off x="251520" y="2928934"/>
            <a:ext cx="1440160" cy="4606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cs-CZ" sz="2000" b="1" dirty="0" smtClean="0"/>
              <a:t>součet </a:t>
            </a:r>
            <a:r>
              <a:rPr lang="cs-CZ" sz="2000" dirty="0" smtClean="0">
                <a:sym typeface="Symbol"/>
              </a:rPr>
              <a:t></a:t>
            </a:r>
          </a:p>
        </p:txBody>
      </p:sp>
      <p:sp>
        <p:nvSpPr>
          <p:cNvPr id="4" name="内容占位符 2"/>
          <p:cNvSpPr txBox="1">
            <a:spLocks/>
          </p:cNvSpPr>
          <p:nvPr/>
        </p:nvSpPr>
        <p:spPr>
          <a:xfrm>
            <a:off x="1079612" y="260648"/>
            <a:ext cx="6984776" cy="604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Jak přepsat větu do matematických symbolů</a:t>
            </a:r>
            <a:r>
              <a:rPr lang="cs-CZ" altLang="zh-CN" sz="2800" dirty="0" smtClean="0"/>
              <a:t>?</a:t>
            </a:r>
            <a:endParaRPr kumimoji="0" lang="zh-CN" alt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6387" name="Object 3"/>
          <p:cNvGraphicFramePr>
            <a:graphicFrameLocks noChangeAspect="1"/>
          </p:cNvGraphicFramePr>
          <p:nvPr/>
        </p:nvGraphicFramePr>
        <p:xfrm>
          <a:off x="7807355" y="2928934"/>
          <a:ext cx="1050925" cy="423862"/>
        </p:xfrm>
        <a:graphic>
          <a:graphicData uri="http://schemas.openxmlformats.org/presentationml/2006/ole">
            <p:oleObj spid="_x0000_s19458" name="Rovnice" r:id="rId3" imgW="495000" imgH="215640" progId="Equation.3">
              <p:embed/>
            </p:oleObj>
          </a:graphicData>
        </a:graphic>
      </p:graphicFrame>
      <p:sp>
        <p:nvSpPr>
          <p:cNvPr id="22" name="内容占位符 2"/>
          <p:cNvSpPr txBox="1">
            <a:spLocks/>
          </p:cNvSpPr>
          <p:nvPr/>
        </p:nvSpPr>
        <p:spPr>
          <a:xfrm>
            <a:off x="1259632" y="1124744"/>
            <a:ext cx="6624736" cy="1008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lang="cs-CZ" sz="2400" b="1" dirty="0" smtClean="0"/>
              <a:t>Součet druhé mocniny čísla zvětšeného o jedna</a:t>
            </a:r>
            <a:br>
              <a:rPr lang="cs-CZ" sz="2400" b="1" dirty="0" smtClean="0"/>
            </a:br>
            <a:r>
              <a:rPr lang="cs-CZ" sz="2400" b="1" dirty="0" smtClean="0"/>
              <a:t>a odmocniny z jeho trojnásobku:</a:t>
            </a:r>
            <a:endParaRPr lang="cs-CZ" sz="2400" b="1" dirty="0"/>
          </a:p>
        </p:txBody>
      </p:sp>
      <p:graphicFrame>
        <p:nvGraphicFramePr>
          <p:cNvPr id="19471" name="Object 3"/>
          <p:cNvGraphicFramePr>
            <a:graphicFrameLocks noChangeAspect="1"/>
          </p:cNvGraphicFramePr>
          <p:nvPr/>
        </p:nvGraphicFramePr>
        <p:xfrm>
          <a:off x="7672417" y="3357562"/>
          <a:ext cx="1185863" cy="473075"/>
        </p:xfrm>
        <a:graphic>
          <a:graphicData uri="http://schemas.openxmlformats.org/presentationml/2006/ole">
            <p:oleObj spid="_x0000_s19471" name="Rovnice" r:id="rId4" imgW="558720" imgH="241200" progId="Equation.3">
              <p:embed/>
            </p:oleObj>
          </a:graphicData>
        </a:graphic>
      </p:graphicFrame>
      <p:graphicFrame>
        <p:nvGraphicFramePr>
          <p:cNvPr id="19472" name="Object 3"/>
          <p:cNvGraphicFramePr>
            <a:graphicFrameLocks noChangeAspect="1"/>
          </p:cNvGraphicFramePr>
          <p:nvPr/>
        </p:nvGraphicFramePr>
        <p:xfrm>
          <a:off x="7286644" y="3857628"/>
          <a:ext cx="1617663" cy="473075"/>
        </p:xfrm>
        <a:graphic>
          <a:graphicData uri="http://schemas.openxmlformats.org/presentationml/2006/ole">
            <p:oleObj spid="_x0000_s19472" name="Rovnice" r:id="rId5" imgW="761760" imgH="241200" progId="Equation.3">
              <p:embed/>
            </p:oleObj>
          </a:graphicData>
        </a:graphic>
      </p:graphicFrame>
      <p:graphicFrame>
        <p:nvGraphicFramePr>
          <p:cNvPr id="19473" name="Object 17"/>
          <p:cNvGraphicFramePr>
            <a:graphicFrameLocks noChangeAspect="1"/>
          </p:cNvGraphicFramePr>
          <p:nvPr/>
        </p:nvGraphicFramePr>
        <p:xfrm>
          <a:off x="7329488" y="4344988"/>
          <a:ext cx="1671637" cy="522287"/>
        </p:xfrm>
        <a:graphic>
          <a:graphicData uri="http://schemas.openxmlformats.org/presentationml/2006/ole">
            <p:oleObj spid="_x0000_s19473" name="Rovnice" r:id="rId6" imgW="787320" imgH="266400" progId="Equation.3">
              <p:embed/>
            </p:oleObj>
          </a:graphicData>
        </a:graphic>
      </p:graphicFrame>
      <p:graphicFrame>
        <p:nvGraphicFramePr>
          <p:cNvPr id="19474" name="Object 18"/>
          <p:cNvGraphicFramePr>
            <a:graphicFrameLocks noChangeAspect="1"/>
          </p:cNvGraphicFramePr>
          <p:nvPr/>
        </p:nvGraphicFramePr>
        <p:xfrm>
          <a:off x="3275856" y="5429264"/>
          <a:ext cx="2509648" cy="648072"/>
        </p:xfrm>
        <a:graphic>
          <a:graphicData uri="http://schemas.openxmlformats.org/presentationml/2006/ole">
            <p:oleObj spid="_x0000_s19474" name="Rovnice" r:id="rId7" imgW="863280" imgH="241200" progId="Equation.3">
              <p:embed/>
            </p:oleObj>
          </a:graphicData>
        </a:graphic>
      </p:graphicFrame>
      <p:sp>
        <p:nvSpPr>
          <p:cNvPr id="24" name="内容占位符 2"/>
          <p:cNvSpPr txBox="1">
            <a:spLocks/>
          </p:cNvSpPr>
          <p:nvPr/>
        </p:nvSpPr>
        <p:spPr>
          <a:xfrm>
            <a:off x="251520" y="3405364"/>
            <a:ext cx="3240360" cy="4522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cs-CZ" sz="2000" dirty="0" smtClean="0"/>
              <a:t>součet </a:t>
            </a:r>
            <a:r>
              <a:rPr lang="cs-CZ" sz="2000" b="1" dirty="0" smtClean="0"/>
              <a:t>druhé</a:t>
            </a:r>
            <a:r>
              <a:rPr lang="cs-CZ" sz="2000" dirty="0" smtClean="0"/>
              <a:t> </a:t>
            </a:r>
            <a:r>
              <a:rPr lang="cs-CZ" sz="2000" b="1" dirty="0" smtClean="0"/>
              <a:t>mocniny </a:t>
            </a:r>
            <a:r>
              <a:rPr lang="cs-CZ" sz="2000" dirty="0" smtClean="0">
                <a:sym typeface="Symbol"/>
              </a:rPr>
              <a:t></a:t>
            </a:r>
            <a:r>
              <a:rPr lang="cs-CZ" sz="2000" dirty="0" smtClean="0"/>
              <a:t>	</a:t>
            </a:r>
          </a:p>
        </p:txBody>
      </p:sp>
      <p:sp>
        <p:nvSpPr>
          <p:cNvPr id="26" name="内容占位符 2"/>
          <p:cNvSpPr txBox="1">
            <a:spLocks/>
          </p:cNvSpPr>
          <p:nvPr/>
        </p:nvSpPr>
        <p:spPr>
          <a:xfrm>
            <a:off x="251520" y="4425712"/>
            <a:ext cx="6840760" cy="432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cs-CZ" sz="2000" dirty="0" smtClean="0"/>
              <a:t>součet druhé mocniny čísla zvětšeného o jedna a </a:t>
            </a:r>
            <a:r>
              <a:rPr lang="cs-CZ" sz="2000" b="1" dirty="0" smtClean="0"/>
              <a:t>odmocniny </a:t>
            </a:r>
            <a:r>
              <a:rPr lang="cs-CZ" sz="2000" dirty="0" smtClean="0">
                <a:sym typeface="Symbol"/>
              </a:rPr>
              <a:t></a:t>
            </a:r>
            <a:endParaRPr lang="cs-CZ" sz="2000" dirty="0" smtClean="0"/>
          </a:p>
        </p:txBody>
      </p:sp>
      <p:sp>
        <p:nvSpPr>
          <p:cNvPr id="27" name="内容占位符 2"/>
          <p:cNvSpPr txBox="1">
            <a:spLocks/>
          </p:cNvSpPr>
          <p:nvPr/>
        </p:nvSpPr>
        <p:spPr>
          <a:xfrm>
            <a:off x="251520" y="4925208"/>
            <a:ext cx="8856984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cs-CZ" sz="2000" dirty="0" smtClean="0"/>
              <a:t>součet druhé mocniny čísla zvětšeného o jedna a odmocniny </a:t>
            </a:r>
            <a:r>
              <a:rPr lang="cs-CZ" sz="2000" b="1" dirty="0" smtClean="0"/>
              <a:t>z</a:t>
            </a:r>
            <a:r>
              <a:rPr lang="cs-CZ" sz="2000" dirty="0" smtClean="0"/>
              <a:t> </a:t>
            </a:r>
            <a:r>
              <a:rPr lang="cs-CZ" sz="2000" b="1" dirty="0" smtClean="0"/>
              <a:t>jeho</a:t>
            </a:r>
            <a:r>
              <a:rPr lang="cs-CZ" sz="2000" dirty="0" smtClean="0"/>
              <a:t> </a:t>
            </a:r>
            <a:r>
              <a:rPr lang="cs-CZ" sz="2000" b="1" dirty="0" smtClean="0"/>
              <a:t>trojnásobku</a:t>
            </a:r>
            <a:r>
              <a:rPr lang="cs-CZ" sz="2000" dirty="0" smtClean="0"/>
              <a:t> </a:t>
            </a:r>
            <a:r>
              <a:rPr lang="cs-CZ" sz="2000" dirty="0" smtClean="0">
                <a:sym typeface="Symbol"/>
              </a:rPr>
              <a:t></a:t>
            </a:r>
            <a:r>
              <a:rPr lang="cs-CZ" sz="2000" dirty="0" smtClean="0"/>
              <a:t>	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9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19" grpId="0"/>
      <p:bldP spid="4" grpId="0"/>
      <p:bldP spid="22" grpId="0"/>
      <p:bldP spid="24" grpId="0"/>
      <p:bldP spid="26" grpId="0"/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1728192" cy="710952"/>
          </a:xfrm>
        </p:spPr>
        <p:txBody>
          <a:bodyPr>
            <a:normAutofit/>
          </a:bodyPr>
          <a:lstStyle/>
          <a:p>
            <a:pPr algn="l"/>
            <a:r>
              <a:rPr lang="cs-CZ" altLang="zh-CN" sz="3600" b="1" dirty="0" smtClean="0"/>
              <a:t>Příklad</a:t>
            </a:r>
            <a:endParaRPr lang="zh-CN" altLang="en-US" sz="3600" b="1" dirty="0"/>
          </a:p>
        </p:txBody>
      </p:sp>
      <p:sp>
        <p:nvSpPr>
          <p:cNvPr id="4" name="内容占位符 2"/>
          <p:cNvSpPr txBox="1">
            <a:spLocks/>
          </p:cNvSpPr>
          <p:nvPr/>
        </p:nvSpPr>
        <p:spPr>
          <a:xfrm>
            <a:off x="179512" y="980728"/>
            <a:ext cx="8856984" cy="604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cs-CZ" sz="2400" u="sng" dirty="0" smtClean="0"/>
              <a:t>Pomocí zvolených proměnných zapiš výraz, který představuje:</a:t>
            </a:r>
            <a:endParaRPr kumimoji="0" lang="zh-CN" altLang="en-US" sz="2400" b="1" i="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323528" y="1628800"/>
            <a:ext cx="84969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/>
            <a:r>
              <a:rPr lang="cs-CZ" sz="2400" dirty="0" smtClean="0"/>
              <a:t>a) podíl dvojnásobku druhé odmocniny čísla</a:t>
            </a:r>
            <a:br>
              <a:rPr lang="cs-CZ" sz="2400" dirty="0" smtClean="0"/>
            </a:br>
            <a:r>
              <a:rPr lang="cs-CZ" sz="2400" dirty="0" smtClean="0"/>
              <a:t>a třetiny druhé mocniny tohoto čísla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23528" y="3894147"/>
            <a:ext cx="84969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/>
            <a:r>
              <a:rPr lang="cs-CZ" sz="2400" dirty="0" smtClean="0"/>
              <a:t>b) rozdíl třetí mocniny dvojnásobku čísla</a:t>
            </a:r>
            <a:br>
              <a:rPr lang="cs-CZ" sz="2400" dirty="0" smtClean="0"/>
            </a:br>
            <a:r>
              <a:rPr lang="cs-CZ" sz="2400" dirty="0" smtClean="0"/>
              <a:t>a druhé odmocniny poloviny tohoto čísla zmenšeného o dva</a:t>
            </a:r>
            <a:endParaRPr lang="cs-CZ" sz="2400" dirty="0"/>
          </a:p>
        </p:txBody>
      </p:sp>
      <p:graphicFrame>
        <p:nvGraphicFramePr>
          <p:cNvPr id="21508" name="Object 3"/>
          <p:cNvGraphicFramePr>
            <a:graphicFrameLocks noChangeAspect="1"/>
          </p:cNvGraphicFramePr>
          <p:nvPr/>
        </p:nvGraphicFramePr>
        <p:xfrm>
          <a:off x="3925888" y="2493963"/>
          <a:ext cx="701675" cy="1195387"/>
        </p:xfrm>
        <a:graphic>
          <a:graphicData uri="http://schemas.openxmlformats.org/presentationml/2006/ole">
            <p:oleObj spid="_x0000_s21508" name="Rovnice" r:id="rId3" imgW="330120" imgH="609480" progId="Equation.3">
              <p:embed/>
            </p:oleObj>
          </a:graphicData>
        </a:graphic>
      </p:graphicFrame>
      <p:graphicFrame>
        <p:nvGraphicFramePr>
          <p:cNvPr id="21509" name="Object 3"/>
          <p:cNvGraphicFramePr>
            <a:graphicFrameLocks noChangeAspect="1"/>
          </p:cNvGraphicFramePr>
          <p:nvPr/>
        </p:nvGraphicFramePr>
        <p:xfrm>
          <a:off x="3273425" y="5095875"/>
          <a:ext cx="2266950" cy="849313"/>
        </p:xfrm>
        <a:graphic>
          <a:graphicData uri="http://schemas.openxmlformats.org/presentationml/2006/ole">
            <p:oleObj spid="_x0000_s21509" name="Rovnice" r:id="rId4" imgW="1066680" imgH="431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72040" y="1003536"/>
            <a:ext cx="1728192" cy="710952"/>
          </a:xfrm>
        </p:spPr>
        <p:txBody>
          <a:bodyPr>
            <a:normAutofit/>
          </a:bodyPr>
          <a:lstStyle/>
          <a:p>
            <a:pPr algn="l"/>
            <a:r>
              <a:rPr lang="cs-CZ" altLang="zh-CN" sz="3600" b="1" dirty="0" smtClean="0"/>
              <a:t>Příklad</a:t>
            </a:r>
            <a:endParaRPr lang="zh-CN" altLang="en-US" sz="3600" b="1" dirty="0"/>
          </a:p>
        </p:txBody>
      </p:sp>
      <p:sp>
        <p:nvSpPr>
          <p:cNvPr id="4" name="内容占位符 2"/>
          <p:cNvSpPr txBox="1">
            <a:spLocks/>
          </p:cNvSpPr>
          <p:nvPr/>
        </p:nvSpPr>
        <p:spPr>
          <a:xfrm>
            <a:off x="179512" y="1827724"/>
            <a:ext cx="8856984" cy="7200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cs-CZ" sz="2400" dirty="0" smtClean="0"/>
              <a:t>Auto jede rychlostí </a:t>
            </a:r>
            <a:r>
              <a:rPr lang="cs-CZ" sz="2400" b="1" i="1" dirty="0" smtClean="0"/>
              <a:t>v</a:t>
            </a:r>
            <a:r>
              <a:rPr lang="cs-CZ" sz="2400" dirty="0" smtClean="0"/>
              <a:t>.</a:t>
            </a:r>
            <a:br>
              <a:rPr lang="cs-CZ" sz="2400" dirty="0" smtClean="0"/>
            </a:br>
            <a:r>
              <a:rPr lang="cs-CZ" sz="2400" u="sng" dirty="0" smtClean="0"/>
              <a:t>Zapiš výrazem rychlost jiného auta, </a:t>
            </a:r>
            <a:r>
              <a:rPr lang="cs-CZ" sz="2400" u="sng" smtClean="0"/>
              <a:t>které jede:</a:t>
            </a:r>
            <a:endParaRPr kumimoji="0" lang="zh-CN" altLang="en-US" sz="2400" b="1" i="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323528" y="2619812"/>
            <a:ext cx="3816424" cy="2943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200000"/>
              </a:lnSpc>
              <a:buFont typeface="+mj-lt"/>
              <a:buAutoNum type="alphaLcParenR"/>
            </a:pPr>
            <a:r>
              <a:rPr lang="cs-CZ" sz="2400" dirty="0" smtClean="0"/>
              <a:t>rychlostí o  10 m</a:t>
            </a:r>
            <a:r>
              <a:rPr lang="cs-CZ" sz="2400" dirty="0" smtClean="0">
                <a:sym typeface="Symbol"/>
              </a:rPr>
              <a:t>s</a:t>
            </a:r>
            <a:r>
              <a:rPr lang="cs-CZ" sz="2400" baseline="50000" dirty="0" smtClean="0">
                <a:sym typeface="Symbol"/>
              </a:rPr>
              <a:t>-1 </a:t>
            </a:r>
            <a:r>
              <a:rPr lang="cs-CZ" sz="2400" dirty="0" smtClean="0"/>
              <a:t>větší</a:t>
            </a:r>
          </a:p>
          <a:p>
            <a:pPr marL="457200" lvl="0" indent="-457200">
              <a:lnSpc>
                <a:spcPct val="200000"/>
              </a:lnSpc>
              <a:buFont typeface="+mj-lt"/>
              <a:buAutoNum type="alphaLcParenR"/>
            </a:pPr>
            <a:r>
              <a:rPr lang="cs-CZ" sz="2400" dirty="0" smtClean="0"/>
              <a:t>dvakrát menší rychlostí  </a:t>
            </a:r>
          </a:p>
          <a:p>
            <a:pPr marL="457200" lvl="0" indent="-457200">
              <a:lnSpc>
                <a:spcPct val="200000"/>
              </a:lnSpc>
              <a:buFont typeface="+mj-lt"/>
              <a:buAutoNum type="alphaLcParenR"/>
            </a:pPr>
            <a:r>
              <a:rPr lang="cs-CZ" sz="2400" dirty="0" smtClean="0"/>
              <a:t>o třetinu menší rychlostí  </a:t>
            </a:r>
          </a:p>
          <a:p>
            <a:pPr marL="457200" lvl="0" indent="-457200">
              <a:lnSpc>
                <a:spcPct val="200000"/>
              </a:lnSpc>
              <a:buFont typeface="+mj-lt"/>
              <a:buAutoNum type="alphaLcParenR"/>
            </a:pPr>
            <a:r>
              <a:rPr lang="cs-CZ" sz="2400" dirty="0" smtClean="0"/>
              <a:t>o 10% větší rychlostí  </a:t>
            </a:r>
            <a:endParaRPr lang="cs-CZ" sz="2400" dirty="0"/>
          </a:p>
        </p:txBody>
      </p:sp>
      <p:graphicFrame>
        <p:nvGraphicFramePr>
          <p:cNvPr id="22532" name="Object 3"/>
          <p:cNvGraphicFramePr>
            <a:graphicFrameLocks noChangeAspect="1"/>
          </p:cNvGraphicFramePr>
          <p:nvPr/>
        </p:nvGraphicFramePr>
        <p:xfrm>
          <a:off x="4668838" y="2932113"/>
          <a:ext cx="863600" cy="323850"/>
        </p:xfrm>
        <a:graphic>
          <a:graphicData uri="http://schemas.openxmlformats.org/presentationml/2006/ole">
            <p:oleObj spid="_x0000_s22532" name="Rovnice" r:id="rId3" imgW="406080" imgH="164880" progId="Equation.3">
              <p:embed/>
            </p:oleObj>
          </a:graphicData>
        </a:graphic>
      </p:graphicFrame>
      <p:graphicFrame>
        <p:nvGraphicFramePr>
          <p:cNvPr id="22533" name="Object 3"/>
          <p:cNvGraphicFramePr>
            <a:graphicFrameLocks noChangeAspect="1"/>
          </p:cNvGraphicFramePr>
          <p:nvPr/>
        </p:nvGraphicFramePr>
        <p:xfrm>
          <a:off x="4937125" y="3431446"/>
          <a:ext cx="323850" cy="773113"/>
        </p:xfrm>
        <a:graphic>
          <a:graphicData uri="http://schemas.openxmlformats.org/presentationml/2006/ole">
            <p:oleObj spid="_x0000_s22533" name="Rovnice" r:id="rId4" imgW="152280" imgH="393480" progId="Equation.3">
              <p:embed/>
            </p:oleObj>
          </a:graphicData>
        </a:graphic>
      </p:graphicFrame>
      <p:graphicFrame>
        <p:nvGraphicFramePr>
          <p:cNvPr id="22534" name="Object 6"/>
          <p:cNvGraphicFramePr>
            <a:graphicFrameLocks noChangeAspect="1"/>
          </p:cNvGraphicFramePr>
          <p:nvPr/>
        </p:nvGraphicFramePr>
        <p:xfrm>
          <a:off x="4760913" y="4298950"/>
          <a:ext cx="674687" cy="773113"/>
        </p:xfrm>
        <a:graphic>
          <a:graphicData uri="http://schemas.openxmlformats.org/presentationml/2006/ole">
            <p:oleObj spid="_x0000_s22534" name="Rovnice" r:id="rId5" imgW="317160" imgH="393480" progId="Equation.3">
              <p:embed/>
            </p:oleObj>
          </a:graphicData>
        </a:graphic>
      </p:graphicFrame>
      <p:graphicFrame>
        <p:nvGraphicFramePr>
          <p:cNvPr id="22535" name="Object 7"/>
          <p:cNvGraphicFramePr>
            <a:graphicFrameLocks noChangeAspect="1"/>
          </p:cNvGraphicFramePr>
          <p:nvPr/>
        </p:nvGraphicFramePr>
        <p:xfrm>
          <a:off x="4127500" y="5197475"/>
          <a:ext cx="1943100" cy="349250"/>
        </p:xfrm>
        <a:graphic>
          <a:graphicData uri="http://schemas.openxmlformats.org/presentationml/2006/ole">
            <p:oleObj spid="_x0000_s22535" name="Rovnice" r:id="rId6" imgW="914400" imgH="177480" progId="Equation.3">
              <p:embed/>
            </p:oleObj>
          </a:graphicData>
        </a:graphic>
      </p:graphicFrame>
      <p:pic>
        <p:nvPicPr>
          <p:cNvPr id="10" name="Obrázek 9" descr="images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143636" y="357166"/>
            <a:ext cx="2619375" cy="174307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内容占位符 2"/>
          <p:cNvSpPr txBox="1">
            <a:spLocks/>
          </p:cNvSpPr>
          <p:nvPr/>
        </p:nvSpPr>
        <p:spPr>
          <a:xfrm>
            <a:off x="4932040" y="2067118"/>
            <a:ext cx="1224136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cs-CZ" sz="2400" dirty="0" smtClean="0"/>
              <a:t>p    =  i</a:t>
            </a:r>
            <a:endParaRPr kumimoji="0" lang="zh-CN" altLang="en-US" sz="2400" b="1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1728192" cy="710952"/>
          </a:xfrm>
        </p:spPr>
        <p:txBody>
          <a:bodyPr>
            <a:normAutofit/>
          </a:bodyPr>
          <a:lstStyle/>
          <a:p>
            <a:pPr algn="l"/>
            <a:r>
              <a:rPr lang="cs-CZ" altLang="zh-CN" sz="3600" b="1" dirty="0" smtClean="0"/>
              <a:t>Příklad</a:t>
            </a:r>
            <a:endParaRPr lang="zh-CN" altLang="en-US" sz="3600" b="1" dirty="0"/>
          </a:p>
        </p:txBody>
      </p:sp>
      <p:sp>
        <p:nvSpPr>
          <p:cNvPr id="4" name="内容占位符 2"/>
          <p:cNvSpPr txBox="1">
            <a:spLocks/>
          </p:cNvSpPr>
          <p:nvPr/>
        </p:nvSpPr>
        <p:spPr>
          <a:xfrm>
            <a:off x="179512" y="1209862"/>
            <a:ext cx="6120680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cs-CZ" sz="2400" u="sng" dirty="0" smtClean="0"/>
              <a:t>Zapiš rovnicí: </a:t>
            </a:r>
            <a:r>
              <a:rPr lang="cs-CZ" sz="2400" i="1" u="sng" dirty="0" smtClean="0"/>
              <a:t>Pavel je o 3 roky mladší než Ivan</a:t>
            </a:r>
            <a:r>
              <a:rPr lang="cs-CZ" sz="2400" u="sng" dirty="0" smtClean="0"/>
              <a:t>.</a:t>
            </a:r>
            <a:endParaRPr kumimoji="0" lang="zh-CN" altLang="en-US" sz="2400" b="1" i="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0" name="内容占位符 2"/>
          <p:cNvSpPr txBox="1">
            <a:spLocks/>
          </p:cNvSpPr>
          <p:nvPr/>
        </p:nvSpPr>
        <p:spPr>
          <a:xfrm>
            <a:off x="179512" y="2050588"/>
            <a:ext cx="6120680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cs-CZ" sz="2400" dirty="0" smtClean="0"/>
              <a:t>Připravíme si neznámé do rovnosti:</a:t>
            </a:r>
            <a:endParaRPr kumimoji="0" lang="zh-CN" altLang="en-US" sz="2400" b="1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内容占位符 2"/>
          <p:cNvSpPr txBox="1">
            <a:spLocks/>
          </p:cNvSpPr>
          <p:nvPr/>
        </p:nvSpPr>
        <p:spPr>
          <a:xfrm>
            <a:off x="179512" y="2698660"/>
            <a:ext cx="2088232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cs-CZ" sz="2400" dirty="0" smtClean="0"/>
              <a:t>Pavel je mladší: </a:t>
            </a:r>
            <a:endParaRPr kumimoji="0" lang="zh-CN" altLang="en-US" sz="2400" b="1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内容占位符 2"/>
          <p:cNvSpPr txBox="1">
            <a:spLocks/>
          </p:cNvSpPr>
          <p:nvPr/>
        </p:nvSpPr>
        <p:spPr>
          <a:xfrm>
            <a:off x="5137234" y="2714620"/>
            <a:ext cx="792088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cs-CZ" sz="2400" dirty="0" smtClean="0"/>
              <a:t>p </a:t>
            </a:r>
            <a:r>
              <a:rPr lang="cs-CZ" sz="2400" dirty="0" smtClean="0">
                <a:sym typeface="Symbol"/>
              </a:rPr>
              <a:t> </a:t>
            </a:r>
            <a:r>
              <a:rPr lang="cs-CZ" sz="2400" dirty="0" smtClean="0"/>
              <a:t>i</a:t>
            </a:r>
            <a:endParaRPr kumimoji="0" lang="zh-CN" altLang="en-US" sz="2400" b="1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内容占位符 2"/>
          <p:cNvSpPr txBox="1">
            <a:spLocks/>
          </p:cNvSpPr>
          <p:nvPr/>
        </p:nvSpPr>
        <p:spPr>
          <a:xfrm>
            <a:off x="1187624" y="3274724"/>
            <a:ext cx="6768752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cs-CZ" sz="2400" dirty="0" smtClean="0"/>
              <a:t>k </a:t>
            </a:r>
            <a:r>
              <a:rPr lang="cs-CZ" sz="2400" b="1" i="1" dirty="0" smtClean="0"/>
              <a:t>p</a:t>
            </a:r>
            <a:r>
              <a:rPr lang="cs-CZ" sz="2400" dirty="0" smtClean="0"/>
              <a:t> musíme 3 roky připočítat nebo od </a:t>
            </a:r>
            <a:r>
              <a:rPr lang="cs-CZ" sz="2400" b="1" i="1" dirty="0" smtClean="0"/>
              <a:t>i</a:t>
            </a:r>
            <a:r>
              <a:rPr lang="cs-CZ" sz="2400" dirty="0" smtClean="0"/>
              <a:t> 3 roky odečíst</a:t>
            </a:r>
            <a:endParaRPr kumimoji="0" lang="zh-CN" altLang="en-US" sz="2400" b="1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2771800" y="4138820"/>
            <a:ext cx="1563602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cs-CZ" sz="2800" b="1" dirty="0" smtClean="0"/>
              <a:t>p +3 = i</a:t>
            </a:r>
            <a:endParaRPr kumimoji="0" lang="zh-CN" altLang="en-US" sz="2800" b="1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内容占位符 2"/>
          <p:cNvSpPr txBox="1">
            <a:spLocks/>
          </p:cNvSpPr>
          <p:nvPr/>
        </p:nvSpPr>
        <p:spPr>
          <a:xfrm>
            <a:off x="4139952" y="4138820"/>
            <a:ext cx="2736304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cs-CZ" sz="2400" dirty="0" smtClean="0"/>
              <a:t>nebo</a:t>
            </a:r>
            <a:r>
              <a:rPr lang="cs-CZ" sz="2800" dirty="0" smtClean="0"/>
              <a:t>	</a:t>
            </a:r>
            <a:r>
              <a:rPr lang="cs-CZ" sz="2800" b="1" dirty="0" smtClean="0"/>
              <a:t>p = i - 3</a:t>
            </a:r>
            <a:endParaRPr kumimoji="0" lang="zh-CN" altLang="en-US" sz="2800" b="1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602" name="AutoShape 2" descr="http://tx.english-ch.com/teacher/mar/boyswillbeboys.png"/>
          <p:cNvSpPr>
            <a:spLocks noChangeAspect="1" noChangeArrowheads="1"/>
          </p:cNvSpPr>
          <p:nvPr/>
        </p:nvSpPr>
        <p:spPr bwMode="auto">
          <a:xfrm>
            <a:off x="155575" y="-1265238"/>
            <a:ext cx="3333750" cy="26479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8" name="Obrázek 17" descr="soccer_kids.pn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286512" y="214290"/>
            <a:ext cx="2551357" cy="250033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4" grpId="0"/>
      <p:bldP spid="10" grpId="0"/>
      <p:bldP spid="12" grpId="0"/>
      <p:bldP spid="13" grpId="0"/>
      <p:bldP spid="14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rázek 12" descr="_vyrn_4763Pokladnicka-Prasatko-Marie-Peppercorn-2004---Ritzenhoff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7572396" y="142852"/>
            <a:ext cx="1357322" cy="135732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14282" y="428604"/>
            <a:ext cx="1728192" cy="710952"/>
          </a:xfrm>
        </p:spPr>
        <p:txBody>
          <a:bodyPr>
            <a:normAutofit/>
          </a:bodyPr>
          <a:lstStyle/>
          <a:p>
            <a:pPr algn="l"/>
            <a:r>
              <a:rPr lang="cs-CZ" altLang="zh-CN" sz="3600" b="1" dirty="0" smtClean="0"/>
              <a:t>Příklad</a:t>
            </a:r>
            <a:endParaRPr lang="zh-CN" altLang="en-US" sz="3600" b="1" dirty="0"/>
          </a:p>
        </p:txBody>
      </p:sp>
      <p:sp>
        <p:nvSpPr>
          <p:cNvPr id="4" name="内容占位符 2"/>
          <p:cNvSpPr txBox="1">
            <a:spLocks/>
          </p:cNvSpPr>
          <p:nvPr/>
        </p:nvSpPr>
        <p:spPr>
          <a:xfrm>
            <a:off x="179512" y="1344758"/>
            <a:ext cx="8856984" cy="15841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cs-CZ" sz="2400" dirty="0" smtClean="0"/>
              <a:t>Děti ve školce si přinesly z domova svá prasátka a začaly porovnávat, kolik mají peněz. Množství peněz, které má každé z dětí, označ pomocí začátečního písmena jeho jména. Zapiš následující údaje pomocí </a:t>
            </a:r>
            <a:r>
              <a:rPr lang="cs-CZ" sz="2400" u="sng" dirty="0" smtClean="0"/>
              <a:t>rovností mezi výrazy:</a:t>
            </a:r>
            <a:endParaRPr kumimoji="0" lang="zh-CN" altLang="en-US" sz="2400" b="1" i="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107504" y="2862515"/>
            <a:ext cx="6696744" cy="40669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150000"/>
              </a:lnSpc>
              <a:buFont typeface="+mj-lt"/>
              <a:buAutoNum type="alphaLcParenR"/>
            </a:pPr>
            <a:r>
              <a:rPr lang="cs-CZ" sz="2400" dirty="0" smtClean="0"/>
              <a:t>Andrea má o deset korun méně než Blažena.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lphaLcParenR"/>
            </a:pPr>
            <a:r>
              <a:rPr lang="cs-CZ" sz="2400" dirty="0" smtClean="0"/>
              <a:t>Cecílie má třikrát více než Dan.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lphaLcParenR"/>
            </a:pPr>
            <a:r>
              <a:rPr lang="cs-CZ" sz="2400" dirty="0" smtClean="0"/>
              <a:t>Eva má o patnáct korun více než</a:t>
            </a:r>
            <a:br>
              <a:rPr lang="cs-CZ" sz="2400" dirty="0" smtClean="0"/>
            </a:br>
            <a:r>
              <a:rPr lang="cs-CZ" sz="2400" dirty="0" smtClean="0"/>
              <a:t>Franta a Gábina dohromady.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lphaLcParenR"/>
            </a:pPr>
            <a:r>
              <a:rPr lang="cs-CZ" sz="2400" dirty="0" smtClean="0"/>
              <a:t>Honza má pouze polovinu toho,</a:t>
            </a:r>
            <a:br>
              <a:rPr lang="cs-CZ" sz="2400" dirty="0" smtClean="0"/>
            </a:br>
            <a:r>
              <a:rPr lang="cs-CZ" sz="2400" dirty="0" smtClean="0"/>
              <a:t>co vlastní Irena a Jana dohromady.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lphaLcParenR"/>
            </a:pPr>
            <a:r>
              <a:rPr lang="cs-CZ" sz="2400" dirty="0" smtClean="0"/>
              <a:t>Katka má tři čtvrtiny částky, kterou vlastní Leoš.</a:t>
            </a:r>
            <a:endParaRPr lang="cs-CZ" sz="2400" dirty="0"/>
          </a:p>
        </p:txBody>
      </p:sp>
      <p:graphicFrame>
        <p:nvGraphicFramePr>
          <p:cNvPr id="22532" name="Object 3"/>
          <p:cNvGraphicFramePr>
            <a:graphicFrameLocks noChangeAspect="1"/>
          </p:cNvGraphicFramePr>
          <p:nvPr/>
        </p:nvGraphicFramePr>
        <p:xfrm>
          <a:off x="6443663" y="2995613"/>
          <a:ext cx="1295400" cy="349250"/>
        </p:xfrm>
        <a:graphic>
          <a:graphicData uri="http://schemas.openxmlformats.org/presentationml/2006/ole">
            <p:oleObj spid="_x0000_s24578" name="Rovnice" r:id="rId4" imgW="609480" imgH="177480" progId="Equation.3">
              <p:embed/>
            </p:oleObj>
          </a:graphicData>
        </a:graphic>
      </p:graphicFrame>
      <p:graphicFrame>
        <p:nvGraphicFramePr>
          <p:cNvPr id="24582" name="Object 3"/>
          <p:cNvGraphicFramePr>
            <a:graphicFrameLocks noChangeAspect="1"/>
          </p:cNvGraphicFramePr>
          <p:nvPr/>
        </p:nvGraphicFramePr>
        <p:xfrm>
          <a:off x="6970713" y="3432175"/>
          <a:ext cx="755650" cy="773113"/>
        </p:xfrm>
        <a:graphic>
          <a:graphicData uri="http://schemas.openxmlformats.org/presentationml/2006/ole">
            <p:oleObj spid="_x0000_s24582" name="Rovnice" r:id="rId5" imgW="355320" imgH="393480" progId="Equation.3">
              <p:embed/>
            </p:oleObj>
          </a:graphicData>
        </a:graphic>
      </p:graphicFrame>
      <p:graphicFrame>
        <p:nvGraphicFramePr>
          <p:cNvPr id="24583" name="Object 3"/>
          <p:cNvGraphicFramePr>
            <a:graphicFrameLocks noChangeAspect="1"/>
          </p:cNvGraphicFramePr>
          <p:nvPr/>
        </p:nvGraphicFramePr>
        <p:xfrm>
          <a:off x="6456363" y="4425950"/>
          <a:ext cx="1700212" cy="400050"/>
        </p:xfrm>
        <a:graphic>
          <a:graphicData uri="http://schemas.openxmlformats.org/presentationml/2006/ole">
            <p:oleObj spid="_x0000_s24583" name="Rovnice" r:id="rId6" imgW="799920" imgH="203040" progId="Equation.3">
              <p:embed/>
            </p:oleObj>
          </a:graphicData>
        </a:graphic>
      </p:graphicFrame>
      <p:graphicFrame>
        <p:nvGraphicFramePr>
          <p:cNvPr id="24584" name="Object 3"/>
          <p:cNvGraphicFramePr>
            <a:graphicFrameLocks noChangeAspect="1"/>
          </p:cNvGraphicFramePr>
          <p:nvPr/>
        </p:nvGraphicFramePr>
        <p:xfrm>
          <a:off x="6913563" y="5434013"/>
          <a:ext cx="1133475" cy="400050"/>
        </p:xfrm>
        <a:graphic>
          <a:graphicData uri="http://schemas.openxmlformats.org/presentationml/2006/ole">
            <p:oleObj spid="_x0000_s24584" name="Rovnice" r:id="rId7" imgW="533160" imgH="203040" progId="Equation.3">
              <p:embed/>
            </p:oleObj>
          </a:graphicData>
        </a:graphic>
      </p:graphicFrame>
      <p:graphicFrame>
        <p:nvGraphicFramePr>
          <p:cNvPr id="24585" name="Object 3"/>
          <p:cNvGraphicFramePr>
            <a:graphicFrameLocks noChangeAspect="1"/>
          </p:cNvGraphicFramePr>
          <p:nvPr/>
        </p:nvGraphicFramePr>
        <p:xfrm>
          <a:off x="6850063" y="6000750"/>
          <a:ext cx="836612" cy="774700"/>
        </p:xfrm>
        <a:graphic>
          <a:graphicData uri="http://schemas.openxmlformats.org/presentationml/2006/ole">
            <p:oleObj spid="_x0000_s24585" name="Rovnice" r:id="rId8" imgW="393480" imgH="393480" progId="Equation.3">
              <p:embed/>
            </p:oleObj>
          </a:graphicData>
        </a:graphic>
      </p:graphicFrame>
      <p:sp>
        <p:nvSpPr>
          <p:cNvPr id="24587" name="AutoShape 11" descr="data:image/jpeg;base64,/9j/4AAQSkZJRgABAQAAAQABAAD/2wCEAAkGBhQSEBUUEhQVFBUVFxQVGBQVFhQXFhcUFRQVFBYUFxQXHCYeGB0kGhcVHy8gIycpLCwsFx4xNTAqNSYrLCkBCQoKDgwOGg8PGiwkHyQpLyksKjAsLiwpKS0pKiwsLCwsLCwsLywsLCktLCwsLCwsLCktLCksKSwsLCwpLCopLP/AABEIAOEA4QMBIgACEQEDEQH/xAAcAAABBQEBAQAAAAAAAAAAAAAAAwQFBgcCAQj/xABLEAACAQIDBAYFCAYHBwUAAAABAgMAEQQSIQUGMUETIlFhcYEHMpGhwRQjQlJicpKxJDOCorLRNENTc7PC8AgVY4PS4fEXJaPD0//EABoBAAIDAQEAAAAAAAAAAAAAAAAEAQMFAgb/xAAyEQACAgECAwYFBAIDAQAAAAAAAQIDEQQSITFBBRNRcZHwImGBscEyodHhFEIzcvEj/9oADAMBAAIRAxEAPwDcaKKKACiiigAooooAKK8JphiNsqNF6x/d9vPyric4wWZMlLJIUnLiFX1mA8TUHNj3bi1h2DQe3jUDjd4400UZzwvyJ7BYEsfAUjZr4x4Je/IuronY8RWS4vtaMcLnwB+NqSbbQ5IT5gfzqgvvdIFY5IlGlmLEAakG41B5cweOlNIMVipbl45CLm3UmUEdvXyqNb+6qrtRqIRUtvP3y4v9hmOjf+7S+ppH++Ps28a7TaDn6HwqH2dAuGgzylRzYjhe3AXJJNVnau/MrNaGyL2kAsfbcD/WtaNEbZR+P378iuvSzuk1XyXXoX07VI4p+98CBXa7XTmGHlf8qz7Z2+0g0nAkU8bABvHTQ/61q04dhIqtD84p7Wtl7jfWi2NkFmLz9P8Awi7Szp/WuHj0J+HGo3Bh4HQ+w60vVe+TS/Uj85G//Ou44ZRwAX7sjf8AQKrjbb/tAWwieoqKjx8q+shYdotf90/CneH2ijmwNm+q2h9hq5TT+XmRtY6orwm1M5sVfhoPef5V2QOWnApNsYBVL3g3yEd44LMw4vxVe5RzPfw8ap2I2g8pu7sx7yfy4V2oNmnR2bZYt0nhfubRHiAaVrH9jbxSYdxqWTmhPvW/A1q2zccssaupuCAb9xqJRwL6rSS0748V4jqiiiuRQKKKKACiiigAooooAKa7Q2kkKFpDYam3PSuNpbSEQsNXPAfE91ZnvHtZppStywU6n6zDj5LwA8TVe/dPZHn1+Q3pdM7546EjjN75MTiI0U5IjIBlHFgLscx8AdKnQaouwY82LjF75M7m3DRGjGvPWRavN6ztfhWJLwGNZCFc1CC4JENtzeERt0a5S5061yLn6KxjWRu4aePCorZ25IbrsXhIvlCNZrkaXUdRFGhCgX0+jqDaYcHGjFlRFZiSzKqhmJ1N2AufOnApCOVLdl/YqV22O2Cx4vr/AF74lJ2fu1M1hLGc4FmklkWRSeBKdYsQeIFl045auGysAsSpEnqxj43tbkLnQDQCw5UmkjTAsjFIRe8o9aS3KE8l5dJ+H647glEMDPwCjQanuAudTqRx1rQ0ulal3ks8fF5Obb534g/Irm+2180wjB6qlEA5GR2CXPmwHdrVbxEMsMxinQK1iyMrZkkQEAlSQCCCVBUgEZhxBvXm04zMGU5iXv6gZnvxDKFBNwbHhyp3iZZtoQx9KPk8uGZ0kLxselkMdnCx5kZEZCrakG5AA6uY6F97pnHlt6+Pma8pT08oVw4rHFdfMSnwUywfKAimK63u9nyMwXpFTLZl1B1IJGoB0vL7u7bbDydqGwZfiO8VFbT3okmVEmiMCBzHoG6KSaJyhCy2C5Qy9VDY3AOpAsKK700rLIN2Y58l0LdO3qK5d7hp9PA1+GUMoYG4IuD3Gu6qO5e1Tbomvbip/Nat9dNYZ57UUumbgzykpogRqAR30tavMtQUDZL2tc5RyJv7zrVR3m3lLXiiPV4M45/ZHd+dWPeDByvFkhy6+tc2JHYDwqg47Zcsf6xGXv5fiGldwijX7Pprk982s9F+SE2nMES5NlzRhiOSGRVdr8rKWN+Vqd7wbOSGUSYeJrKjrOkEbEDKoeNmCCwbRl7bOCdBel8FsZcTCZHkZY2LrZMgGVWZGzs6sNSG00sON+TLYe1IYoegeQI8BkGZn6rrnYrOr8HGXs5gjwo1d8qY7orI7ZYrLlteMe/3FMVslPk0UyyZpWaNwyO3RsjEZ0VL2KhC2pF7gHS9qvHo22gSHiJ9U5h4Nx94/erPnwMkAQtbopnlyJYhoS7STpGdSCpS50tlbTW96s+4k+XGAfWVh7LN8KZXxQyyucO80023l8/T+jVKKKKqPPhRRRQAUUUUAFMdqbTEKjmzXCr4cSe4fyHOnOKxKxozsbBRc1nW822mEbSE2eTqr9heOngPeRVF1jjiMf1Pl/JdTU7JJIcbQ26vRzSK4d0OQkcpTYAHwuD5VQ3nPAHT86aDHMpKD1JLN+1FmUe0S/uV2DV2mo7ndnjl8z0mko7lSXz/AAWbclfnpT2Io/E5P+QVcgap+4q9ac90I9nTH4ircDWNrXm+XvoY2sebpe+h3emsUXyliv8AUKSrkX+dcEhogf7NToxHrG68A108ZIzssMZKtICWccY4gQGcHkxuFXvJPBDU/hIVjRVQBVUBQBwAAsAPKrdJRu+OX0EpPoNdry5Ywo5kC3cOX5VC7zT5cKo+sw9gBP5gU72vPmkUVEb6S2EKdzH+EfzrWhxkM6KO6+K+voVzY22jhsS5aF5EkjRQyFLoyu5IKuy9VrrqD9AadjiWaYjF42Ho0j0XoZAz55UjSPOrKwClvm4ytiLoT4toxpUzunsSeZHjkKjDdKZFIDdIxZs5TsID63Hd2UtqdIpS3x5trPkamsoUH3qfXi/BDbZTTz4aTBvhhIrpInTqyhCZCx6SSNzdWztnOUtrwtoKtuy9y40A6Q527+FTuDwaxqFQBQOQpxVtdUas7OGTJlqHFy7rKT9RLDYJIxZFC+Ap1akxXQNdirbfFntq5K13RQQcGuHQHQ60qRXF/wDzQBVNq+j/AAzs0kcaRyEliQq2ZjzItoe8VS5IOiGOw8tlldFREJF3jeJlVl+sudpbkcLG9av8tjLZOkTNwy51zX7Mt73pptbZCTrZxqL5W+kp7j8K6UhyrUySUJv4c/UymLCZFCBmKIbojMWVNCOqDqNCRbgLm1qmt0x+mR/tfwNSG1NnNC5RvI8iORFPdyos2Oj7gx93/ernjHA9BbsWnk4cmn9jVqKKKXPJhRRRQAUUUlisQERnPBQT7BQBXd5sbncRg9VbFu9uIHlofOsz3yx2acIOCKPxN1j7stW98QWux4sb+Z1rPNvSXxUv3gPIKoH5VnaOffalyfRcPsa/Z0V3vkhLKCAeYvbz0NdBqQWTSug9bmDfwXfcdfmpD2yW/DGn8zVjklCqWY2VQWJPAKBck+ABNV3cv+jeMj+7KPhUjtAdI8UHKRsz/wBzFZnHgzmJD3SNXmLk7NRKK8Ty+pf/ANZP5skNgYc5DM4KyT2cqeKRgHooj2ZVNyPrvJ21KNJYV5mpOU6VtRSisISIPEy3mX/XOo3fN7zIOxB72anOJNph3H40ntrZzz4pFXmi68gAWuTXdfM0Oz2o3bpdExnu3sFsQ9zcRr6zdv2R3n3Vo+HiCqAosALADgBTbAYRYo1RB1VHmTzY95ppvNtR4IM0XRh2kiiDy36KPpHCdJJYjQX4XFyVHOplLJXq9U75fJch/iNrwxtkeRFYLnKki4S9s7D6K3B6xsNDrUZj9vzLimhhh6QRpCz8cxaeSRFVToqKqxOzO1+QAuaYbN2ZJLmlxCLIxcxSplaJJhhppBBiERmI1U3yMSraEEZReXnKiTphnR8uRs0UrKyBiwDFQRdSWIYHTO3G9ciYz2xtqVpjh8MQmQKZsQVDZCwzLFGjaGQqQxLXChl0YtYcR4e2peVj9ZpZCf4rDyAHdVMwe/0EWdWOeZ58SxSMSM5JxEgXq5PqBAO4DwpXGbf2hPLHh8NhvkzzKzhpyOkSJTYytHb5tb6AsCSdAL1lWrUWzajlL0LFhIuGK3iMJVbtJI/qQgZ5JD3DiB2sSAOdSGx5pjIxxLBHYdXDrYxqgIuwkteVrkBjoBcDKAQWid3Nmx4VjGJsNJi2F5MzH5Q542LNIzgdwQD7NSuKcYgNGD0OIjtIma10bUJKLaPGTdSRoQWU2NwH6a5QjiUsnDeSaqH2xgAAOjZojK6ozJwOckEsnqknhmFm14062NtLp4VkIysbq6c0kQlJEPgwYd+h517tnDM8DhPXtmT+9Qh4/wB9Vq4grG0bwLlxEaiG361VvAB/xFNzD+1dPtcqWTGyIgEbgp1Spc5gB9UvqejYfS4rob5fVmWLTiE2kSN0Mji7RsGITJG1iHHrPcC2qAHsNPl3SxMZz4LPh1LkPhJmjnhYMf1sZDlo9fWUHgSQGIysg9LKuW+l/Tozrd4k7tXCpio2UAiRNQGFirHip5EXBUkaXU9lRno8wZ+UyMRYouXXkSdR7qT2ftSSNuhxCGCeMsVLurJPFcHJHLlAcWFresMtyLk3t+wcMmaSRP6zKxPbpx8wAa0Iy+HA1DUOFMq+j5fLjx9SZoooqBIKKKKACoLfDE5YMnORgvkOsfyqdqn774kdJGCbBFZz56XPgFNL6mW2qT98TuHMg3fWqHvCtsVL3lW9qKfzvVn25tAxYd5EtmAAS+ozMVVSe0DNfyqkY3bHTsjOAsuXI6i9myklJEvyIZgRyKW7CUezIyVm/py/JqaHMbN3R8D0Gug1Ihq7Br0Rvl/3PP6Iv3pP8RhUrsgZ8TPJ9QRwL3WXppPaZIx/y6iNzjfCp96T/FapfdfXDK/OVpJvKWRnX9woPKsCiOdTOXg39zyep/XLzf3JsNXpNJg10DWkKkVtDCXYMKmcEosDbWwF+duykyt6cQ6CoJyOb0TRq6lXUMrAgqwBUg6EEHQjuNcBq7Brogrw3Awq36L5RADrlgxWJjTyRXyjwAFcN6NcCxvLHJOR/bz4iT3NJb3VZr0XoJIXd7ZEGDnmhhjSISWnTIoW6kLHIgI1IVwGty6dajYXdNo7UcC8i4bCmH7oimIA7ulX21PbWwTOqtGQssZzxsb5b2IZHtrkdSVNtRcMNVFREuOBdcYgKvArw4mFrdIsWkhBA4tGwEikaOjPlvnWgClbi7mYHGbKOJxDHpi0rSYnpGV4XVtDcnLwyuSwN8/hZ9uzjdo41EVCjDDyt0e1JBIvSRjqlREQDLmAs19DYXsyhqjNz90oMfisRNEZV2f01+hLFY55F6w6otZFLXF9QGUaa216OyqFQBVAACgAAAaAADQAdlQA12JsloOkLTNK0r9I5KxoucqqllRB1bhRpc9vEk1IvNakmltwpAtUgLmauekpHNXuagDueNZEKSKro3FWAZT4g6U52cgQkDRSAAOy3C3daoLau8mHw1unlVCdQOszEdoRAWt32tTvZW14sRGssEiyRtwdTcaaEdoI7DrQTxwWOikcLLcd4pag5CiiigArOt/p/nJe6NV8iL/5q0Wsk9JABxbBj1SVBFyAbol1PbpfTvNK6r9K8/tx/Axpo77EiA2jtNZsNOig/NdGCxGjWcBivaAVYX7tKqbwhip5qbg+ViPAirVsnZn6HJqCZkJFuCqFIjTXUkcT9pmqrI2lddnOOJwj0f4/lG12fhxlH5+/sLBq7VqQBrsNWoahdtg4vJs13+ouJbzUyMPyq37LhyQxp9RET8KhfhVA2bL/AO1zjs6ZfxAH/PWgK/51jULFln/ZnktT/wAkvN/cdg10Gpur0oGpsXFgaVRqbBqUVqkgdq1d5qbI9Q29GNOURAkZ7lyCQejFuqCNRmOngG7RQdRi5PCPcfv3BGxSNZcSykhvk6B1UjiplZljuOwMSOYprF6T8MDbEJiMLrbNPCRHc/8AEjLr7bVAYbasGcwo8eZNOjUrdQOQUcLdg4U3G82HeXoS1yxKC6N0bNrdA5GVuY7K72jX+OsczUIMUrqGRgysAVZSCpB4EEaEVmfpo2jkSGGEH5RiSYrqSC0FwDEwHrBnZbA8Ota1zd3u0/yLEiJDbDYgsBHyixFi4KdiuFYFeTBbcam9q7u4ebExYmRSZYbZGzNYWJIut7GxJPDjXD4C0ouLwx9uzs1cJhIoFt82gUkfSfi7ebFj51MRPcXqK6bSpOP1RQcjba+1Fw8LyvwQXsOJN7Ko7yxAHeayLa+1psS+aWR+5UkkRE7lCkfiOp7aufpOxZEUMY/rJSx+7GjN/GYz5VQbU1RBNZZ6jsTR1zrlbZFPjhZ4l69Gu8Ekolw8zmRocjI7G7tC+YWY8WKspGY6kMKs+8G1xhsO8pFyoAVfrOxCovmxF+69Z1uC1tprb6eHmU/syQuPj7asHpNxNo4I/rSM58I42H5yKfKqpQ+PaZd+kitd3C5OS9Hh/tko2InaR2d2LO5uzHmfgOQHAAADhVw9EzFTi0Hq54ZAPtSI6v7eiU1TDV99F2GtFPJ9eYKPCKNB/Ezjypi9JRN3tuMIaWMUuTWPRmhYGTreNSdQuHazDxFTVJnjQooooAKyv0kJ87Pe1iIz5ZVv+VapWeb/AOFBxGouHjW/fYkH8hSese2Cl4NMtqeJZKxslSsVmBBDOLHTg5F/A8R3EVTts4Top3XkTnX7rXPuNx5Ve71D7ybLMseZRd47kDmy/SXx0BHeLc6ztFqtl+6XKXMe01/d27nyfMqIaug1IK1dqa9SeiLFsiX9Axi/VDP/APCD/wDWa0RJKzbdgZxiYv7SK3ulQ/xirzsnFZ4Y2+siN+JQfjWTFYusXzT9UeY1ixdLzJZHpVXpmr0qrVeJjsPXYamoelFepIHStVY3jktiB3xgj9h3zfxp7RViDVE7ybJM8YMZAljOaMn1SbWZGtrlYaHsOU/RqUyyqWySZkGPwJjfopwQMx6GYaX1utnHquOznbnzldmYbPJGgFwpRj3LGQQfaoHn3GpV8dFITBOuR7WaCawbyvo47GUkc6UwUEOFjPWCjiXkbU9l3bsGg/8ANMKzhg9DXrMVOOE21jd1x4PxJKcXaIDj00BHisyMfcDVlxOIqH2HhS5EzAhR6gYEFiRbpLHUCxIF9TcnhYl3jpKXk+JhXyUpcB1FPcjy/OrGh0qkw4izCrlh3uoqEUMovpVQj5I/ISSRnxkiJX3x2qmXrXd5dgpjMM8LkrmsVccUdTmRx3ggeOo51l6bq49ZOifDFzewmjaPomH1iWYFPAi/dTVNiisM9H2N2hVTB1WvHHKZL+jvCFscz8ooWB+9LImX3RSeyn3pRXr4U8v0hfMiJvyU1aN193xhYcuhkY5pGHAtawAvrlUaDzOhJprvvuy2Mw4WJgksbiSMtfKWAZSjW1CsrMNO6q3P49xn2ayMtd/kdNy9FwMtdrC/HuHE9wHMnhWwbsbLOGwkUTesq3f+8cmST99m8rVXd1NxHjdZcUULKbrHGWZQw4OzkC5HEACwNjc2FrtXV1ik+Bd2vr4amUY1/pX7ti2DW8i+N/ZrU1UZsmK5Ldmg+PwqTqkxAooooAKp3pDw+kT24FkJ8QGH8Jq41Eb1YDpcLIALlRnHiuvvFx50vqYb6pR+R1HmZkHrrNSF66DV5gtKzvJsIoTNGOqdXUfRPNwPq8z2ceF7QaitEDVXdq7sal8PYHiYjop70P0T3cPu1uaHtFRSrt+j/k1NLrdi2WcvEabqz5MUv2ldfOwkH+GfbVv3ca0OTnE8kXkjsF/cyHzrPocUYZkzgoyOjFWFjlzAMR2jKW1FxV7wb5MTInKRVlH3lAik9wiP7VNWtLUZXKUft/RRr9rs3Recon0el1amKvS6SVaZw6DUor03DV2GqSByHrsNTdWrsGgBLH7LhnXLNGkg7HVWA8Mw0ppgt1MJC2aPDwqw4MI1zDwJFx5VJA10DQBxJURj1qYcUyxMF6ARXi9jVu2Fjg6DtGlVjF4UiucBjjE9xw5ioXA6ayaADRTDAbSWRbg09D12VndF65zV4XoA7JpvicRlHfyFcy4q2g1NN8JH0k6L9q58F63wt50EpFughCqFHL/RpSiipICiiigAoIoooAyPeDZ3QYh4+QN1+62q+7Tyqt4LbNonMxCtFfpLA20+kBqdezt8q0j0j4TWOQDkyk9wII/M+2sp3lwLZWkTmpDjtA1B9w9g76w5URVrrfXkMwSlwZP4XFrIoZDcHn8CDqD3Glw1VLYeLMcuQ3Ac2sdCHA00PC4FvZVmD0tfR3csHVtfdywd4rCJKuWRFdexgDr2jsPeK42k+UJKP6prt/dMMsnsFn/5ddh67vcWOoOhB4EcwaqhOVclJdCokUkpZHqB2RNlvCxN47BSeLRG/Rt32AKnvQnnUuj16SMlJJo5HySUsr0yR6VV66IHitSgamqPSoapIF81ehqRDV1egBa9cstcBq9aQAXJsBzNADefDXqMxGzana5MdRgMleihkQ3U2qVw+15B6y38DTnoBXSwigk6TaLngvtNKZ2PE+Q/nXI0qvbybcfMMLhTfEyjjygiOjTv2fZHM285IGWwsdiGlxkcRDRDEPlxDsSVLAF41Sx6TIdBqBw4jStC3PwejPqbARqWNybAFiTzJ6uvjVU2Zs1YIo8PCCbWUX4szHVie0sST41o+zcEIolQchqe1jqT7b1KJbHNFFFdHAUUUUAFFFFAEBvpBmw4+9b2q3xtWR7WwRkjZOfZ22PqnuNbHvV/R/2l+NZ3tbZ2brLx599I6qpvE480WQltaZQcXi0KqXOWaBo2IOmdVcaE9t/PxvpPYPHrILry4g8R40lj8EJAVICvya3MXtf3i3YaruDjkSXKtg44K5sCPpLmANxbUd3DhSuIWxfRr36fYbeyyLfJrp79ouIeu1emoeu0kpFxFT3GqRaRAS8d9BxZDbOneSACPtKvaaksLiAyhlNwQCCOYIuDTWM17gMIULAeoTmUc1LXLjwzdYfeI4AVpaPfFbJJ46ASiNSymkY1pUCnyBVWpVZKb16GqSB4r12GpmsldCWgB5euJ4wylWFwwKkdoIsR7KQE1dCagCDwO8nydxh8acjcIsQ36udR6pL8Fkt6wNrnUcRVmWYEXB40wxUCSqUkVXU8VYAg+INQY3MiT+jy4jDc8sMrZPwPmFSBbC9N8XtBIlLyOqKOLMQo9pqujd+Xg2PxRHd0Kn8XR3rqHdjDK4dlaaQcHndpmHhnJUeQFAYOZd45sX1cCuVDocXKpEYHbDGbGU9+i9tO9lbKjwqMEJZ3OaSVzeSRvrM35DgPbd00pOg1r2PBMxsagCw7nbPzsZm4L1U+9brN5A28zVvqN3dw+TDIPvH2sSPdapKu0cvmFFFFSQFFFFABRRRQBUvSfKy7PZ0uGWSIi3H1+yqBsnfBJQFlsj9v0G8+XnWlb/2/3fKx4LkbhfhIvADjXz2HvcgZQSxCniFLEqD5WqIvdNwa6ZyaekrjdBwkuXHJo+PwKvrz7RUBjsCLguoJU3Vuw+IqBwu2ZYtEc2+qdV9h4eVSKb4gi0kfmp+B/nVF2kUnlczizRzhy4i/TV701NW2lBJ6rhT2N1fz0pFpLcGBHiD+VJdxODzgUcWuaLJs2UMPcaloIqr2wc1sxU5XAZHscrAEglW4Hyqx4c11LWxhLbJMMD2PDUocJXUE1Po3Bq+GpqnyZDTIt8MaQZLVPmEGkJcDemOfI5yQZevOmp5icARUTiOrUHQ6M1efKKjGxNcHGjtoAlvlde9PUQmOBp3FJegB2cRSsMd+Nd4XCE8rVKQ4ZU46mhtJZZAlhsGTwFh76fdEEWuRiewWpOVrg0lbrYpYr4vxJUc8y44FbRIPsr+QpeuUWwA7AK6rSRWwooooAKKKKACiiigCG3wH6DP3Jfl9EhufhWBbdwqRsjIRllzWA5FQCbdxBv3WPdX0Pt3B9LhZo7XLRuB97KcvvtXzCIFDZsoDcCba1xGtuxTT/s09DFv4ovrx8jtzTWU04c00lNMyNCxjaY006IswVRcsQoHaSbAU5erL6M9i/KNq4ZSLqjdK3hEM4v8AtBR51WIzfU2DerYowuysMq6DCtCrW5qwMTk+b5vIVB4c1fN+cMZNm4pQLnoZGA7SgzgDv6tYzs7aMiyRv0jOsjIrKbZQJSFVkFrrZiunMXvrrWJ2hX8al4i9VUrYOa6Zz79S9RU7jplAaeR1moqHCX5UoJzzrO5yszNLi2HruqRu1o41VyqqEJCl9NWNyTe2gp5szbM7IOiKJCpYI0gaRpEucpHXXKluBJJItwFr60NJdCKlB8X0LXS2kXhpARWa717zBcQ8Sg9SwJ04kBrewirzDPniV7WzqrW7Myg299YljMeJcRM9/Wkc+RY291qY0lzubjJciKaoylxLtudgW2hiDErFLIXZyLgAEAC1+ZIq9j0Ti39JN+3oxb2Z6b+hPYuTCyYhhrM2Vf7uO4v5uX/CK0inXFZK7mozaifOpV4p5IZPWidkNr2uptcX5HiO4irRsw8NKa+k7BdFtUsOE0cb+YvGf4B7adbDNxWVqr51vEThcSakxYjjZ3NlUXNuPgBzPIDvphsXeZMQxQo8UgBYI+U5lBALKyEhrXFxxFxy1qM23vFA6SwETA6p0iRh1WRG0IUNmYB1101sfGuNkbmPiIIp+mMLkF06NQwAZChJL2JBV+HVIB7RpVsUq3K9tPp4DSrioNyyn04cGTb71QLKsV2ZmdY8yoxRXZgoDPw9YgaXtztU2BcqO1lHtYD41SN2N32MxMrR/o8hXLG1y0iHqkrxjXQMAddAOAub5gY800Y+0p/Cc3wriyuuNkY1vPLJzaq4tbHlFyooordEgooooAKKKKACiiigAr5l3u2f8lx08RuFWRit+SN1kPhlI9lfTVQW8u5OEx4HymEOyiyyAlJFHGwdSDbuOlSngZ097pb+Z8zy4nnbTt+NqbT4gctb1tuN/wBn/Ctfo8Tio+4tHIo9qA++mMX+zjh/pYuc+Cxj4Gpci+WsT6GItiCQeVr3/wC1bh6Atgno5caw/WfMx96KQ0jeBbKP2DT7Df7PWzlPWfFSdzSIAfwID760TZWy48NCkMKBI41CqovoB3nUnmSdSSTUZFp3OSwOZIwwIPAgg+B0NfO+yYDDiDHMepHK8cZA0EiSsgDnxAynQXsDrlv9FVh/pC2YYsdOgViuIu6WUkZ5FGdSR6vXzNc6at2UhrlmteZfo2m5QlLGUWPDmq/teaY4l16aSNFCZFjbJcFAS7MBdiWzjjYZOHGpvBMbC5udLntPM0pjtkRTgdIput7MrMjrfiA6EG3dwrJ01ka55mso4g0nlrJVdjbEV3mlm+ecSKq9KFbKrqGZgLZbk3JNrm/G9e4rBHpTDAUWIBHeOzWOcteNSpGRWym9uXC1zSEGyMk07QySxXcxjrmS6xEpmcS5sxLBj3DKBbW8psfYj9CZInDyNJKJGmLfOFZGRXzIDlsFAygW00ym5Ooo93YrZPEX+c4X0/gfdsFWk1jJMtjWlwxMaWkIdFjBH61SYwobQWLgWOmhHCqPsP0GbScqJuhw6aZmL9I4HOypcE+LAd9aZuxssLJDHfNkzSM1vWe5ctbld2vblwq+1OiikpSjyb4eRlym4v4RrsvZqYeGOGMWSNVRe2yi1z3nifGnVFFPlPMzH004HTCzgcGeIn7wDr/A3tqD2BLoKv8A6T9ndLsyawu0WWYf8tgW/cz1k+7u3IiQpdVbhlY5Wv3BrX8qytfBviiyLLBNubG8rSLJKmdszIpjKlyblhnQlSTqbG16jtkbbnQjC4Z0MTtKsLyoWeJRHI69YMAy9QWuLgEcbVaYHuOdRW7+6hw7hmk6XIMsdo8pAtluxzHM2XTQAanTsWrvThJWvOF8K+Y3GacWptvhw+RH7m7NkGLaR43iKo6SZgRmZmQgB7WlGhYML+V60jYUd5x3Kx+HxqI+UKpszKpPAMQCT3Xqa3WfNLLYHqBQSQQLtc2BPHQDh29t7dwsd98ZNe0VXWOxuTLLRRRW2KhRRRQAUUUUAFFFFABRRRQAUUUUAFFFFABVB9JUBV45QtwVZDa1yynMq62GoLcSPVq/Ux21sdMVC0MmYBvpIcrqw1DK3Ig+I5EEEiqbqu9g4kxeGZRhNpuOMEtu4wsfwiS/svU38tVUDEPY20COzai9iiAkeyvP/S7Fxn5rHBx2SwqCB4px91LJuVtEf1+FP7Ev/UKyXobV0XqW7kQ+Ow+FlYl48TdvWCR49A2lusEUA6AVJ4HEKI8scTxpGAFUpkFhyVSb+0DjS43Q2j/a4fyRx+bGnEe4OJf9biyo5iMKPYQit+9Vj0l0lh/uw3EhuOjP0kzoUBsiqxUvbRmLBSVH0dATw5cKtdNNlbMTDwrFHfKvNiSxJJJZmOpJJJvTutOqtVwUSpvLCiiirSDiaEOpVhdWBBB4EEWI9lY7P6I8bAzCF8PiofopMCklr6KdCh058+wVstFcThGaxJEp4Mf2dunjIGuNngG1rxYmMrbuRiqjyFO5N2ZXbM+y8zHizNhLnxOe/trVaKX/AMOvOePqzrczMMNutiQR0ezsPFrfM0kIIPb1EJ99XndvZckMR6ZkaRmzHICFAsAFGYkm3b2k6CpairYUQg8pcSHJ4wFFFFXHIUUUUAFFFFABRRRQAUUUUAFFFFABRRRQAUUUUAFFFFABRRRQAUUUUAFFFFABRRRQAUUUUAFFFFABRRRQAUUUUAFFFFAH/9k="/>
          <p:cNvSpPr>
            <a:spLocks noChangeAspect="1" noChangeArrowheads="1"/>
          </p:cNvSpPr>
          <p:nvPr/>
        </p:nvSpPr>
        <p:spPr bwMode="auto">
          <a:xfrm>
            <a:off x="155575" y="-1028700"/>
            <a:ext cx="2143125" cy="21431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subSp spid="_x0000_s24578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22532">
                                            <p:subSp spid="_x0000_s24578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>
                                            <p:subSp spid="_x0000_s24582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4582">
                                            <p:subSp spid="_x0000_s24582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>
                                            <p:subSp spid="_x0000_s24583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4583">
                                            <p:subSp spid="_x0000_s24583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>
                                            <p:subSp spid="_x0000_s24584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4584">
                                            <p:subSp spid="_x0000_s24584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>
                                            <p:subSp spid="_x0000_s24585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4585">
                                            <p:subSp spid="_x0000_s24585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  <p:bldP spid="8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574032"/>
            <a:ext cx="8229600" cy="1143000"/>
          </a:xfrm>
        </p:spPr>
        <p:txBody>
          <a:bodyPr/>
          <a:lstStyle/>
          <a:p>
            <a:r>
              <a:rPr lang="zh-CN" altLang="en-US" dirty="0" smtClean="0">
                <a:sym typeface="Symbol"/>
              </a:rPr>
              <a:t>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rv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Curves</Template>
  <TotalTime>304</TotalTime>
  <Words>217</Words>
  <Application>Microsoft Office PowerPoint</Application>
  <PresentationFormat>Předvádění na obrazovce (4:3)</PresentationFormat>
  <Paragraphs>36</Paragraphs>
  <Slides>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Curves</vt:lpstr>
      <vt:lpstr>Rovnice</vt:lpstr>
      <vt:lpstr>2.1 Zápisy výrazů</vt:lpstr>
      <vt:lpstr>Snímek 2</vt:lpstr>
      <vt:lpstr>Příklad</vt:lpstr>
      <vt:lpstr>Příklad</vt:lpstr>
      <vt:lpstr>Příklad</vt:lpstr>
      <vt:lpstr>Příklad</vt:lpstr>
      <vt:lpstr>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toborpe</dc:creator>
  <cp:lastModifiedBy>Mgr. Petra Toboříková</cp:lastModifiedBy>
  <cp:revision>57</cp:revision>
  <dcterms:created xsi:type="dcterms:W3CDTF">2012-10-25T07:28:55Z</dcterms:created>
  <dcterms:modified xsi:type="dcterms:W3CDTF">2013-10-28T09:00:37Z</dcterms:modified>
</cp:coreProperties>
</file>