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94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/>
          <a:p>
            <a:r>
              <a:rPr lang="cs-CZ" altLang="zh-CN" sz="7200" dirty="0" smtClean="0"/>
              <a:t>2.2 MNOHOČLENY</a:t>
            </a:r>
            <a:endParaRPr lang="zh-CN" altLang="en-US" sz="72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532636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altLang="zh-CN" dirty="0" smtClean="0"/>
              <a:t>Mgr. Petra Toboříková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altLang="zh-CN" dirty="0" smtClean="0"/>
              <a:t>Mnohočleny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656"/>
          </a:xfrm>
        </p:spPr>
        <p:txBody>
          <a:bodyPr>
            <a:normAutofit lnSpcReduction="10000"/>
          </a:bodyPr>
          <a:lstStyle/>
          <a:p>
            <a:r>
              <a:rPr lang="cs-CZ" altLang="zh-CN" dirty="0" smtClean="0"/>
              <a:t>zvláštní typ výrazů</a:t>
            </a:r>
            <a:endParaRPr lang="zh-CN" alt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556792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Mnohočlen (polynom) s jednou proměnou je výraz, který se dá zapsat jako:</a:t>
            </a:r>
            <a:endParaRPr lang="cs-CZ" sz="2800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722438" y="2621409"/>
          <a:ext cx="5676900" cy="663575"/>
        </p:xfrm>
        <a:graphic>
          <a:graphicData uri="http://schemas.openxmlformats.org/presentationml/2006/ole">
            <p:oleObj spid="_x0000_s1026" name="Rovnice" r:id="rId3" imgW="2070000" imgH="241200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67544" y="4399200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kde</a:t>
            </a:r>
          </a:p>
          <a:p>
            <a:r>
              <a:rPr lang="cs-CZ" sz="2800" b="1" i="1" dirty="0" err="1" smtClean="0"/>
              <a:t>a</a:t>
            </a:r>
            <a:r>
              <a:rPr lang="cs-CZ" sz="2800" b="1" i="1" baseline="-25000" dirty="0" err="1" smtClean="0"/>
              <a:t>n</a:t>
            </a:r>
            <a:r>
              <a:rPr lang="cs-CZ" sz="2800" b="1" i="1" dirty="0" smtClean="0"/>
              <a:t>, </a:t>
            </a:r>
            <a:r>
              <a:rPr lang="cs-CZ" sz="2800" b="1" i="1" dirty="0" err="1" smtClean="0"/>
              <a:t>a</a:t>
            </a:r>
            <a:r>
              <a:rPr lang="cs-CZ" sz="2800" b="1" i="1" baseline="-25000" dirty="0" err="1" smtClean="0"/>
              <a:t>n</a:t>
            </a:r>
            <a:r>
              <a:rPr lang="cs-CZ" sz="2800" b="1" i="1" baseline="-25000" dirty="0" smtClean="0"/>
              <a:t>-1</a:t>
            </a:r>
            <a:r>
              <a:rPr lang="cs-CZ" sz="2800" b="1" i="1" dirty="0" smtClean="0"/>
              <a:t>,</a:t>
            </a:r>
            <a:r>
              <a:rPr lang="cs-CZ" sz="2800" b="1" i="1" dirty="0" smtClean="0">
                <a:sym typeface="Symbol"/>
              </a:rPr>
              <a:t>,a</a:t>
            </a:r>
            <a:r>
              <a:rPr lang="cs-CZ" sz="2800" b="1" i="1" baseline="-25000" dirty="0" smtClean="0">
                <a:sym typeface="Symbol"/>
              </a:rPr>
              <a:t>2</a:t>
            </a:r>
            <a:r>
              <a:rPr lang="cs-CZ" sz="2800" b="1" i="1" dirty="0" smtClean="0">
                <a:sym typeface="Symbol"/>
              </a:rPr>
              <a:t>,a</a:t>
            </a:r>
            <a:r>
              <a:rPr lang="cs-CZ" sz="2800" b="1" i="1" baseline="-25000" dirty="0" smtClean="0">
                <a:sym typeface="Symbol"/>
              </a:rPr>
              <a:t>1</a:t>
            </a:r>
            <a:r>
              <a:rPr lang="cs-CZ" sz="2800" b="1" i="1" dirty="0" smtClean="0">
                <a:sym typeface="Symbol"/>
              </a:rPr>
              <a:t>,a</a:t>
            </a:r>
            <a:r>
              <a:rPr lang="cs-CZ" sz="2800" b="1" i="1" baseline="-25000" dirty="0" smtClean="0">
                <a:sym typeface="Symbol"/>
              </a:rPr>
              <a:t>0</a:t>
            </a:r>
            <a:r>
              <a:rPr lang="cs-CZ" sz="2800" b="1" i="1" dirty="0" smtClean="0">
                <a:sym typeface="Symbol"/>
              </a:rPr>
              <a:t> </a:t>
            </a:r>
            <a:r>
              <a:rPr lang="cs-CZ" sz="2800" dirty="0" smtClean="0">
                <a:sym typeface="Symbol"/>
              </a:rPr>
              <a:t>jsou reálná čísla – </a:t>
            </a:r>
            <a:r>
              <a:rPr lang="cs-CZ" sz="2800" b="1" i="1" dirty="0" smtClean="0"/>
              <a:t>koeficienty,</a:t>
            </a:r>
            <a:endParaRPr lang="cs-CZ" sz="2800" dirty="0" smtClean="0">
              <a:sym typeface="Symbol"/>
            </a:endParaRPr>
          </a:p>
          <a:p>
            <a:r>
              <a:rPr lang="cs-CZ" sz="2800" b="1" i="1" dirty="0" smtClean="0">
                <a:sym typeface="Symbol"/>
              </a:rPr>
              <a:t>n</a:t>
            </a:r>
            <a:r>
              <a:rPr lang="cs-CZ" sz="2800" dirty="0" smtClean="0">
                <a:sym typeface="Symbol"/>
              </a:rPr>
              <a:t> je číslo přirozené,</a:t>
            </a:r>
          </a:p>
          <a:p>
            <a:r>
              <a:rPr lang="cs-CZ" sz="2800" b="1" i="1" dirty="0" smtClean="0">
                <a:sym typeface="Symbol"/>
              </a:rPr>
              <a:t>x</a:t>
            </a:r>
            <a:r>
              <a:rPr lang="cs-CZ" sz="2800" dirty="0" smtClean="0">
                <a:sym typeface="Symbol"/>
              </a:rPr>
              <a:t> je proměnná.</a:t>
            </a:r>
            <a:endParaRPr lang="cs-CZ" sz="28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755576" y="2708920"/>
            <a:ext cx="2520280" cy="1325761"/>
            <a:chOff x="755576" y="3501008"/>
            <a:chExt cx="2520280" cy="2778686"/>
          </a:xfrm>
        </p:grpSpPr>
        <p:sp>
          <p:nvSpPr>
            <p:cNvPr id="7" name="Čárový popisek 1 6"/>
            <p:cNvSpPr/>
            <p:nvPr/>
          </p:nvSpPr>
          <p:spPr>
            <a:xfrm>
              <a:off x="2214546" y="3501008"/>
              <a:ext cx="285752" cy="447990"/>
            </a:xfrm>
            <a:prstGeom prst="borderCallout1">
              <a:avLst>
                <a:gd name="adj1" fmla="val 104551"/>
                <a:gd name="adj2" fmla="val 48868"/>
                <a:gd name="adj3" fmla="val 445664"/>
                <a:gd name="adj4" fmla="val 15145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755576" y="5312082"/>
              <a:ext cx="2520280" cy="967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stupeň polynomu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2771800" y="2754000"/>
            <a:ext cx="2592288" cy="1344709"/>
            <a:chOff x="2771800" y="3546088"/>
            <a:chExt cx="2592288" cy="1344709"/>
          </a:xfrm>
        </p:grpSpPr>
        <p:sp>
          <p:nvSpPr>
            <p:cNvPr id="11" name="Čárový popisek 1 10"/>
            <p:cNvSpPr/>
            <p:nvPr/>
          </p:nvSpPr>
          <p:spPr>
            <a:xfrm>
              <a:off x="2771800" y="3573016"/>
              <a:ext cx="648072" cy="432048"/>
            </a:xfrm>
            <a:prstGeom prst="borderCallout1">
              <a:avLst>
                <a:gd name="adj1" fmla="val 98831"/>
                <a:gd name="adj2" fmla="val 50139"/>
                <a:gd name="adj3" fmla="val 224843"/>
                <a:gd name="adj4" fmla="val 220689"/>
              </a:avLst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357554" y="4429132"/>
              <a:ext cx="165618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3">
                      <a:lumMod val="50000"/>
                    </a:schemeClr>
                  </a:solidFill>
                </a:rPr>
                <a:t>koeficienty</a:t>
              </a:r>
              <a:endParaRPr lang="cs-CZ" sz="2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3" name="Čárový popisek 1 12"/>
            <p:cNvSpPr/>
            <p:nvPr/>
          </p:nvSpPr>
          <p:spPr>
            <a:xfrm>
              <a:off x="5004048" y="3546088"/>
              <a:ext cx="360040" cy="432048"/>
            </a:xfrm>
            <a:prstGeom prst="borderCallout1">
              <a:avLst>
                <a:gd name="adj1" fmla="val 99501"/>
                <a:gd name="adj2" fmla="val 50352"/>
                <a:gd name="adj3" fmla="val 231262"/>
                <a:gd name="adj4" fmla="val -227442"/>
              </a:avLst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6067068" y="2708920"/>
            <a:ext cx="2465372" cy="1685801"/>
            <a:chOff x="6067068" y="3501008"/>
            <a:chExt cx="2465372" cy="1685801"/>
          </a:xfrm>
        </p:grpSpPr>
        <p:sp>
          <p:nvSpPr>
            <p:cNvPr id="14" name="TextovéPole 13"/>
            <p:cNvSpPr txBox="1"/>
            <p:nvPr/>
          </p:nvSpPr>
          <p:spPr>
            <a:xfrm>
              <a:off x="6372200" y="4725144"/>
              <a:ext cx="216024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</a:rPr>
                <a:t>lineární člen</a:t>
              </a:r>
              <a:endParaRPr lang="cs-CZ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" name="Čárový popisek 1 14"/>
            <p:cNvSpPr/>
            <p:nvPr/>
          </p:nvSpPr>
          <p:spPr>
            <a:xfrm>
              <a:off x="6067068" y="3501008"/>
              <a:ext cx="648072" cy="504056"/>
            </a:xfrm>
            <a:prstGeom prst="borderCallout1">
              <a:avLst>
                <a:gd name="adj1" fmla="val 98014"/>
                <a:gd name="adj2" fmla="val 51410"/>
                <a:gd name="adj3" fmla="val 264296"/>
                <a:gd name="adj4" fmla="val 115295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932040" y="2708920"/>
            <a:ext cx="3024336" cy="2117849"/>
            <a:chOff x="4932040" y="3501008"/>
            <a:chExt cx="3024336" cy="2117849"/>
          </a:xfrm>
        </p:grpSpPr>
        <p:sp>
          <p:nvSpPr>
            <p:cNvPr id="19" name="TextovéPole 18"/>
            <p:cNvSpPr txBox="1"/>
            <p:nvPr/>
          </p:nvSpPr>
          <p:spPr>
            <a:xfrm>
              <a:off x="5292080" y="5157192"/>
              <a:ext cx="266429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6">
                      <a:lumMod val="75000"/>
                    </a:schemeClr>
                  </a:solidFill>
                </a:rPr>
                <a:t>kvadratický člen</a:t>
              </a:r>
              <a:endParaRPr lang="cs-CZ" sz="24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0" name="Čárový popisek 1 19"/>
            <p:cNvSpPr/>
            <p:nvPr/>
          </p:nvSpPr>
          <p:spPr>
            <a:xfrm>
              <a:off x="4932040" y="3501008"/>
              <a:ext cx="864096" cy="540000"/>
            </a:xfrm>
            <a:prstGeom prst="borderCallout1">
              <a:avLst>
                <a:gd name="adj1" fmla="val 99648"/>
                <a:gd name="adj2" fmla="val 49503"/>
                <a:gd name="adj3" fmla="val 317231"/>
                <a:gd name="adj4" fmla="val 116770"/>
              </a:avLst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948264" y="2692306"/>
            <a:ext cx="2195736" cy="1270368"/>
            <a:chOff x="6300192" y="3486878"/>
            <a:chExt cx="2195736" cy="1080411"/>
          </a:xfrm>
        </p:grpSpPr>
        <p:sp>
          <p:nvSpPr>
            <p:cNvPr id="23" name="TextovéPole 22"/>
            <p:cNvSpPr txBox="1"/>
            <p:nvPr/>
          </p:nvSpPr>
          <p:spPr>
            <a:xfrm>
              <a:off x="6335688" y="4174656"/>
              <a:ext cx="2160240" cy="39263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7030A0"/>
                  </a:solidFill>
                </a:rPr>
                <a:t>absolutní člen</a:t>
              </a:r>
              <a:endParaRPr lang="cs-CZ" sz="2400" b="1" dirty="0">
                <a:solidFill>
                  <a:srgbClr val="7030A0"/>
                </a:solidFill>
              </a:endParaRPr>
            </a:p>
          </p:txBody>
        </p:sp>
        <p:sp>
          <p:nvSpPr>
            <p:cNvPr id="24" name="Čárový popisek 1 23"/>
            <p:cNvSpPr/>
            <p:nvPr/>
          </p:nvSpPr>
          <p:spPr>
            <a:xfrm>
              <a:off x="6300192" y="3486878"/>
              <a:ext cx="414948" cy="442816"/>
            </a:xfrm>
            <a:prstGeom prst="borderCallout1">
              <a:avLst>
                <a:gd name="adj1" fmla="val 101962"/>
                <a:gd name="adj2" fmla="val 49425"/>
                <a:gd name="adj3" fmla="val 178738"/>
                <a:gd name="adj4" fmla="val 111567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-27384"/>
            <a:ext cx="8229600" cy="30243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b="1" dirty="0" smtClean="0"/>
              <a:t>Člen mnohočlenu:</a:t>
            </a:r>
          </a:p>
          <a:p>
            <a:pPr marL="715963" indent="-449263"/>
            <a:r>
              <a:rPr lang="cs-CZ" altLang="zh-CN" sz="2800" dirty="0" smtClean="0"/>
              <a:t>Absolutní člen </a:t>
            </a:r>
            <a:r>
              <a:rPr lang="cs-CZ" altLang="zh-CN" sz="2800" dirty="0" smtClean="0">
                <a:sym typeface="Symbol"/>
              </a:rPr>
              <a:t> bez proměnné</a:t>
            </a:r>
          </a:p>
          <a:p>
            <a:pPr marL="715963" indent="-449263"/>
            <a:r>
              <a:rPr lang="cs-CZ" altLang="zh-CN" sz="2800" dirty="0" smtClean="0">
                <a:sym typeface="Symbol"/>
              </a:rPr>
              <a:t>Lineární člen  </a:t>
            </a:r>
            <a:r>
              <a:rPr lang="cs-CZ" altLang="zh-CN" sz="2800" dirty="0" err="1" smtClean="0">
                <a:sym typeface="Symbol"/>
              </a:rPr>
              <a:t>člen</a:t>
            </a:r>
            <a:r>
              <a:rPr lang="cs-CZ" altLang="zh-CN" sz="2800" dirty="0" smtClean="0">
                <a:sym typeface="Symbol"/>
              </a:rPr>
              <a:t> s x</a:t>
            </a:r>
          </a:p>
          <a:p>
            <a:pPr marL="715963" indent="-449263"/>
            <a:r>
              <a:rPr lang="cs-CZ" altLang="zh-CN" sz="2800" dirty="0" smtClean="0">
                <a:sym typeface="Symbol"/>
              </a:rPr>
              <a:t>Kvadratický člen  </a:t>
            </a:r>
            <a:r>
              <a:rPr lang="cs-CZ" altLang="zh-CN" sz="2800" dirty="0" err="1" smtClean="0">
                <a:sym typeface="Symbol"/>
              </a:rPr>
              <a:t>člen</a:t>
            </a:r>
            <a:r>
              <a:rPr lang="cs-CZ" altLang="zh-CN" sz="2800" dirty="0" smtClean="0">
                <a:sym typeface="Symbol"/>
              </a:rPr>
              <a:t> s x</a:t>
            </a:r>
            <a:r>
              <a:rPr lang="cs-CZ" altLang="zh-CN" sz="2800" baseline="30000" dirty="0" smtClean="0">
                <a:sym typeface="Symbol"/>
              </a:rPr>
              <a:t>2</a:t>
            </a:r>
          </a:p>
          <a:p>
            <a:pPr marL="715963" indent="-449263"/>
            <a:r>
              <a:rPr lang="cs-CZ" altLang="zh-CN" sz="2800" dirty="0" smtClean="0">
                <a:sym typeface="Symbol"/>
              </a:rPr>
              <a:t>Kubický člen  </a:t>
            </a:r>
            <a:r>
              <a:rPr lang="cs-CZ" altLang="zh-CN" sz="2800" dirty="0" err="1" smtClean="0">
                <a:sym typeface="Symbol"/>
              </a:rPr>
              <a:t>člen</a:t>
            </a:r>
            <a:r>
              <a:rPr lang="cs-CZ" altLang="zh-CN" sz="2800" dirty="0" smtClean="0">
                <a:sym typeface="Symbol"/>
              </a:rPr>
              <a:t> s x</a:t>
            </a:r>
            <a:r>
              <a:rPr lang="cs-CZ" altLang="zh-CN" sz="2800" baseline="30000" dirty="0" smtClean="0">
                <a:sym typeface="Symbol"/>
              </a:rPr>
              <a:t>3</a:t>
            </a:r>
          </a:p>
          <a:p>
            <a:endParaRPr lang="zh-CN" altLang="en-US" sz="2800" dirty="0"/>
          </a:p>
        </p:txBody>
      </p:sp>
      <p:sp>
        <p:nvSpPr>
          <p:cNvPr id="26" name="内容占位符 2"/>
          <p:cNvSpPr txBox="1">
            <a:spLocks/>
          </p:cNvSpPr>
          <p:nvPr/>
        </p:nvSpPr>
        <p:spPr>
          <a:xfrm>
            <a:off x="251520" y="2636912"/>
            <a:ext cx="822960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mnohočlenu:</a:t>
            </a:r>
          </a:p>
          <a:p>
            <a:pPr marL="715963" marR="0" lvl="0" indent="-4492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Nejvyšší mocnina proměnné</a:t>
            </a: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  <a:p>
            <a:pPr marL="715963" lvl="0" indent="-4492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Stupeň</a:t>
            </a:r>
            <a:r>
              <a:rPr kumimoji="0" lang="cs-CZ" altLang="zh-CN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členu </a:t>
            </a:r>
            <a:r>
              <a:rPr lang="cs-CZ" altLang="zh-CN" sz="2800" dirty="0" smtClean="0">
                <a:sym typeface="Symbol"/>
              </a:rPr>
              <a:t> mocnina proměnné</a:t>
            </a: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  <p:sp>
        <p:nvSpPr>
          <p:cNvPr id="28" name="内容占位符 2"/>
          <p:cNvSpPr txBox="1">
            <a:spLocks/>
          </p:cNvSpPr>
          <p:nvPr/>
        </p:nvSpPr>
        <p:spPr>
          <a:xfrm>
            <a:off x="251520" y="4293096"/>
            <a:ext cx="45365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Dvojčlen: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obsahuje dva členy</a:t>
            </a:r>
          </a:p>
        </p:txBody>
      </p:sp>
      <p:sp>
        <p:nvSpPr>
          <p:cNvPr id="29" name="内容占位符 2"/>
          <p:cNvSpPr txBox="1">
            <a:spLocks/>
          </p:cNvSpPr>
          <p:nvPr/>
        </p:nvSpPr>
        <p:spPr>
          <a:xfrm>
            <a:off x="251520" y="4869160"/>
            <a:ext cx="45365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altLang="zh-CN" sz="2800" b="1" dirty="0" smtClean="0"/>
              <a:t>Troj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člen: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obsahuje tři členy</a:t>
            </a:r>
          </a:p>
        </p:txBody>
      </p:sp>
      <p:sp>
        <p:nvSpPr>
          <p:cNvPr id="30" name="内容占位符 2"/>
          <p:cNvSpPr txBox="1">
            <a:spLocks/>
          </p:cNvSpPr>
          <p:nvPr/>
        </p:nvSpPr>
        <p:spPr>
          <a:xfrm>
            <a:off x="251520" y="5445224"/>
            <a:ext cx="8712968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Opačný mnohočlen </a:t>
            </a:r>
            <a:r>
              <a:rPr lang="cs-CZ" sz="2800" dirty="0" smtClean="0"/>
              <a:t>k danému mnohočlenu je mnohočlen, který má tytéž členy, ale s opačnými znaménky</a:t>
            </a: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6" grpId="0" build="p"/>
      <p:bldP spid="28" grpId="0" build="p"/>
      <p:bldP spid="29" grpId="0" build="p"/>
      <p:bldP spid="3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内容占位符 2"/>
          <p:cNvSpPr txBox="1">
            <a:spLocks/>
          </p:cNvSpPr>
          <p:nvPr/>
        </p:nvSpPr>
        <p:spPr>
          <a:xfrm>
            <a:off x="395536" y="3501008"/>
            <a:ext cx="360040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mnohočlenu: </a:t>
            </a: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</a:t>
            </a: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2252663" y="260648"/>
          <a:ext cx="4840287" cy="558800"/>
        </p:xfrm>
        <a:graphic>
          <a:graphicData uri="http://schemas.openxmlformats.org/presentationml/2006/ole">
            <p:oleObj spid="_x0000_s23554" name="Rovnice" r:id="rId3" imgW="1765080" imgH="203040" progId="Equation.3">
              <p:embed/>
            </p:oleObj>
          </a:graphicData>
        </a:graphic>
      </p:graphicFrame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27363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dirty="0" smtClean="0"/>
              <a:t>Absolutní člen</a:t>
            </a:r>
            <a:r>
              <a:rPr lang="cs-CZ" altLang="zh-CN" sz="2800" dirty="0" smtClean="0"/>
              <a:t>: </a:t>
            </a:r>
            <a:r>
              <a:rPr lang="cs-CZ" altLang="zh-CN" sz="2800" dirty="0" smtClean="0">
                <a:sym typeface="Symbol"/>
              </a:rPr>
              <a:t>5</a:t>
            </a:r>
            <a:endParaRPr lang="cs-CZ" altLang="zh-CN" sz="2800" dirty="0" smtClean="0">
              <a:sym typeface="Symbol"/>
            </a:endParaRPr>
          </a:p>
          <a:p>
            <a:pPr marL="0" indent="0">
              <a:buNone/>
            </a:pPr>
            <a:r>
              <a:rPr lang="cs-CZ" altLang="zh-CN" sz="2800" dirty="0" smtClean="0">
                <a:sym typeface="Symbol"/>
              </a:rPr>
              <a:t>Lineární člen: -3x</a:t>
            </a:r>
          </a:p>
          <a:p>
            <a:pPr marL="0" indent="0">
              <a:buNone/>
            </a:pPr>
            <a:r>
              <a:rPr lang="cs-CZ" altLang="zh-CN" sz="2800" dirty="0" smtClean="0">
                <a:sym typeface="Symbol"/>
              </a:rPr>
              <a:t>Kvadratický člen: 2x</a:t>
            </a:r>
            <a:r>
              <a:rPr lang="cs-CZ" altLang="zh-CN" sz="2800" baseline="30000" dirty="0" smtClean="0">
                <a:sym typeface="Symbol"/>
              </a:rPr>
              <a:t>2</a:t>
            </a:r>
          </a:p>
          <a:p>
            <a:pPr marL="0" indent="0">
              <a:buNone/>
            </a:pPr>
            <a:r>
              <a:rPr lang="cs-CZ" altLang="zh-CN" sz="2800" dirty="0" smtClean="0">
                <a:sym typeface="Symbol"/>
              </a:rPr>
              <a:t>Člen nejvyššího stupně: 5x</a:t>
            </a:r>
            <a:r>
              <a:rPr lang="cs-CZ" altLang="zh-CN" sz="2800" baseline="30000" dirty="0" smtClean="0">
                <a:sym typeface="Symbol"/>
              </a:rPr>
              <a:t>6</a:t>
            </a:r>
          </a:p>
          <a:p>
            <a:pPr marL="0" indent="0">
              <a:buNone/>
            </a:pPr>
            <a:r>
              <a:rPr lang="cs-CZ" altLang="zh-CN" sz="2800" dirty="0" smtClean="0">
                <a:sym typeface="Symbol"/>
              </a:rPr>
              <a:t>Člen nultého stupně: 5</a:t>
            </a:r>
          </a:p>
          <a:p>
            <a:pPr>
              <a:buNone/>
            </a:pPr>
            <a:endParaRPr lang="zh-CN" altLang="en-US" sz="2800" dirty="0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395536" y="4077072"/>
            <a:ext cx="6480720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Koeficient: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 </a:t>
            </a:r>
            <a:r>
              <a:rPr lang="cs-CZ" altLang="zh-CN" sz="2800" dirty="0" smtClean="0"/>
              <a:t>kubického členu: -1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altLang="zh-CN" sz="2800" dirty="0" smtClean="0"/>
              <a:t>u kvadratického členu: 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95536" y="5733256"/>
            <a:ext cx="309634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Opačný mnohočlen:</a:t>
            </a:r>
            <a:endParaRPr kumimoji="0" lang="cs-CZ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3558356" y="5678512"/>
          <a:ext cx="5118100" cy="558800"/>
        </p:xfrm>
        <a:graphic>
          <a:graphicData uri="http://schemas.openxmlformats.org/presentationml/2006/ole">
            <p:oleObj spid="_x0000_s23555" name="Rovnice" r:id="rId4" imgW="186660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8" grpId="0" build="p"/>
      <p:bldP spid="9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cs-CZ" dirty="0" smtClean="0"/>
              <a:t>Pracovní sešit str. 13-15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hyth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rhythm</Template>
  <TotalTime>400</TotalTime>
  <Words>171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rhythm</vt:lpstr>
      <vt:lpstr>Rovnice</vt:lpstr>
      <vt:lpstr>2.2 MNOHOČLENY</vt:lpstr>
      <vt:lpstr>Mnohočleny</vt:lpstr>
      <vt:lpstr>Snímek 3</vt:lpstr>
      <vt:lpstr>Snímek 4</vt:lpstr>
      <vt:lpstr>Pracovní sešit str. 13-15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65</cp:revision>
  <dcterms:created xsi:type="dcterms:W3CDTF">2012-10-29T10:12:24Z</dcterms:created>
  <dcterms:modified xsi:type="dcterms:W3CDTF">2013-11-14T07:44:46Z</dcterms:modified>
</cp:coreProperties>
</file>