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altLang="zh-CN" sz="8800" b="1" cap="all" dirty="0" smtClean="0"/>
              <a:t>2. výrazy</a:t>
            </a:r>
            <a:endParaRPr lang="zh-CN" altLang="en-US" sz="8800" b="1" cap="al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5301208"/>
            <a:ext cx="1511648" cy="728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81257">
            <a:off x="1844109" y="4151013"/>
            <a:ext cx="2619663" cy="94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70772">
            <a:off x="7328922" y="3558785"/>
            <a:ext cx="941812" cy="114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02683">
            <a:off x="6115659" y="1044397"/>
            <a:ext cx="1543306" cy="67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51735">
            <a:off x="930789" y="891052"/>
            <a:ext cx="2888752" cy="64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zh-CN" dirty="0" smtClean="0"/>
              <a:t>Výrazy obsahují: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604664"/>
          </a:xfrm>
        </p:spPr>
        <p:txBody>
          <a:bodyPr>
            <a:normAutofit fontScale="92500"/>
          </a:bodyPr>
          <a:lstStyle/>
          <a:p>
            <a:r>
              <a:rPr lang="cs-CZ" altLang="zh-CN" b="1" dirty="0" smtClean="0"/>
              <a:t>matematické operace</a:t>
            </a:r>
            <a:r>
              <a:rPr lang="cs-CZ" altLang="zh-CN" dirty="0" smtClean="0"/>
              <a:t>:</a:t>
            </a:r>
            <a:endParaRPr lang="zh-CN" altLang="en-US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57200" y="2464296"/>
            <a:ext cx="332271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čísla (</a:t>
            </a: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konstanty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633664" y="1600200"/>
            <a:ext cx="433082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+, :, </a:t>
            </a:r>
            <a:r>
              <a:rPr kumimoji="0" lang="cs-CZ" altLang="zh-CN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cs-CZ" altLang="zh-CN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hodnota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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457200" y="3356992"/>
            <a:ext cx="433082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písmena (</a:t>
            </a: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proměnné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3779912" y="2464296"/>
            <a:ext cx="144016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2, </a:t>
            </a:r>
            <a:r>
              <a:rPr kumimoji="0" lang="el-GR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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4499992" y="3356992"/>
            <a:ext cx="144016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a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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2025650" y="4286250"/>
          <a:ext cx="5091113" cy="1928813"/>
        </p:xfrm>
        <a:graphic>
          <a:graphicData uri="http://schemas.openxmlformats.org/presentationml/2006/ole">
            <p:oleObj spid="_x0000_s3075" name="Rovnice" r:id="rId3" imgW="1041120" imgH="393480" progId="Equation.3">
              <p:embed/>
            </p:oleObj>
          </a:graphicData>
        </a:graphic>
      </p:graphicFrame>
      <p:cxnSp>
        <p:nvCxnSpPr>
          <p:cNvPr id="46" name="Přímá spojovací čára 45"/>
          <p:cNvCxnSpPr/>
          <p:nvPr/>
        </p:nvCxnSpPr>
        <p:spPr>
          <a:xfrm>
            <a:off x="857224" y="2071678"/>
            <a:ext cx="3500462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Elipsa 46"/>
          <p:cNvSpPr/>
          <p:nvPr/>
        </p:nvSpPr>
        <p:spPr>
          <a:xfrm>
            <a:off x="2000232" y="5072074"/>
            <a:ext cx="1071570" cy="357190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3071802" y="5000636"/>
            <a:ext cx="428628" cy="500066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4500562" y="5072074"/>
            <a:ext cx="428628" cy="357190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5000628" y="4857760"/>
            <a:ext cx="142876" cy="1000132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6858016" y="4714884"/>
            <a:ext cx="214314" cy="1071570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ovací čára 51"/>
          <p:cNvCxnSpPr/>
          <p:nvPr/>
        </p:nvCxnSpPr>
        <p:spPr>
          <a:xfrm>
            <a:off x="857224" y="2928934"/>
            <a:ext cx="2786082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Elipsa 53"/>
          <p:cNvSpPr/>
          <p:nvPr/>
        </p:nvSpPr>
        <p:spPr>
          <a:xfrm>
            <a:off x="2071670" y="5357826"/>
            <a:ext cx="928694" cy="785818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3571868" y="4786322"/>
            <a:ext cx="428628" cy="785818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3929058" y="4929198"/>
            <a:ext cx="428628" cy="64294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5143504" y="4857760"/>
            <a:ext cx="428628" cy="857256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6143636" y="4786322"/>
            <a:ext cx="357190" cy="857256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0" name="Přímá spojovací čára 59"/>
          <p:cNvCxnSpPr/>
          <p:nvPr/>
        </p:nvCxnSpPr>
        <p:spPr>
          <a:xfrm>
            <a:off x="857224" y="3857628"/>
            <a:ext cx="3571900" cy="1588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Elipsa 61"/>
          <p:cNvSpPr/>
          <p:nvPr/>
        </p:nvSpPr>
        <p:spPr>
          <a:xfrm>
            <a:off x="2285984" y="4572008"/>
            <a:ext cx="500066" cy="500066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6500826" y="4857760"/>
            <a:ext cx="428628" cy="857256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5572132" y="5000636"/>
            <a:ext cx="500066" cy="500066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2" grpId="0" animBg="1"/>
      <p:bldP spid="63" grpId="0" animBg="1"/>
      <p:bldP spid="6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" y="-27384"/>
            <a:ext cx="476287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Definiční obor výrazu</a:t>
            </a:r>
            <a:r>
              <a:rPr lang="cs-CZ" sz="3600" b="1" dirty="0" smtClean="0"/>
              <a:t>: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620688"/>
            <a:ext cx="9036496" cy="936104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cs-CZ" sz="2400" b="1" dirty="0" smtClean="0"/>
              <a:t>= množina všech čísel, pro která dokážeme výraz spočítat </a:t>
            </a:r>
            <a:r>
              <a:rPr lang="cs-CZ" sz="2000" b="1" dirty="0" smtClean="0"/>
              <a:t>(určit hodnotu)</a:t>
            </a:r>
          </a:p>
          <a:p>
            <a:pPr marL="271463" indent="-271463"/>
            <a:r>
              <a:rPr lang="cs-CZ" altLang="zh-CN" sz="2400" dirty="0" smtClean="0"/>
              <a:t>označení: </a:t>
            </a:r>
            <a:r>
              <a:rPr lang="cs-CZ" altLang="zh-CN" sz="2400" b="1" dirty="0" smtClean="0"/>
              <a:t>D(v)</a:t>
            </a:r>
            <a:endParaRPr lang="zh-CN" altLang="en-US" sz="24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07504" y="1484784"/>
            <a:ext cx="332271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Dáváme pozor na: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85192" y="2017440"/>
            <a:ext cx="28186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</a:t>
            </a: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(zlomky):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3131840" y="2017440"/>
            <a:ext cx="59046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dělitelem  (ve jmenovateli) nesmí být 0!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385192" y="3501008"/>
            <a:ext cx="231460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cs-CZ" sz="2800" b="1" dirty="0" smtClean="0"/>
              <a:t>odmocniny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2627784" y="3501008"/>
            <a:ext cx="6408712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/>
            <a:r>
              <a:rPr lang="cs-CZ" sz="2800" dirty="0" smtClean="0">
                <a:solidFill>
                  <a:srgbClr val="C00000"/>
                </a:solidFill>
              </a:rPr>
              <a:t>pod odmocninou musí být číslo ≥ 0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1749425" y="2565400"/>
          <a:ext cx="790575" cy="909638"/>
        </p:xfrm>
        <a:graphic>
          <a:graphicData uri="http://schemas.openxmlformats.org/presentationml/2006/ole">
            <p:oleObj spid="_x0000_s16387" name="Rovnice" r:id="rId3" imgW="342720" imgH="393480" progId="Equation.3">
              <p:embed/>
            </p:oleObj>
          </a:graphicData>
        </a:graphic>
      </p:graphicFrame>
      <p:graphicFrame>
        <p:nvGraphicFramePr>
          <p:cNvPr id="18" name="Object 4"/>
          <p:cNvGraphicFramePr>
            <a:graphicFrameLocks noChangeAspect="1"/>
          </p:cNvGraphicFramePr>
          <p:nvPr/>
        </p:nvGraphicFramePr>
        <p:xfrm>
          <a:off x="3562350" y="2584450"/>
          <a:ext cx="1154113" cy="357188"/>
        </p:xfrm>
        <a:graphic>
          <a:graphicData uri="http://schemas.openxmlformats.org/presentationml/2006/ole">
            <p:oleObj spid="_x0000_s16390" name="Rovnice" r:id="rId4" imgW="533160" imgH="164880" progId="Equation.3">
              <p:embed/>
            </p:oleObj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5784601" y="2557463"/>
          <a:ext cx="2963863" cy="927100"/>
        </p:xfrm>
        <a:graphic>
          <a:graphicData uri="http://schemas.openxmlformats.org/presentationml/2006/ole">
            <p:oleObj spid="_x0000_s16391" name="Rovnice" r:id="rId5" imgW="1371600" imgH="431640" progId="Equation.3">
              <p:embed/>
            </p:oleObj>
          </a:graphicData>
        </a:graphic>
      </p:graphicFrame>
      <p:sp>
        <p:nvSpPr>
          <p:cNvPr id="20" name="Šipka doprava 19"/>
          <p:cNvSpPr/>
          <p:nvPr/>
        </p:nvSpPr>
        <p:spPr>
          <a:xfrm>
            <a:off x="4860032" y="2911710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20"/>
          <p:cNvSpPr/>
          <p:nvPr/>
        </p:nvSpPr>
        <p:spPr>
          <a:xfrm>
            <a:off x="2627784" y="2911710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1490663" y="4354513"/>
          <a:ext cx="996950" cy="528637"/>
        </p:xfrm>
        <a:graphic>
          <a:graphicData uri="http://schemas.openxmlformats.org/presentationml/2006/ole">
            <p:oleObj spid="_x0000_s16394" name="Rovnice" r:id="rId6" imgW="431640" imgH="228600" progId="Equation.3">
              <p:embed/>
            </p:oleObj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3581400" y="4157663"/>
          <a:ext cx="1230313" cy="381000"/>
        </p:xfrm>
        <a:graphic>
          <a:graphicData uri="http://schemas.openxmlformats.org/presentationml/2006/ole">
            <p:oleObj spid="_x0000_s16395" name="Rovnice" r:id="rId7" imgW="533160" imgH="164880" progId="Equation.3">
              <p:embed/>
            </p:oleObj>
          </a:graphicData>
        </a:graphic>
      </p:graphicFrame>
      <p:graphicFrame>
        <p:nvGraphicFramePr>
          <p:cNvPr id="16396" name="Object 5"/>
          <p:cNvGraphicFramePr>
            <a:graphicFrameLocks noChangeAspect="1"/>
          </p:cNvGraphicFramePr>
          <p:nvPr/>
        </p:nvGraphicFramePr>
        <p:xfrm>
          <a:off x="6356350" y="4371975"/>
          <a:ext cx="1647825" cy="493713"/>
        </p:xfrm>
        <a:graphic>
          <a:graphicData uri="http://schemas.openxmlformats.org/presentationml/2006/ole">
            <p:oleObj spid="_x0000_s16396" name="Rovnice" r:id="rId8" imgW="761760" imgH="228600" progId="Equation.3">
              <p:embed/>
            </p:oleObj>
          </a:graphicData>
        </a:graphic>
      </p:graphicFrame>
      <p:sp>
        <p:nvSpPr>
          <p:cNvPr id="32" name="Šipka doprava 31"/>
          <p:cNvSpPr/>
          <p:nvPr/>
        </p:nvSpPr>
        <p:spPr>
          <a:xfrm>
            <a:off x="5136356" y="4510968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prava 32"/>
          <p:cNvSpPr/>
          <p:nvPr/>
        </p:nvSpPr>
        <p:spPr>
          <a:xfrm>
            <a:off x="2616076" y="4510968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内容占位符 2"/>
          <p:cNvSpPr txBox="1">
            <a:spLocks/>
          </p:cNvSpPr>
          <p:nvPr/>
        </p:nvSpPr>
        <p:spPr>
          <a:xfrm>
            <a:off x="385192" y="5128592"/>
            <a:ext cx="231460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cs-CZ" sz="2800" b="1" dirty="0" smtClean="0"/>
              <a:t>logaritmus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9" name="内容占位符 2"/>
          <p:cNvSpPr txBox="1">
            <a:spLocks/>
          </p:cNvSpPr>
          <p:nvPr/>
        </p:nvSpPr>
        <p:spPr>
          <a:xfrm>
            <a:off x="2627784" y="5128592"/>
            <a:ext cx="6408712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/>
            <a:r>
              <a:rPr lang="cs-CZ" sz="2800" dirty="0" smtClean="0">
                <a:solidFill>
                  <a:srgbClr val="C00000"/>
                </a:solidFill>
              </a:rPr>
              <a:t>v argumentu musí být číslo větší než 0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3714750" y="3086100"/>
          <a:ext cx="736600" cy="339725"/>
        </p:xfrm>
        <a:graphic>
          <a:graphicData uri="http://schemas.openxmlformats.org/presentationml/2006/ole">
            <p:oleObj spid="_x0000_s16397" name="Rovnice" r:id="rId9" imgW="330120" imgH="152280" progId="Equation.3">
              <p:embed/>
            </p:oleObj>
          </a:graphicData>
        </a:graphic>
      </p:graphicFrame>
      <p:graphicFrame>
        <p:nvGraphicFramePr>
          <p:cNvPr id="16398" name="Object 14"/>
          <p:cNvGraphicFramePr>
            <a:graphicFrameLocks noChangeAspect="1"/>
          </p:cNvGraphicFramePr>
          <p:nvPr/>
        </p:nvGraphicFramePr>
        <p:xfrm>
          <a:off x="3802063" y="4657725"/>
          <a:ext cx="795337" cy="398463"/>
        </p:xfrm>
        <a:graphic>
          <a:graphicData uri="http://schemas.openxmlformats.org/presentationml/2006/ole">
            <p:oleObj spid="_x0000_s16398" name="Rovnice" r:id="rId10" imgW="33012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8" grpId="0"/>
      <p:bldP spid="11" grpId="0"/>
      <p:bldP spid="12" grpId="0"/>
      <p:bldP spid="20" grpId="0" animBg="1"/>
      <p:bldP spid="21" grpId="0" animBg="1"/>
      <p:bldP spid="32" grpId="0" animBg="1"/>
      <p:bldP spid="33" grpId="0" animBg="1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496" y="-27384"/>
            <a:ext cx="476287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Hodnota výrazu</a:t>
            </a:r>
            <a:r>
              <a:rPr lang="cs-CZ" sz="3600" b="1" dirty="0" smtClean="0"/>
              <a:t>: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620688"/>
            <a:ext cx="9036496" cy="5040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= číslo, které vyjde po dosazení čísel z D(v) za proměnné.</a:t>
            </a:r>
            <a:endParaRPr lang="cs-CZ" sz="24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07504" y="1492014"/>
            <a:ext cx="417646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definiční obor výrazu 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107504" y="2293268"/>
            <a:ext cx="483488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D(v): ve jmenovateli nesmí být 0: 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3925888" y="1312863"/>
          <a:ext cx="862012" cy="820737"/>
        </p:xfrm>
        <a:graphic>
          <a:graphicData uri="http://schemas.openxmlformats.org/presentationml/2006/ole">
            <p:oleObj spid="_x0000_s17410" name="Rovnice" r:id="rId3" imgW="406080" imgH="419040" progId="Equation.3">
              <p:embed/>
            </p:oleObj>
          </a:graphicData>
        </a:graphic>
      </p:graphicFrame>
      <p:graphicFrame>
        <p:nvGraphicFramePr>
          <p:cNvPr id="18" name="Object 4"/>
          <p:cNvGraphicFramePr>
            <a:graphicFrameLocks noChangeAspect="1"/>
          </p:cNvGraphicFramePr>
          <p:nvPr/>
        </p:nvGraphicFramePr>
        <p:xfrm>
          <a:off x="4333875" y="2367855"/>
          <a:ext cx="1181100" cy="357188"/>
        </p:xfrm>
        <a:graphic>
          <a:graphicData uri="http://schemas.openxmlformats.org/presentationml/2006/ole">
            <p:oleObj spid="_x0000_s17411" name="Rovnice" r:id="rId4" imgW="545760" imgH="164880" progId="Equation.3">
              <p:embed/>
            </p:oleObj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6083175" y="2378075"/>
          <a:ext cx="2881313" cy="930275"/>
        </p:xfrm>
        <a:graphic>
          <a:graphicData uri="http://schemas.openxmlformats.org/presentationml/2006/ole">
            <p:oleObj spid="_x0000_s17412" name="Rovnice" r:id="rId5" imgW="1333440" imgH="431640" progId="Equation.3">
              <p:embed/>
            </p:oleObj>
          </a:graphicData>
        </a:graphic>
      </p:graphicFrame>
      <p:sp>
        <p:nvSpPr>
          <p:cNvPr id="20" name="Šipka doprava 19"/>
          <p:cNvSpPr/>
          <p:nvPr/>
        </p:nvSpPr>
        <p:spPr>
          <a:xfrm>
            <a:off x="5674791" y="2735969"/>
            <a:ext cx="360040" cy="216024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4027488" y="4509120"/>
          <a:ext cx="1311275" cy="1058862"/>
        </p:xfrm>
        <a:graphic>
          <a:graphicData uri="http://schemas.openxmlformats.org/presentationml/2006/ole">
            <p:oleObj spid="_x0000_s17414" name="Rovnice" r:id="rId6" imgW="520560" imgH="41904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4716016" y="1492014"/>
            <a:ext cx="442798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urči jeho hodnotu pro x=3.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107504" y="3400400"/>
            <a:ext cx="3682752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Hodnota výrazu pro x=3: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内容占位符 2"/>
          <p:cNvSpPr txBox="1">
            <a:spLocks/>
          </p:cNvSpPr>
          <p:nvPr/>
        </p:nvSpPr>
        <p:spPr>
          <a:xfrm>
            <a:off x="179512" y="3933056"/>
            <a:ext cx="705678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dosadíme do výrazu místo proměnné x číslo 3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417" name="Object 3"/>
          <p:cNvGraphicFramePr>
            <a:graphicFrameLocks noChangeAspect="1"/>
          </p:cNvGraphicFramePr>
          <p:nvPr/>
        </p:nvGraphicFramePr>
        <p:xfrm>
          <a:off x="2627784" y="4509991"/>
          <a:ext cx="1313646" cy="1057873"/>
        </p:xfrm>
        <a:graphic>
          <a:graphicData uri="http://schemas.openxmlformats.org/presentationml/2006/ole">
            <p:oleObj spid="_x0000_s17417" name="Rovnice" r:id="rId7" imgW="520560" imgH="419040" progId="Equation.3">
              <p:embed/>
            </p:oleObj>
          </a:graphicData>
        </a:graphic>
      </p:graphicFrame>
      <p:graphicFrame>
        <p:nvGraphicFramePr>
          <p:cNvPr id="17418" name="Object 11"/>
          <p:cNvGraphicFramePr>
            <a:graphicFrameLocks noChangeAspect="1"/>
          </p:cNvGraphicFramePr>
          <p:nvPr/>
        </p:nvGraphicFramePr>
        <p:xfrm>
          <a:off x="5461000" y="4623420"/>
          <a:ext cx="866775" cy="927100"/>
        </p:xfrm>
        <a:graphic>
          <a:graphicData uri="http://schemas.openxmlformats.org/presentationml/2006/ole">
            <p:oleObj spid="_x0000_s17418" name="Rovnice" r:id="rId8" imgW="368280" imgH="393480" progId="Equation.3">
              <p:embed/>
            </p:oleObj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4787900" y="2798068"/>
          <a:ext cx="741363" cy="342900"/>
        </p:xfrm>
        <a:graphic>
          <a:graphicData uri="http://schemas.openxmlformats.org/presentationml/2006/ole">
            <p:oleObj spid="_x0000_s17419" name="Rovnice" r:id="rId9" imgW="330120" imgH="152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20" grpId="0" animBg="1"/>
      <p:bldP spid="22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69776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67544" y="1024136"/>
            <a:ext cx="59046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definiční obor a hodnotu výrazu: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774478" y="1860451"/>
            <a:ext cx="50405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a)</a:t>
            </a:r>
          </a:p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/>
              <a:t>b)</a:t>
            </a:r>
          </a:p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c)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1357313" y="2071688"/>
            <a:ext cx="4141787" cy="2706687"/>
            <a:chOff x="1357313" y="2071688"/>
            <a:chExt cx="4141787" cy="2706687"/>
          </a:xfrm>
        </p:grpSpPr>
        <p:graphicFrame>
          <p:nvGraphicFramePr>
            <p:cNvPr id="16387" name="Object 3"/>
            <p:cNvGraphicFramePr>
              <a:graphicFrameLocks noChangeAspect="1"/>
            </p:cNvGraphicFramePr>
            <p:nvPr/>
          </p:nvGraphicFramePr>
          <p:xfrm>
            <a:off x="1530350" y="2071688"/>
            <a:ext cx="3968750" cy="604837"/>
          </p:xfrm>
          <a:graphic>
            <a:graphicData uri="http://schemas.openxmlformats.org/presentationml/2006/ole">
              <p:oleObj spid="_x0000_s18434" name="Rovnice" r:id="rId3" imgW="1384200" imgH="228600" progId="Equation.3">
                <p:embed/>
              </p:oleObj>
            </a:graphicData>
          </a:graphic>
        </p:graphicFrame>
        <p:graphicFrame>
          <p:nvGraphicFramePr>
            <p:cNvPr id="18441" name="Object 3"/>
            <p:cNvGraphicFramePr>
              <a:graphicFrameLocks noChangeAspect="1"/>
            </p:cNvGraphicFramePr>
            <p:nvPr/>
          </p:nvGraphicFramePr>
          <p:xfrm>
            <a:off x="1525588" y="3013075"/>
            <a:ext cx="2181225" cy="1058863"/>
          </p:xfrm>
          <a:graphic>
            <a:graphicData uri="http://schemas.openxmlformats.org/presentationml/2006/ole">
              <p:oleObj spid="_x0000_s18441" name="Rovnice" r:id="rId4" imgW="749160" imgH="393480" progId="Equation.3">
                <p:embed/>
              </p:oleObj>
            </a:graphicData>
          </a:graphic>
        </p:graphicFrame>
        <p:graphicFrame>
          <p:nvGraphicFramePr>
            <p:cNvPr id="18444" name="Object 12"/>
            <p:cNvGraphicFramePr>
              <a:graphicFrameLocks noChangeAspect="1"/>
            </p:cNvGraphicFramePr>
            <p:nvPr/>
          </p:nvGraphicFramePr>
          <p:xfrm>
            <a:off x="1357313" y="4160838"/>
            <a:ext cx="3014662" cy="617537"/>
          </p:xfrm>
          <a:graphic>
            <a:graphicData uri="http://schemas.openxmlformats.org/presentationml/2006/ole">
              <p:oleObj spid="_x0000_s18444" name="Rovnice" r:id="rId5" imgW="1028520" imgH="228600" progId="Equation.3">
                <p:embed/>
              </p:oleObj>
            </a:graphicData>
          </a:graphic>
        </p:graphicFrame>
      </p:grpSp>
      <p:grpSp>
        <p:nvGrpSpPr>
          <p:cNvPr id="13" name="Skupina 12"/>
          <p:cNvGrpSpPr/>
          <p:nvPr/>
        </p:nvGrpSpPr>
        <p:grpSpPr>
          <a:xfrm>
            <a:off x="5795963" y="2057400"/>
            <a:ext cx="2624137" cy="2760663"/>
            <a:chOff x="5795963" y="2057400"/>
            <a:chExt cx="2624137" cy="2760663"/>
          </a:xfrm>
        </p:grpSpPr>
        <p:graphicFrame>
          <p:nvGraphicFramePr>
            <p:cNvPr id="18442" name="Object 10"/>
            <p:cNvGraphicFramePr>
              <a:graphicFrameLocks noChangeAspect="1"/>
            </p:cNvGraphicFramePr>
            <p:nvPr/>
          </p:nvGraphicFramePr>
          <p:xfrm>
            <a:off x="5815013" y="2057400"/>
            <a:ext cx="1549400" cy="569913"/>
          </p:xfrm>
          <a:graphic>
            <a:graphicData uri="http://schemas.openxmlformats.org/presentationml/2006/ole">
              <p:oleObj spid="_x0000_s18442" name="Rovnice" r:id="rId6" imgW="622080" imgH="228600" progId="Equation.3">
                <p:embed/>
              </p:oleObj>
            </a:graphicData>
          </a:graphic>
        </p:graphicFrame>
        <p:graphicFrame>
          <p:nvGraphicFramePr>
            <p:cNvPr id="18443" name="Object 11"/>
            <p:cNvGraphicFramePr>
              <a:graphicFrameLocks noChangeAspect="1"/>
            </p:cNvGraphicFramePr>
            <p:nvPr/>
          </p:nvGraphicFramePr>
          <p:xfrm>
            <a:off x="5842000" y="2857500"/>
            <a:ext cx="2254250" cy="1081088"/>
          </p:xfrm>
          <a:graphic>
            <a:graphicData uri="http://schemas.openxmlformats.org/presentationml/2006/ole">
              <p:oleObj spid="_x0000_s18443" name="Rovnice" r:id="rId7" imgW="927000" imgH="444240" progId="Equation.3">
                <p:embed/>
              </p:oleObj>
            </a:graphicData>
          </a:graphic>
        </p:graphicFrame>
        <p:graphicFrame>
          <p:nvGraphicFramePr>
            <p:cNvPr id="18445" name="Object 13"/>
            <p:cNvGraphicFramePr>
              <a:graphicFrameLocks noChangeAspect="1"/>
            </p:cNvGraphicFramePr>
            <p:nvPr/>
          </p:nvGraphicFramePr>
          <p:xfrm>
            <a:off x="5795963" y="4229100"/>
            <a:ext cx="2624137" cy="588963"/>
          </p:xfrm>
          <a:graphic>
            <a:graphicData uri="http://schemas.openxmlformats.org/presentationml/2006/ole">
              <p:oleObj spid="_x0000_s18445" name="Rovnice" r:id="rId8" imgW="1079280" imgH="2412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574032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sym typeface="Symbol"/>
              </a:rPr>
              <a:t>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Curves</Template>
  <TotalTime>303</TotalTime>
  <Words>148</Words>
  <Application>Microsoft Office PowerPoint</Application>
  <PresentationFormat>Předvádění na obrazovce (4:3)</PresentationFormat>
  <Paragraphs>31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Curves</vt:lpstr>
      <vt:lpstr>Rovnice</vt:lpstr>
      <vt:lpstr>2. výrazy</vt:lpstr>
      <vt:lpstr>Výrazy obsahují:</vt:lpstr>
      <vt:lpstr>Definiční obor výrazu:</vt:lpstr>
      <vt:lpstr>Hodnota výrazu:</vt:lpstr>
      <vt:lpstr>Příklad</vt:lpstr>
      <vt:lpstr>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Mgr. Petra Toboříková</cp:lastModifiedBy>
  <cp:revision>56</cp:revision>
  <dcterms:created xsi:type="dcterms:W3CDTF">2012-10-25T07:28:55Z</dcterms:created>
  <dcterms:modified xsi:type="dcterms:W3CDTF">2013-10-28T08:59:22Z</dcterms:modified>
</cp:coreProperties>
</file>