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5" r:id="rId2"/>
    <p:sldId id="258" r:id="rId3"/>
    <p:sldId id="295" r:id="rId4"/>
    <p:sldId id="296" r:id="rId5"/>
    <p:sldId id="298" r:id="rId6"/>
    <p:sldId id="297" r:id="rId7"/>
    <p:sldId id="299" r:id="rId8"/>
    <p:sldId id="300" r:id="rId9"/>
    <p:sldId id="301" r:id="rId10"/>
    <p:sldId id="302" r:id="rId11"/>
    <p:sldId id="303" r:id="rId12"/>
    <p:sldId id="304" r:id="rId13"/>
    <p:sldId id="307" r:id="rId1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23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4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image" Target="../media/image9.wmf"/><Relationship Id="rId5" Type="http://schemas.openxmlformats.org/officeDocument/2006/relationships/image" Target="../media/image13.wmf"/><Relationship Id="rId4" Type="http://schemas.openxmlformats.org/officeDocument/2006/relationships/image" Target="../media/image12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Relationship Id="rId5" Type="http://schemas.openxmlformats.org/officeDocument/2006/relationships/image" Target="../media/image17.wmf"/><Relationship Id="rId4" Type="http://schemas.openxmlformats.org/officeDocument/2006/relationships/image" Target="../media/image16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Relationship Id="rId4" Type="http://schemas.openxmlformats.org/officeDocument/2006/relationships/image" Target="../media/image20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13" Type="http://schemas.openxmlformats.org/officeDocument/2006/relationships/image" Target="../media/image27.wmf"/><Relationship Id="rId3" Type="http://schemas.openxmlformats.org/officeDocument/2006/relationships/image" Target="../media/image13.wmf"/><Relationship Id="rId7" Type="http://schemas.openxmlformats.org/officeDocument/2006/relationships/image" Target="../media/image18.wmf"/><Relationship Id="rId12" Type="http://schemas.openxmlformats.org/officeDocument/2006/relationships/image" Target="../media/image26.wmf"/><Relationship Id="rId17" Type="http://schemas.openxmlformats.org/officeDocument/2006/relationships/image" Target="../media/image31.wmf"/><Relationship Id="rId2" Type="http://schemas.openxmlformats.org/officeDocument/2006/relationships/image" Target="../media/image10.wmf"/><Relationship Id="rId16" Type="http://schemas.openxmlformats.org/officeDocument/2006/relationships/image" Target="../media/image30.wmf"/><Relationship Id="rId1" Type="http://schemas.openxmlformats.org/officeDocument/2006/relationships/image" Target="../media/image21.wmf"/><Relationship Id="rId6" Type="http://schemas.openxmlformats.org/officeDocument/2006/relationships/image" Target="../media/image17.wmf"/><Relationship Id="rId11" Type="http://schemas.openxmlformats.org/officeDocument/2006/relationships/image" Target="../media/image25.wmf"/><Relationship Id="rId5" Type="http://schemas.openxmlformats.org/officeDocument/2006/relationships/image" Target="../media/image15.wmf"/><Relationship Id="rId15" Type="http://schemas.openxmlformats.org/officeDocument/2006/relationships/image" Target="../media/image29.wmf"/><Relationship Id="rId10" Type="http://schemas.openxmlformats.org/officeDocument/2006/relationships/image" Target="../media/image24.wmf"/><Relationship Id="rId4" Type="http://schemas.openxmlformats.org/officeDocument/2006/relationships/image" Target="../media/image14.wmf"/><Relationship Id="rId9" Type="http://schemas.openxmlformats.org/officeDocument/2006/relationships/image" Target="../media/image23.wmf"/><Relationship Id="rId14" Type="http://schemas.openxmlformats.org/officeDocument/2006/relationships/image" Target="../media/image28.wmf"/></Relationships>
</file>

<file path=ppt/drawings/_rels/vmlDrawing8.vml.rels><?xml version="1.0" encoding="UTF-8" standalone="yes"?>
<Relationships xmlns="http://schemas.openxmlformats.org/package/2006/relationships"><Relationship Id="rId8" Type="http://schemas.openxmlformats.org/officeDocument/2006/relationships/image" Target="../media/image39.wmf"/><Relationship Id="rId3" Type="http://schemas.openxmlformats.org/officeDocument/2006/relationships/image" Target="../media/image34.wmf"/><Relationship Id="rId7" Type="http://schemas.openxmlformats.org/officeDocument/2006/relationships/image" Target="../media/image38.wmf"/><Relationship Id="rId12" Type="http://schemas.openxmlformats.org/officeDocument/2006/relationships/image" Target="../media/image43.wmf"/><Relationship Id="rId2" Type="http://schemas.openxmlformats.org/officeDocument/2006/relationships/image" Target="../media/image33.wmf"/><Relationship Id="rId1" Type="http://schemas.openxmlformats.org/officeDocument/2006/relationships/image" Target="../media/image32.wmf"/><Relationship Id="rId6" Type="http://schemas.openxmlformats.org/officeDocument/2006/relationships/image" Target="../media/image37.wmf"/><Relationship Id="rId11" Type="http://schemas.openxmlformats.org/officeDocument/2006/relationships/image" Target="../media/image42.wmf"/><Relationship Id="rId5" Type="http://schemas.openxmlformats.org/officeDocument/2006/relationships/image" Target="../media/image36.wmf"/><Relationship Id="rId10" Type="http://schemas.openxmlformats.org/officeDocument/2006/relationships/image" Target="../media/image41.wmf"/><Relationship Id="rId4" Type="http://schemas.openxmlformats.org/officeDocument/2006/relationships/image" Target="../media/image35.wmf"/><Relationship Id="rId9" Type="http://schemas.openxmlformats.org/officeDocument/2006/relationships/image" Target="../media/image40.wmf"/></Relationships>
</file>

<file path=ppt/drawings/_rels/vmlDrawing9.vml.rels><?xml version="1.0" encoding="UTF-8" standalone="yes"?>
<Relationships xmlns="http://schemas.openxmlformats.org/package/2006/relationships"><Relationship Id="rId8" Type="http://schemas.openxmlformats.org/officeDocument/2006/relationships/image" Target="../media/image51.wmf"/><Relationship Id="rId3" Type="http://schemas.openxmlformats.org/officeDocument/2006/relationships/image" Target="../media/image46.wmf"/><Relationship Id="rId7" Type="http://schemas.openxmlformats.org/officeDocument/2006/relationships/image" Target="../media/image50.wmf"/><Relationship Id="rId2" Type="http://schemas.openxmlformats.org/officeDocument/2006/relationships/image" Target="../media/image45.wmf"/><Relationship Id="rId1" Type="http://schemas.openxmlformats.org/officeDocument/2006/relationships/image" Target="../media/image44.wmf"/><Relationship Id="rId6" Type="http://schemas.openxmlformats.org/officeDocument/2006/relationships/image" Target="../media/image49.wmf"/><Relationship Id="rId5" Type="http://schemas.openxmlformats.org/officeDocument/2006/relationships/image" Target="../media/image48.wmf"/><Relationship Id="rId4" Type="http://schemas.openxmlformats.org/officeDocument/2006/relationships/image" Target="../media/image47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zh-CN" smtClean="0"/>
              <a:t>Klepnutím lze upravit styl předlohy podnadpisů.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zh-CN" smtClean="0"/>
              <a:t>Klepnutím na ikonu přidáte obrázek.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60000"/>
                <a:lumOff val="40000"/>
              </a:schemeClr>
            </a:gs>
            <a:gs pos="50000">
              <a:schemeClr val="tx2">
                <a:lumMod val="40000"/>
                <a:lumOff val="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2014/1/21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openxmlformats.org/officeDocument/2006/relationships/oleObject" Target="../embeddings/oleObject3.bin"/><Relationship Id="rId7" Type="http://schemas.openxmlformats.org/officeDocument/2006/relationships/oleObject" Target="../embeddings/oleObject5.bin"/><Relationship Id="rId12" Type="http://schemas.openxmlformats.org/officeDocument/2006/relationships/image" Target="../media/image8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.wmf"/><Relationship Id="rId11" Type="http://schemas.openxmlformats.org/officeDocument/2006/relationships/oleObject" Target="../embeddings/oleObject7.bin"/><Relationship Id="rId5" Type="http://schemas.openxmlformats.org/officeDocument/2006/relationships/oleObject" Target="../embeddings/oleObject4.bin"/><Relationship Id="rId10" Type="http://schemas.openxmlformats.org/officeDocument/2006/relationships/image" Target="../media/image7.wmf"/><Relationship Id="rId4" Type="http://schemas.openxmlformats.org/officeDocument/2006/relationships/image" Target="../media/image4.wmf"/><Relationship Id="rId9" Type="http://schemas.openxmlformats.org/officeDocument/2006/relationships/oleObject" Target="../embeddings/oleObject6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9.w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4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oleObject" Target="../embeddings/oleObject10.bin"/><Relationship Id="rId7" Type="http://schemas.openxmlformats.org/officeDocument/2006/relationships/oleObject" Target="../embeddings/oleObject12.bin"/><Relationship Id="rId12" Type="http://schemas.openxmlformats.org/officeDocument/2006/relationships/image" Target="../media/image13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0.wmf"/><Relationship Id="rId11" Type="http://schemas.openxmlformats.org/officeDocument/2006/relationships/oleObject" Target="../embeddings/oleObject14.bin"/><Relationship Id="rId5" Type="http://schemas.openxmlformats.org/officeDocument/2006/relationships/oleObject" Target="../embeddings/oleObject11.bin"/><Relationship Id="rId10" Type="http://schemas.openxmlformats.org/officeDocument/2006/relationships/image" Target="../media/image12.wmf"/><Relationship Id="rId4" Type="http://schemas.openxmlformats.org/officeDocument/2006/relationships/image" Target="../media/image9.wmf"/><Relationship Id="rId9" Type="http://schemas.openxmlformats.org/officeDocument/2006/relationships/oleObject" Target="../embeddings/oleObject13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oleObject" Target="../embeddings/oleObject15.bin"/><Relationship Id="rId7" Type="http://schemas.openxmlformats.org/officeDocument/2006/relationships/oleObject" Target="../embeddings/oleObject17.bin"/><Relationship Id="rId12" Type="http://schemas.openxmlformats.org/officeDocument/2006/relationships/image" Target="../media/image17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4.wmf"/><Relationship Id="rId11" Type="http://schemas.openxmlformats.org/officeDocument/2006/relationships/oleObject" Target="../embeddings/oleObject19.bin"/><Relationship Id="rId5" Type="http://schemas.openxmlformats.org/officeDocument/2006/relationships/oleObject" Target="../embeddings/oleObject16.bin"/><Relationship Id="rId10" Type="http://schemas.openxmlformats.org/officeDocument/2006/relationships/image" Target="../media/image16.wmf"/><Relationship Id="rId4" Type="http://schemas.openxmlformats.org/officeDocument/2006/relationships/image" Target="../media/image13.wmf"/><Relationship Id="rId9" Type="http://schemas.openxmlformats.org/officeDocument/2006/relationships/oleObject" Target="../embeddings/oleObject18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3" Type="http://schemas.openxmlformats.org/officeDocument/2006/relationships/oleObject" Target="../embeddings/oleObject20.bin"/><Relationship Id="rId7" Type="http://schemas.openxmlformats.org/officeDocument/2006/relationships/oleObject" Target="../embeddings/oleObject2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9.wmf"/><Relationship Id="rId5" Type="http://schemas.openxmlformats.org/officeDocument/2006/relationships/oleObject" Target="../embeddings/oleObject21.bin"/><Relationship Id="rId10" Type="http://schemas.openxmlformats.org/officeDocument/2006/relationships/image" Target="../media/image20.wmf"/><Relationship Id="rId4" Type="http://schemas.openxmlformats.org/officeDocument/2006/relationships/image" Target="../media/image18.wmf"/><Relationship Id="rId9" Type="http://schemas.openxmlformats.org/officeDocument/2006/relationships/oleObject" Target="../embeddings/oleObject23.bin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13" Type="http://schemas.openxmlformats.org/officeDocument/2006/relationships/oleObject" Target="../embeddings/oleObject29.bin"/><Relationship Id="rId18" Type="http://schemas.openxmlformats.org/officeDocument/2006/relationships/image" Target="../media/image22.wmf"/><Relationship Id="rId26" Type="http://schemas.openxmlformats.org/officeDocument/2006/relationships/image" Target="../media/image26.wmf"/><Relationship Id="rId3" Type="http://schemas.openxmlformats.org/officeDocument/2006/relationships/oleObject" Target="../embeddings/oleObject24.bin"/><Relationship Id="rId21" Type="http://schemas.openxmlformats.org/officeDocument/2006/relationships/oleObject" Target="../embeddings/oleObject33.bin"/><Relationship Id="rId34" Type="http://schemas.openxmlformats.org/officeDocument/2006/relationships/image" Target="../media/image30.wmf"/><Relationship Id="rId7" Type="http://schemas.openxmlformats.org/officeDocument/2006/relationships/oleObject" Target="../embeddings/oleObject26.bin"/><Relationship Id="rId12" Type="http://schemas.openxmlformats.org/officeDocument/2006/relationships/image" Target="../media/image15.wmf"/><Relationship Id="rId17" Type="http://schemas.openxmlformats.org/officeDocument/2006/relationships/oleObject" Target="../embeddings/oleObject31.bin"/><Relationship Id="rId25" Type="http://schemas.openxmlformats.org/officeDocument/2006/relationships/oleObject" Target="../embeddings/oleObject35.bin"/><Relationship Id="rId33" Type="http://schemas.openxmlformats.org/officeDocument/2006/relationships/oleObject" Target="../embeddings/oleObject39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8.wmf"/><Relationship Id="rId20" Type="http://schemas.openxmlformats.org/officeDocument/2006/relationships/image" Target="../media/image23.wmf"/><Relationship Id="rId29" Type="http://schemas.openxmlformats.org/officeDocument/2006/relationships/oleObject" Target="../embeddings/oleObject37.bin"/><Relationship Id="rId1" Type="http://schemas.openxmlformats.org/officeDocument/2006/relationships/vmlDrawing" Target="../drawings/vmlDrawing7.vml"/><Relationship Id="rId6" Type="http://schemas.openxmlformats.org/officeDocument/2006/relationships/image" Target="../media/image10.wmf"/><Relationship Id="rId11" Type="http://schemas.openxmlformats.org/officeDocument/2006/relationships/oleObject" Target="../embeddings/oleObject28.bin"/><Relationship Id="rId24" Type="http://schemas.openxmlformats.org/officeDocument/2006/relationships/image" Target="../media/image25.wmf"/><Relationship Id="rId32" Type="http://schemas.openxmlformats.org/officeDocument/2006/relationships/image" Target="../media/image29.wmf"/><Relationship Id="rId5" Type="http://schemas.openxmlformats.org/officeDocument/2006/relationships/oleObject" Target="../embeddings/oleObject25.bin"/><Relationship Id="rId15" Type="http://schemas.openxmlformats.org/officeDocument/2006/relationships/oleObject" Target="../embeddings/oleObject30.bin"/><Relationship Id="rId23" Type="http://schemas.openxmlformats.org/officeDocument/2006/relationships/oleObject" Target="../embeddings/oleObject34.bin"/><Relationship Id="rId28" Type="http://schemas.openxmlformats.org/officeDocument/2006/relationships/image" Target="../media/image27.wmf"/><Relationship Id="rId36" Type="http://schemas.openxmlformats.org/officeDocument/2006/relationships/image" Target="../media/image31.wmf"/><Relationship Id="rId10" Type="http://schemas.openxmlformats.org/officeDocument/2006/relationships/image" Target="../media/image14.wmf"/><Relationship Id="rId19" Type="http://schemas.openxmlformats.org/officeDocument/2006/relationships/oleObject" Target="../embeddings/oleObject32.bin"/><Relationship Id="rId31" Type="http://schemas.openxmlformats.org/officeDocument/2006/relationships/oleObject" Target="../embeddings/oleObject38.bin"/><Relationship Id="rId4" Type="http://schemas.openxmlformats.org/officeDocument/2006/relationships/image" Target="../media/image21.wmf"/><Relationship Id="rId9" Type="http://schemas.openxmlformats.org/officeDocument/2006/relationships/oleObject" Target="../embeddings/oleObject27.bin"/><Relationship Id="rId14" Type="http://schemas.openxmlformats.org/officeDocument/2006/relationships/image" Target="../media/image17.wmf"/><Relationship Id="rId22" Type="http://schemas.openxmlformats.org/officeDocument/2006/relationships/image" Target="../media/image24.wmf"/><Relationship Id="rId27" Type="http://schemas.openxmlformats.org/officeDocument/2006/relationships/oleObject" Target="../embeddings/oleObject36.bin"/><Relationship Id="rId30" Type="http://schemas.openxmlformats.org/officeDocument/2006/relationships/image" Target="../media/image28.wmf"/><Relationship Id="rId35" Type="http://schemas.openxmlformats.org/officeDocument/2006/relationships/oleObject" Target="../embeddings/oleObject40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wmf"/><Relationship Id="rId13" Type="http://schemas.openxmlformats.org/officeDocument/2006/relationships/oleObject" Target="../embeddings/oleObject46.bin"/><Relationship Id="rId18" Type="http://schemas.openxmlformats.org/officeDocument/2006/relationships/image" Target="../media/image39.wmf"/><Relationship Id="rId26" Type="http://schemas.openxmlformats.org/officeDocument/2006/relationships/image" Target="../media/image43.wmf"/><Relationship Id="rId3" Type="http://schemas.openxmlformats.org/officeDocument/2006/relationships/oleObject" Target="../embeddings/oleObject41.bin"/><Relationship Id="rId21" Type="http://schemas.openxmlformats.org/officeDocument/2006/relationships/oleObject" Target="../embeddings/oleObject50.bin"/><Relationship Id="rId7" Type="http://schemas.openxmlformats.org/officeDocument/2006/relationships/oleObject" Target="../embeddings/oleObject43.bin"/><Relationship Id="rId12" Type="http://schemas.openxmlformats.org/officeDocument/2006/relationships/image" Target="../media/image36.wmf"/><Relationship Id="rId17" Type="http://schemas.openxmlformats.org/officeDocument/2006/relationships/oleObject" Target="../embeddings/oleObject48.bin"/><Relationship Id="rId25" Type="http://schemas.openxmlformats.org/officeDocument/2006/relationships/oleObject" Target="../embeddings/oleObject52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8.wmf"/><Relationship Id="rId20" Type="http://schemas.openxmlformats.org/officeDocument/2006/relationships/image" Target="../media/image40.wmf"/><Relationship Id="rId1" Type="http://schemas.openxmlformats.org/officeDocument/2006/relationships/vmlDrawing" Target="../drawings/vmlDrawing8.vml"/><Relationship Id="rId6" Type="http://schemas.openxmlformats.org/officeDocument/2006/relationships/image" Target="../media/image33.wmf"/><Relationship Id="rId11" Type="http://schemas.openxmlformats.org/officeDocument/2006/relationships/oleObject" Target="../embeddings/oleObject45.bin"/><Relationship Id="rId24" Type="http://schemas.openxmlformats.org/officeDocument/2006/relationships/image" Target="../media/image42.wmf"/><Relationship Id="rId5" Type="http://schemas.openxmlformats.org/officeDocument/2006/relationships/oleObject" Target="../embeddings/oleObject42.bin"/><Relationship Id="rId15" Type="http://schemas.openxmlformats.org/officeDocument/2006/relationships/oleObject" Target="../embeddings/oleObject47.bin"/><Relationship Id="rId23" Type="http://schemas.openxmlformats.org/officeDocument/2006/relationships/oleObject" Target="../embeddings/oleObject51.bin"/><Relationship Id="rId10" Type="http://schemas.openxmlformats.org/officeDocument/2006/relationships/image" Target="../media/image35.wmf"/><Relationship Id="rId19" Type="http://schemas.openxmlformats.org/officeDocument/2006/relationships/oleObject" Target="../embeddings/oleObject49.bin"/><Relationship Id="rId4" Type="http://schemas.openxmlformats.org/officeDocument/2006/relationships/image" Target="../media/image32.wmf"/><Relationship Id="rId9" Type="http://schemas.openxmlformats.org/officeDocument/2006/relationships/oleObject" Target="../embeddings/oleObject44.bin"/><Relationship Id="rId14" Type="http://schemas.openxmlformats.org/officeDocument/2006/relationships/image" Target="../media/image37.wmf"/><Relationship Id="rId22" Type="http://schemas.openxmlformats.org/officeDocument/2006/relationships/image" Target="../media/image41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wmf"/><Relationship Id="rId13" Type="http://schemas.openxmlformats.org/officeDocument/2006/relationships/oleObject" Target="../embeddings/oleObject58.bin"/><Relationship Id="rId18" Type="http://schemas.openxmlformats.org/officeDocument/2006/relationships/image" Target="../media/image51.wmf"/><Relationship Id="rId3" Type="http://schemas.openxmlformats.org/officeDocument/2006/relationships/oleObject" Target="../embeddings/oleObject53.bin"/><Relationship Id="rId7" Type="http://schemas.openxmlformats.org/officeDocument/2006/relationships/oleObject" Target="../embeddings/oleObject55.bin"/><Relationship Id="rId12" Type="http://schemas.openxmlformats.org/officeDocument/2006/relationships/image" Target="../media/image48.wmf"/><Relationship Id="rId17" Type="http://schemas.openxmlformats.org/officeDocument/2006/relationships/oleObject" Target="../embeddings/oleObject60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50.wmf"/><Relationship Id="rId1" Type="http://schemas.openxmlformats.org/officeDocument/2006/relationships/vmlDrawing" Target="../drawings/vmlDrawing9.vml"/><Relationship Id="rId6" Type="http://schemas.openxmlformats.org/officeDocument/2006/relationships/image" Target="../media/image45.wmf"/><Relationship Id="rId11" Type="http://schemas.openxmlformats.org/officeDocument/2006/relationships/oleObject" Target="../embeddings/oleObject57.bin"/><Relationship Id="rId5" Type="http://schemas.openxmlformats.org/officeDocument/2006/relationships/oleObject" Target="../embeddings/oleObject54.bin"/><Relationship Id="rId15" Type="http://schemas.openxmlformats.org/officeDocument/2006/relationships/oleObject" Target="../embeddings/oleObject59.bin"/><Relationship Id="rId10" Type="http://schemas.openxmlformats.org/officeDocument/2006/relationships/image" Target="../media/image47.wmf"/><Relationship Id="rId4" Type="http://schemas.openxmlformats.org/officeDocument/2006/relationships/image" Target="../media/image44.wmf"/><Relationship Id="rId9" Type="http://schemas.openxmlformats.org/officeDocument/2006/relationships/oleObject" Target="../embeddings/oleObject56.bin"/><Relationship Id="rId14" Type="http://schemas.openxmlformats.org/officeDocument/2006/relationships/image" Target="../media/image49.w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14282" y="1196752"/>
            <a:ext cx="8712968" cy="1470025"/>
          </a:xfrm>
        </p:spPr>
        <p:txBody>
          <a:bodyPr>
            <a:normAutofit fontScale="90000"/>
          </a:bodyPr>
          <a:lstStyle/>
          <a:p>
            <a:r>
              <a:rPr lang="cs-CZ" altLang="zh-CN" sz="5400" dirty="0" smtClean="0"/>
              <a:t>3. LINEÁRNÍ ROVNICE</a:t>
            </a:r>
            <a:br>
              <a:rPr lang="cs-CZ" altLang="zh-CN" sz="5400" dirty="0" smtClean="0"/>
            </a:br>
            <a:r>
              <a:rPr lang="cs-CZ" altLang="zh-CN" sz="5400" dirty="0" smtClean="0"/>
              <a:t>A NEROVNICE</a:t>
            </a:r>
            <a:endParaRPr lang="zh-CN" altLang="en-US" sz="5400" cap="all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483768" y="3197016"/>
            <a:ext cx="4176464" cy="622920"/>
          </a:xfrm>
        </p:spPr>
        <p:txBody>
          <a:bodyPr/>
          <a:lstStyle/>
          <a:p>
            <a:r>
              <a:rPr lang="cs-CZ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Mgr. Petra Toboříková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19672" y="5157192"/>
            <a:ext cx="6081712" cy="1485900"/>
          </a:xfrm>
          <a:prstGeom prst="rect">
            <a:avLst/>
          </a:prstGeom>
          <a:solidFill>
            <a:srgbClr val="FFFFFF"/>
          </a:solidFill>
          <a:ln w="317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336137" y="274638"/>
            <a:ext cx="2471726" cy="796908"/>
          </a:xfrm>
        </p:spPr>
        <p:txBody>
          <a:bodyPr>
            <a:normAutofit fontScale="90000"/>
          </a:bodyPr>
          <a:lstStyle/>
          <a:p>
            <a:r>
              <a:rPr lang="cs-CZ" altLang="zh-CN" sz="5400" smtClean="0"/>
              <a:t>Rovnice</a:t>
            </a:r>
            <a:endParaRPr lang="zh-CN" altLang="en-US" sz="54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657344" y="1142984"/>
            <a:ext cx="5829312" cy="604663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altLang="zh-CN" sz="2800" smtClean="0"/>
              <a:t>= zápis </a:t>
            </a:r>
            <a:r>
              <a:rPr lang="cs-CZ" altLang="zh-CN" sz="2800" b="1" smtClean="0"/>
              <a:t>rovnosti</a:t>
            </a:r>
            <a:r>
              <a:rPr lang="cs-CZ" altLang="zh-CN" sz="2800" smtClean="0"/>
              <a:t> </a:t>
            </a:r>
            <a:r>
              <a:rPr lang="cs-CZ" altLang="zh-CN" sz="2800" b="1" smtClean="0"/>
              <a:t>hodnot</a:t>
            </a:r>
            <a:r>
              <a:rPr lang="cs-CZ" altLang="zh-CN" sz="2800" smtClean="0"/>
              <a:t> dvou výrazů</a:t>
            </a:r>
            <a:endParaRPr lang="zh-CN" altLang="en-US" sz="2800" b="1" dirty="0"/>
          </a:p>
        </p:txBody>
      </p:sp>
      <p:grpSp>
        <p:nvGrpSpPr>
          <p:cNvPr id="19" name="Skupina 18"/>
          <p:cNvGrpSpPr/>
          <p:nvPr/>
        </p:nvGrpSpPr>
        <p:grpSpPr>
          <a:xfrm>
            <a:off x="214282" y="1917697"/>
            <a:ext cx="5715040" cy="1082675"/>
            <a:chOff x="214282" y="1917697"/>
            <a:chExt cx="5715040" cy="1082675"/>
          </a:xfrm>
        </p:grpSpPr>
        <p:graphicFrame>
          <p:nvGraphicFramePr>
            <p:cNvPr id="8" name="Object 2"/>
            <p:cNvGraphicFramePr>
              <a:graphicFrameLocks noChangeAspect="1"/>
            </p:cNvGraphicFramePr>
            <p:nvPr/>
          </p:nvGraphicFramePr>
          <p:xfrm>
            <a:off x="3144847" y="1917697"/>
            <a:ext cx="2784475" cy="10826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4515" name="Rovnice" r:id="rId3" imgW="1015920" imgH="393480" progId="Equation.3">
                    <p:embed/>
                  </p:oleObj>
                </mc:Choice>
                <mc:Fallback>
                  <p:oleObj name="Rovnice" r:id="rId3" imgW="1015920" imgH="393480" progId="Equation.3">
                    <p:embed/>
                    <p:pic>
                      <p:nvPicPr>
                        <p:cNvPr id="0" name="Picture 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144847" y="1917697"/>
                          <a:ext cx="2784475" cy="108267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254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" name="TextovéPole 3"/>
            <p:cNvSpPr txBox="1"/>
            <p:nvPr/>
          </p:nvSpPr>
          <p:spPr>
            <a:xfrm>
              <a:off x="214282" y="2000240"/>
              <a:ext cx="296144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61950" indent="-361950">
                <a:lnSpc>
                  <a:spcPct val="150000"/>
                </a:lnSpc>
              </a:pPr>
              <a:r>
                <a:rPr lang="cs-CZ" sz="2800" smtClean="0"/>
                <a:t>Co znamená zápis:</a:t>
              </a:r>
              <a:endParaRPr lang="cs-CZ" sz="2800" dirty="0" smtClean="0"/>
            </a:p>
          </p:txBody>
        </p:sp>
      </p:grpSp>
      <p:sp>
        <p:nvSpPr>
          <p:cNvPr id="7" name="TextovéPole 6"/>
          <p:cNvSpPr txBox="1"/>
          <p:nvPr/>
        </p:nvSpPr>
        <p:spPr>
          <a:xfrm>
            <a:off x="7000892" y="6516052"/>
            <a:ext cx="2179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Lin. rovnice - úpravy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928662" y="3286124"/>
            <a:ext cx="8072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smtClean="0"/>
              <a:t>Rovnost </a:t>
            </a:r>
            <a:r>
              <a:rPr lang="cs-CZ" sz="2400" b="1" smtClean="0"/>
              <a:t>dvou čísel </a:t>
            </a:r>
            <a:r>
              <a:rPr lang="cs-CZ" sz="2400" smtClean="0"/>
              <a:t>zapsaných pomocí proměnné x (neznámé)</a:t>
            </a:r>
            <a:endParaRPr lang="cs-CZ" sz="2400" dirty="0" smtClean="0"/>
          </a:p>
        </p:txBody>
      </p:sp>
      <p:cxnSp>
        <p:nvCxnSpPr>
          <p:cNvPr id="11" name="Přímá spojovací šipka 10"/>
          <p:cNvCxnSpPr>
            <a:endCxn id="15" idx="3"/>
          </p:cNvCxnSpPr>
          <p:nvPr/>
        </p:nvCxnSpPr>
        <p:spPr>
          <a:xfrm rot="5400000" flipH="1" flipV="1">
            <a:off x="2786051" y="2965397"/>
            <a:ext cx="606479" cy="463604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>
            <a:endCxn id="16" idx="3"/>
          </p:cNvCxnSpPr>
          <p:nvPr/>
        </p:nvCxnSpPr>
        <p:spPr>
          <a:xfrm flipV="1">
            <a:off x="2857488" y="2836370"/>
            <a:ext cx="1881903" cy="66406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Elipsa 14"/>
          <p:cNvSpPr/>
          <p:nvPr/>
        </p:nvSpPr>
        <p:spPr>
          <a:xfrm>
            <a:off x="3143240" y="1857364"/>
            <a:ext cx="1214446" cy="1214446"/>
          </a:xfrm>
          <a:prstGeom prst="ellipse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Elipsa 15"/>
          <p:cNvSpPr/>
          <p:nvPr/>
        </p:nvSpPr>
        <p:spPr>
          <a:xfrm>
            <a:off x="4572001" y="1857364"/>
            <a:ext cx="1143008" cy="1146977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64514" name="Object 2"/>
          <p:cNvGraphicFramePr>
            <a:graphicFrameLocks noChangeAspect="1"/>
          </p:cNvGraphicFramePr>
          <p:nvPr/>
        </p:nvGraphicFramePr>
        <p:xfrm>
          <a:off x="3571868" y="3857628"/>
          <a:ext cx="1774825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16" name="Rovnice" r:id="rId5" imgW="647640" imgH="203040" progId="Equation.3">
                  <p:embed/>
                </p:oleObj>
              </mc:Choice>
              <mc:Fallback>
                <p:oleObj name="Rovnice" r:id="rId5" imgW="647640" imgH="20304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1868" y="3857628"/>
                        <a:ext cx="1774825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TextovéPole 21"/>
          <p:cNvSpPr txBox="1"/>
          <p:nvPr/>
        </p:nvSpPr>
        <p:spPr>
          <a:xfrm>
            <a:off x="357158" y="3857629"/>
            <a:ext cx="26432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smtClean="0"/>
              <a:t>Levá</a:t>
            </a:r>
            <a:r>
              <a:rPr lang="cs-CZ" sz="2400" smtClean="0"/>
              <a:t> strana rovnice</a:t>
            </a:r>
            <a:endParaRPr lang="cs-CZ" sz="2400" dirty="0" smtClean="0"/>
          </a:p>
        </p:txBody>
      </p:sp>
      <p:sp>
        <p:nvSpPr>
          <p:cNvPr id="23" name="TextovéPole 22"/>
          <p:cNvSpPr txBox="1"/>
          <p:nvPr/>
        </p:nvSpPr>
        <p:spPr>
          <a:xfrm>
            <a:off x="5929322" y="3857628"/>
            <a:ext cx="30003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smtClean="0"/>
              <a:t>Pravá</a:t>
            </a:r>
            <a:r>
              <a:rPr lang="cs-CZ" sz="2400" smtClean="0"/>
              <a:t> strana rovnice</a:t>
            </a:r>
            <a:endParaRPr lang="cs-CZ" sz="2400" dirty="0" smtClean="0"/>
          </a:p>
        </p:txBody>
      </p:sp>
      <p:cxnSp>
        <p:nvCxnSpPr>
          <p:cNvPr id="24" name="Přímá spojovací šipka 23"/>
          <p:cNvCxnSpPr/>
          <p:nvPr/>
        </p:nvCxnSpPr>
        <p:spPr>
          <a:xfrm>
            <a:off x="2928926" y="4071942"/>
            <a:ext cx="571504" cy="1588"/>
          </a:xfrm>
          <a:prstGeom prst="straightConnector1">
            <a:avLst/>
          </a:prstGeom>
          <a:ln w="28575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šipka 25"/>
          <p:cNvCxnSpPr/>
          <p:nvPr/>
        </p:nvCxnSpPr>
        <p:spPr>
          <a:xfrm rot="10800000">
            <a:off x="5357819" y="4071942"/>
            <a:ext cx="571504" cy="1588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4518" name="Rectangle 6"/>
          <p:cNvSpPr>
            <a:spLocks noChangeArrowheads="1"/>
          </p:cNvSpPr>
          <p:nvPr/>
        </p:nvSpPr>
        <p:spPr bwMode="auto">
          <a:xfrm>
            <a:off x="214282" y="4786322"/>
            <a:ext cx="238956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l"/>
                <a:tab pos="990600" algn="l"/>
                <a:tab pos="1349375" algn="l"/>
              </a:tabLst>
            </a:pPr>
            <a:r>
              <a:rPr kumimoji="0" lang="cs-CZ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Řešení rovnice:</a:t>
            </a:r>
            <a:endParaRPr kumimoji="0" lang="cs-CZ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28" name="Rectangle 6"/>
          <p:cNvSpPr>
            <a:spLocks noChangeArrowheads="1"/>
          </p:cNvSpPr>
          <p:nvPr/>
        </p:nvSpPr>
        <p:spPr bwMode="auto">
          <a:xfrm>
            <a:off x="2571736" y="4786322"/>
            <a:ext cx="589693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cs-CZ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hledání</a:t>
            </a:r>
            <a:r>
              <a:rPr kumimoji="0" lang="cs-CZ" sz="2800" b="0" i="0" u="none" strike="noStrike" cap="none" normalizeH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takových </a:t>
            </a:r>
            <a:r>
              <a:rPr kumimoji="0" lang="cs-CZ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hodnot </a:t>
            </a:r>
            <a:r>
              <a:rPr kumimoji="0" lang="cs-CZ" sz="2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x</a:t>
            </a:r>
            <a:r>
              <a:rPr kumimoji="0" lang="cs-CZ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,</a:t>
            </a:r>
          </a:p>
          <a:p>
            <a:pPr marL="2239963" marR="0" lvl="0" indent="-22399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cs-CZ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pro které rovnost platí - </a:t>
            </a:r>
            <a:r>
              <a:rPr kumimoji="0" lang="cs-CZ" sz="2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kořeny rovnice</a:t>
            </a:r>
            <a:endParaRPr kumimoji="0" lang="cs-CZ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4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45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45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4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9" grpId="0"/>
      <p:bldP spid="15" grpId="0" animBg="1"/>
      <p:bldP spid="16" grpId="0" animBg="1"/>
      <p:bldP spid="22" grpId="0"/>
      <p:bldP spid="23" grpId="0"/>
      <p:bldP spid="64518" grpId="0"/>
      <p:bldP spid="2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2844" y="274638"/>
            <a:ext cx="8072493" cy="796908"/>
          </a:xfrm>
        </p:spPr>
        <p:txBody>
          <a:bodyPr>
            <a:normAutofit fontScale="90000"/>
          </a:bodyPr>
          <a:lstStyle/>
          <a:p>
            <a:r>
              <a:rPr lang="cs-CZ" altLang="zh-CN" sz="5400" smtClean="0"/>
              <a:t>Druhy rovnic</a:t>
            </a:r>
            <a:endParaRPr lang="zh-CN" altLang="en-US" sz="54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643042" y="1571612"/>
            <a:ext cx="5857916" cy="4786346"/>
          </a:xfrm>
        </p:spPr>
        <p:txBody>
          <a:bodyPr>
            <a:noAutofit/>
          </a:bodyPr>
          <a:lstStyle/>
          <a:p>
            <a:r>
              <a:rPr lang="cs-CZ" altLang="zh-CN" sz="2800" b="1" dirty="0" smtClean="0"/>
              <a:t>lineární </a:t>
            </a:r>
            <a:r>
              <a:rPr lang="cs-CZ" altLang="zh-CN" sz="2800" dirty="0" smtClean="0"/>
              <a:t>rovnice a nerovnice</a:t>
            </a:r>
          </a:p>
          <a:p>
            <a:pPr lvl="1"/>
            <a:r>
              <a:rPr lang="cs-CZ" altLang="zh-CN" dirty="0" smtClean="0"/>
              <a:t>s neznámou ve jmenovateli</a:t>
            </a:r>
          </a:p>
          <a:p>
            <a:pPr lvl="1"/>
            <a:r>
              <a:rPr lang="cs-CZ" altLang="zh-CN" dirty="0" smtClean="0"/>
              <a:t>s absolutní hodnotou</a:t>
            </a:r>
          </a:p>
          <a:p>
            <a:pPr lvl="1"/>
            <a:r>
              <a:rPr lang="cs-CZ" altLang="zh-CN" dirty="0" smtClean="0"/>
              <a:t>v součinovém a podílovém tvaru</a:t>
            </a:r>
          </a:p>
          <a:p>
            <a:pPr lvl="1"/>
            <a:r>
              <a:rPr lang="cs-CZ" altLang="zh-CN" dirty="0" smtClean="0"/>
              <a:t>soustavy rovnic a nerovnic</a:t>
            </a:r>
          </a:p>
          <a:p>
            <a:r>
              <a:rPr lang="cs-CZ" altLang="zh-CN" sz="2800" b="1" dirty="0" smtClean="0"/>
              <a:t>kvadratické </a:t>
            </a:r>
            <a:r>
              <a:rPr lang="cs-CZ" altLang="zh-CN" sz="2800" dirty="0" smtClean="0"/>
              <a:t>rovnice a nerovnice</a:t>
            </a:r>
          </a:p>
          <a:p>
            <a:r>
              <a:rPr lang="cs-CZ" altLang="zh-CN" sz="2800" b="1" dirty="0" smtClean="0"/>
              <a:t>exponenciální </a:t>
            </a:r>
            <a:r>
              <a:rPr lang="cs-CZ" altLang="zh-CN" sz="2800" dirty="0" smtClean="0"/>
              <a:t>rovnice a nerovnice</a:t>
            </a:r>
          </a:p>
          <a:p>
            <a:r>
              <a:rPr lang="cs-CZ" altLang="zh-CN" sz="2800" b="1" dirty="0" smtClean="0"/>
              <a:t>logaritmické </a:t>
            </a:r>
            <a:r>
              <a:rPr lang="cs-CZ" altLang="zh-CN" sz="2800" dirty="0" smtClean="0"/>
              <a:t>rovnice a nerovnice</a:t>
            </a:r>
          </a:p>
          <a:p>
            <a:r>
              <a:rPr lang="cs-CZ" altLang="zh-CN" sz="2800" b="1" dirty="0" smtClean="0"/>
              <a:t>goniometrické </a:t>
            </a:r>
            <a:r>
              <a:rPr lang="cs-CZ" altLang="zh-CN" sz="2800" dirty="0" smtClean="0"/>
              <a:t>rovnice a nerovnice</a:t>
            </a:r>
            <a:endParaRPr lang="zh-CN" altLang="en-US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7000892" y="6516052"/>
            <a:ext cx="2179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Lin. rovnice - úpravy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3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2"/>
          <p:cNvGraphicFramePr>
            <a:graphicFrameLocks noChangeAspect="1"/>
          </p:cNvGraphicFramePr>
          <p:nvPr/>
        </p:nvGraphicFramePr>
        <p:xfrm>
          <a:off x="3233738" y="857250"/>
          <a:ext cx="2282825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265" name="Rovnice" r:id="rId3" imgW="952200" imgH="393480" progId="Equation.3">
                  <p:embed/>
                </p:oleObj>
              </mc:Choice>
              <mc:Fallback>
                <p:oleObj name="Rovnice" r:id="rId3" imgW="952200" imgH="39348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3738" y="857250"/>
                        <a:ext cx="2282825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7158" y="-24"/>
            <a:ext cx="8429684" cy="796908"/>
          </a:xfrm>
        </p:spPr>
        <p:txBody>
          <a:bodyPr>
            <a:normAutofit fontScale="90000"/>
          </a:bodyPr>
          <a:lstStyle/>
          <a:p>
            <a:r>
              <a:rPr lang="cs-CZ" altLang="zh-CN" sz="5400" smtClean="0"/>
              <a:t>Kořeny rovnice</a:t>
            </a:r>
            <a:endParaRPr lang="zh-CN" altLang="en-US" sz="54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14282" y="1643050"/>
            <a:ext cx="5829312" cy="107157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altLang="zh-CN" sz="2800" smtClean="0"/>
              <a:t>Jak je zjistit?</a:t>
            </a:r>
          </a:p>
          <a:p>
            <a:r>
              <a:rPr lang="cs-CZ" altLang="zh-CN" sz="2800" smtClean="0"/>
              <a:t>zkusíme dosadit např. </a:t>
            </a:r>
            <a:r>
              <a:rPr lang="cs-CZ" altLang="zh-CN" sz="2800" b="1" smtClean="0"/>
              <a:t>x=1</a:t>
            </a:r>
            <a:endParaRPr lang="zh-CN" altLang="en-US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7000892" y="6516052"/>
            <a:ext cx="2179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Lin. rovnice - úpravy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96260" name="Object 1"/>
          <p:cNvGraphicFramePr>
            <a:graphicFrameLocks noChangeAspect="1"/>
          </p:cNvGraphicFramePr>
          <p:nvPr/>
        </p:nvGraphicFramePr>
        <p:xfrm>
          <a:off x="4786314" y="1928802"/>
          <a:ext cx="2641600" cy="966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266" name="Rovnice" r:id="rId5" imgW="1079280" imgH="393480" progId="Equation.3">
                  <p:embed/>
                </p:oleObj>
              </mc:Choice>
              <mc:Fallback>
                <p:oleObj name="Rovnice" r:id="rId5" imgW="1079280" imgH="39348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6314" y="1928802"/>
                        <a:ext cx="2641600" cy="966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261" name="Object 1"/>
          <p:cNvGraphicFramePr>
            <a:graphicFrameLocks noChangeAspect="1"/>
          </p:cNvGraphicFramePr>
          <p:nvPr/>
        </p:nvGraphicFramePr>
        <p:xfrm>
          <a:off x="5127625" y="2786063"/>
          <a:ext cx="1462088" cy="966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267" name="Rovnice" r:id="rId7" imgW="596880" imgH="393480" progId="Equation.3">
                  <p:embed/>
                </p:oleObj>
              </mc:Choice>
              <mc:Fallback>
                <p:oleObj name="Rovnice" r:id="rId7" imgW="596880" imgH="39348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27625" y="2786063"/>
                        <a:ext cx="1462088" cy="966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263" name="Object 1"/>
          <p:cNvGraphicFramePr>
            <a:graphicFrameLocks noChangeAspect="1"/>
          </p:cNvGraphicFramePr>
          <p:nvPr/>
        </p:nvGraphicFramePr>
        <p:xfrm>
          <a:off x="5000628" y="3857628"/>
          <a:ext cx="1616075" cy="966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268" name="Rovnice" r:id="rId9" imgW="660240" imgH="393480" progId="Equation.3">
                  <p:embed/>
                </p:oleObj>
              </mc:Choice>
              <mc:Fallback>
                <p:oleObj name="Rovnice" r:id="rId9" imgW="660240" imgH="39348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0628" y="3857628"/>
                        <a:ext cx="1616075" cy="966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264" name="Object 1"/>
          <p:cNvGraphicFramePr>
            <a:graphicFrameLocks noChangeAspect="1"/>
          </p:cNvGraphicFramePr>
          <p:nvPr/>
        </p:nvGraphicFramePr>
        <p:xfrm>
          <a:off x="5730875" y="4857750"/>
          <a:ext cx="931863" cy="966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269" name="Rovnice" r:id="rId11" imgW="380880" imgH="393480" progId="Equation.3">
                  <p:embed/>
                </p:oleObj>
              </mc:Choice>
              <mc:Fallback>
                <p:oleObj name="Rovnice" r:id="rId11" imgW="380880" imgH="393480" progId="Equation.3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30875" y="4857750"/>
                        <a:ext cx="931863" cy="966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内容占位符 2"/>
          <p:cNvSpPr txBox="1">
            <a:spLocks/>
          </p:cNvSpPr>
          <p:nvPr/>
        </p:nvSpPr>
        <p:spPr>
          <a:xfrm>
            <a:off x="964381" y="5929330"/>
            <a:ext cx="7215238" cy="5715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Rovnost neplatí </a:t>
            </a:r>
            <a:r>
              <a:rPr kumimoji="0" lang="cs-CZ" altLang="zh-CN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</a:rPr>
              <a:t>→ </a:t>
            </a:r>
            <a:r>
              <a:rPr kumimoji="0" lang="cs-CZ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</a:rPr>
              <a:t>číslo</a:t>
            </a:r>
            <a:r>
              <a:rPr kumimoji="0" lang="cs-CZ" altLang="zh-CN" sz="2800" b="1" i="0" u="none" strike="noStrike" kern="1200" cap="none" spc="0" normalizeH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</a:rPr>
              <a:t> 1 není kořenem rovnice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28" name="Přímá spojovací čára 27"/>
          <p:cNvCxnSpPr/>
          <p:nvPr/>
        </p:nvCxnSpPr>
        <p:spPr>
          <a:xfrm rot="5400000" flipH="1" flipV="1">
            <a:off x="6036479" y="5322107"/>
            <a:ext cx="285752" cy="7143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6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62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62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6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62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62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6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62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62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6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7158" y="203200"/>
            <a:ext cx="8429684" cy="796908"/>
          </a:xfrm>
        </p:spPr>
        <p:txBody>
          <a:bodyPr>
            <a:noAutofit/>
          </a:bodyPr>
          <a:lstStyle/>
          <a:p>
            <a:r>
              <a:rPr lang="cs-CZ" altLang="zh-CN" sz="4800" dirty="0" smtClean="0"/>
              <a:t>Ekvivalentní úpravy</a:t>
            </a:r>
            <a:endParaRPr lang="zh-CN" altLang="en-US" sz="48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14282" y="1285860"/>
            <a:ext cx="8643998" cy="1071570"/>
          </a:xfrm>
        </p:spPr>
        <p:txBody>
          <a:bodyPr>
            <a:noAutofit/>
          </a:bodyPr>
          <a:lstStyle/>
          <a:p>
            <a:pPr marL="273050" indent="-273050" algn="ctr">
              <a:buNone/>
            </a:pPr>
            <a:r>
              <a:rPr lang="cs-CZ" sz="2800" b="1" smtClean="0"/>
              <a:t>= úpravy, při kterých žádný kořen neztratíme</a:t>
            </a:r>
            <a:br>
              <a:rPr lang="cs-CZ" sz="2800" b="1" smtClean="0"/>
            </a:br>
            <a:r>
              <a:rPr lang="cs-CZ" sz="2800" b="1" smtClean="0"/>
              <a:t>a také nedostaneme žádný kořen navíc.</a:t>
            </a:r>
            <a:endParaRPr lang="cs-CZ" sz="2800" b="1"/>
          </a:p>
        </p:txBody>
      </p:sp>
      <p:sp>
        <p:nvSpPr>
          <p:cNvPr id="7" name="TextovéPole 6"/>
          <p:cNvSpPr txBox="1"/>
          <p:nvPr/>
        </p:nvSpPr>
        <p:spPr>
          <a:xfrm>
            <a:off x="7000892" y="6516052"/>
            <a:ext cx="2179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Lin. rovnice - úpravy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5" name="内容占位符 2"/>
          <p:cNvSpPr txBox="1">
            <a:spLocks/>
          </p:cNvSpPr>
          <p:nvPr/>
        </p:nvSpPr>
        <p:spPr>
          <a:xfrm>
            <a:off x="1839497" y="3857628"/>
            <a:ext cx="5465007" cy="5715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3200" b="1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1. Záměna obou stran rovnice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97287" name="Object 1"/>
          <p:cNvGraphicFramePr>
            <a:graphicFrameLocks noChangeAspect="1"/>
          </p:cNvGraphicFramePr>
          <p:nvPr/>
        </p:nvGraphicFramePr>
        <p:xfrm>
          <a:off x="3214678" y="2500306"/>
          <a:ext cx="2282825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8308" name="Rovnice" r:id="rId3" imgW="952200" imgH="393480" progId="Equation.3">
                  <p:embed/>
                </p:oleObj>
              </mc:Choice>
              <mc:Fallback>
                <p:oleObj name="Rovnice" r:id="rId3" imgW="952200" imgH="39348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14678" y="2500306"/>
                        <a:ext cx="2282825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7288" name="Object 1"/>
          <p:cNvGraphicFramePr>
            <a:graphicFrameLocks noChangeAspect="1"/>
          </p:cNvGraphicFramePr>
          <p:nvPr/>
        </p:nvGraphicFramePr>
        <p:xfrm>
          <a:off x="3289307" y="4857760"/>
          <a:ext cx="2282825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8309" name="Rovnice" r:id="rId5" imgW="952200" imgH="393480" progId="Equation.3">
                  <p:embed/>
                </p:oleObj>
              </mc:Choice>
              <mc:Fallback>
                <p:oleObj name="Rovnice" r:id="rId5" imgW="952200" imgH="39348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89307" y="4857760"/>
                        <a:ext cx="2282825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72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72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7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72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72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7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7158" y="-24"/>
            <a:ext cx="8429684" cy="796908"/>
          </a:xfrm>
        </p:spPr>
        <p:txBody>
          <a:bodyPr>
            <a:noAutofit/>
          </a:bodyPr>
          <a:lstStyle/>
          <a:p>
            <a:r>
              <a:rPr lang="cs-CZ" altLang="zh-CN" sz="4800" dirty="0" smtClean="0"/>
              <a:t>Ekvivalentní úpravy</a:t>
            </a:r>
            <a:endParaRPr lang="zh-CN" altLang="en-US" sz="4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7000892" y="6516052"/>
            <a:ext cx="2179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Lin. rovnice - úpravy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97288" name="Object 1"/>
          <p:cNvGraphicFramePr>
            <a:graphicFrameLocks noChangeAspect="1"/>
          </p:cNvGraphicFramePr>
          <p:nvPr/>
        </p:nvGraphicFramePr>
        <p:xfrm>
          <a:off x="3357554" y="1000108"/>
          <a:ext cx="2282825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293" name="Rovnice" r:id="rId3" imgW="952200" imgH="393480" progId="Equation.3">
                  <p:embed/>
                </p:oleObj>
              </mc:Choice>
              <mc:Fallback>
                <p:oleObj name="Rovnice" r:id="rId3" imgW="952200" imgH="39348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7554" y="1000108"/>
                        <a:ext cx="2282825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内容占位符 2"/>
          <p:cNvSpPr txBox="1">
            <a:spLocks/>
          </p:cNvSpPr>
          <p:nvPr/>
        </p:nvSpPr>
        <p:spPr>
          <a:xfrm>
            <a:off x="285720" y="2143116"/>
            <a:ext cx="8501122" cy="107157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 algn="ctr">
              <a:spcBef>
                <a:spcPct val="20000"/>
              </a:spcBef>
            </a:pPr>
            <a:r>
              <a:rPr lang="cs-CZ" sz="3200" b="1" smtClean="0">
                <a:solidFill>
                  <a:srgbClr val="C00000"/>
                </a:solidFill>
              </a:rPr>
              <a:t>2.Vynásobení obou stran rovnice reálným číslem (nebo výrazem) různým od nuly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97289" name="Object 1"/>
          <p:cNvGraphicFramePr>
            <a:graphicFrameLocks noChangeAspect="1"/>
          </p:cNvGraphicFramePr>
          <p:nvPr/>
        </p:nvGraphicFramePr>
        <p:xfrm>
          <a:off x="6072198" y="1214422"/>
          <a:ext cx="577850" cy="458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294" name="Rovnice" r:id="rId5" imgW="241200" imgH="190440" progId="Equation.3">
                  <p:embed/>
                </p:oleObj>
              </mc:Choice>
              <mc:Fallback>
                <p:oleObj name="Rovnice" r:id="rId5" imgW="241200" imgH="190440" progId="Equation.3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72198" y="1214422"/>
                        <a:ext cx="577850" cy="458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rgbClr val="99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7290" name="Object 1"/>
          <p:cNvGraphicFramePr>
            <a:graphicFrameLocks noChangeAspect="1"/>
          </p:cNvGraphicFramePr>
          <p:nvPr/>
        </p:nvGraphicFramePr>
        <p:xfrm>
          <a:off x="2855913" y="4000504"/>
          <a:ext cx="3286125" cy="1039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295" name="Rovnice" r:id="rId7" imgW="1371600" imgH="431640" progId="Equation.3">
                  <p:embed/>
                </p:oleObj>
              </mc:Choice>
              <mc:Fallback>
                <p:oleObj name="Rovnice" r:id="rId7" imgW="1371600" imgH="431640" progId="Equation.3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5913" y="4000504"/>
                        <a:ext cx="3286125" cy="10398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内容占位符 2"/>
          <p:cNvSpPr txBox="1">
            <a:spLocks/>
          </p:cNvSpPr>
          <p:nvPr/>
        </p:nvSpPr>
        <p:spPr>
          <a:xfrm>
            <a:off x="2214546" y="3286124"/>
            <a:ext cx="4714908" cy="5715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 algn="ctr">
              <a:spcBef>
                <a:spcPct val="20000"/>
              </a:spcBef>
              <a:buFont typeface="Arial" pitchFamily="34" charset="0"/>
              <a:buChar char="•"/>
            </a:pPr>
            <a:r>
              <a:rPr lang="cs-CZ" sz="2800" smtClean="0"/>
              <a:t>násobíme celé strany rovnice</a:t>
            </a:r>
            <a:endParaRPr kumimoji="0" lang="zh-CN" altLang="en-US" sz="28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97291" name="Object 1"/>
          <p:cNvGraphicFramePr>
            <a:graphicFrameLocks noChangeAspect="1"/>
          </p:cNvGraphicFramePr>
          <p:nvPr/>
        </p:nvGraphicFramePr>
        <p:xfrm>
          <a:off x="3286116" y="4867275"/>
          <a:ext cx="2708275" cy="950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296" name="Rovnice" r:id="rId9" imgW="1130040" imgH="393480" progId="Equation.3">
                  <p:embed/>
                </p:oleObj>
              </mc:Choice>
              <mc:Fallback>
                <p:oleObj name="Rovnice" r:id="rId9" imgW="1130040" imgH="393480" progId="Equation.3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86116" y="4867275"/>
                        <a:ext cx="2708275" cy="9509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1" name="Přímá spojovací čára 20"/>
          <p:cNvCxnSpPr/>
          <p:nvPr/>
        </p:nvCxnSpPr>
        <p:spPr>
          <a:xfrm rot="5400000" flipH="1" flipV="1">
            <a:off x="2786050" y="4351343"/>
            <a:ext cx="357190" cy="35719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čára 22"/>
          <p:cNvCxnSpPr/>
          <p:nvPr/>
        </p:nvCxnSpPr>
        <p:spPr>
          <a:xfrm rot="5400000" flipH="1" flipV="1">
            <a:off x="3500430" y="4637095"/>
            <a:ext cx="357190" cy="35719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 rot="5400000" flipH="1" flipV="1">
            <a:off x="5283194" y="5143512"/>
            <a:ext cx="357190" cy="35719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 rot="5400000" flipH="1" flipV="1">
            <a:off x="5711822" y="5429264"/>
            <a:ext cx="357190" cy="35719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7292" name="Object 1"/>
          <p:cNvGraphicFramePr>
            <a:graphicFrameLocks noChangeAspect="1"/>
          </p:cNvGraphicFramePr>
          <p:nvPr/>
        </p:nvGraphicFramePr>
        <p:xfrm>
          <a:off x="3330583" y="5969000"/>
          <a:ext cx="2312987" cy="398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297" name="Rovnice" r:id="rId11" imgW="965160" imgH="164880" progId="Equation.3">
                  <p:embed/>
                </p:oleObj>
              </mc:Choice>
              <mc:Fallback>
                <p:oleObj name="Rovnice" r:id="rId11" imgW="965160" imgH="164880" progId="Equation.3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30583" y="5969000"/>
                        <a:ext cx="2312987" cy="398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" name="Elipsa 26"/>
          <p:cNvSpPr/>
          <p:nvPr/>
        </p:nvSpPr>
        <p:spPr>
          <a:xfrm>
            <a:off x="6000760" y="1214422"/>
            <a:ext cx="714380" cy="50006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7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7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7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7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7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7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7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7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7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7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7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8" grpId="0"/>
      <p:bldP spid="2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7158" y="-24"/>
            <a:ext cx="8429684" cy="796908"/>
          </a:xfrm>
        </p:spPr>
        <p:txBody>
          <a:bodyPr>
            <a:noAutofit/>
          </a:bodyPr>
          <a:lstStyle/>
          <a:p>
            <a:r>
              <a:rPr lang="cs-CZ" altLang="zh-CN" sz="4800" dirty="0" smtClean="0"/>
              <a:t>Ekvivalentní úpravy</a:t>
            </a:r>
            <a:endParaRPr lang="zh-CN" altLang="en-US" sz="4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7000892" y="6516052"/>
            <a:ext cx="2179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Lin. rovnice - úpravy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4" name="内容占位符 2"/>
          <p:cNvSpPr txBox="1">
            <a:spLocks/>
          </p:cNvSpPr>
          <p:nvPr/>
        </p:nvSpPr>
        <p:spPr>
          <a:xfrm>
            <a:off x="285720" y="1714488"/>
            <a:ext cx="8501122" cy="107157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 algn="ctr">
              <a:spcBef>
                <a:spcPct val="20000"/>
              </a:spcBef>
            </a:pPr>
            <a:r>
              <a:rPr lang="cs-CZ" sz="3200" b="1" smtClean="0">
                <a:solidFill>
                  <a:srgbClr val="C00000"/>
                </a:solidFill>
              </a:rPr>
              <a:t>3. Přičítání nebo odečítání reálného čísla nebo výrazu k oběma stranám rovnice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97292" name="Object 1"/>
          <p:cNvGraphicFramePr>
            <a:graphicFrameLocks noChangeAspect="1"/>
          </p:cNvGraphicFramePr>
          <p:nvPr/>
        </p:nvGraphicFramePr>
        <p:xfrm>
          <a:off x="3286116" y="1071546"/>
          <a:ext cx="2312987" cy="398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9339" name="Rovnice" r:id="rId3" imgW="965160" imgH="164880" progId="Equation.3">
                  <p:embed/>
                </p:oleObj>
              </mc:Choice>
              <mc:Fallback>
                <p:oleObj name="Rovnice" r:id="rId3" imgW="965160" imgH="16488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86116" y="1071546"/>
                        <a:ext cx="2312987" cy="398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0" name="Skupina 19"/>
          <p:cNvGrpSpPr/>
          <p:nvPr/>
        </p:nvGrpSpPr>
        <p:grpSpPr>
          <a:xfrm>
            <a:off x="5786446" y="1000108"/>
            <a:ext cx="1857388" cy="571504"/>
            <a:chOff x="5786446" y="1000108"/>
            <a:chExt cx="1857388" cy="571504"/>
          </a:xfrm>
        </p:grpSpPr>
        <p:graphicFrame>
          <p:nvGraphicFramePr>
            <p:cNvPr id="99335" name="Object 1"/>
            <p:cNvGraphicFramePr>
              <a:graphicFrameLocks noChangeAspect="1"/>
            </p:cNvGraphicFramePr>
            <p:nvPr/>
          </p:nvGraphicFramePr>
          <p:xfrm>
            <a:off x="5857884" y="1041400"/>
            <a:ext cx="700088" cy="4587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9340" name="Rovnice" r:id="rId5" imgW="291960" imgH="190440" progId="Equation.3">
                    <p:embed/>
                  </p:oleObj>
                </mc:Choice>
                <mc:Fallback>
                  <p:oleObj name="Rovnice" r:id="rId5" imgW="291960" imgH="190440" progId="Equation.3">
                    <p:embed/>
                    <p:pic>
                      <p:nvPicPr>
                        <p:cNvPr id="0" name="Picture 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857884" y="1041400"/>
                          <a:ext cx="700088" cy="45878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254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9336" name="Object 1"/>
            <p:cNvGraphicFramePr>
              <a:graphicFrameLocks noChangeAspect="1"/>
            </p:cNvGraphicFramePr>
            <p:nvPr/>
          </p:nvGraphicFramePr>
          <p:xfrm>
            <a:off x="6546870" y="1071546"/>
            <a:ext cx="882650" cy="3667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9341" name="Rovnice" r:id="rId7" imgW="368280" imgH="152280" progId="Equation.3">
                    <p:embed/>
                  </p:oleObj>
                </mc:Choice>
                <mc:Fallback>
                  <p:oleObj name="Rovnice" r:id="rId7" imgW="368280" imgH="152280" progId="Equation.3">
                    <p:embed/>
                    <p:pic>
                      <p:nvPicPr>
                        <p:cNvPr id="0" name="Picture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546870" y="1071546"/>
                          <a:ext cx="882650" cy="36671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254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7" name="Elipsa 16"/>
            <p:cNvSpPr/>
            <p:nvPr/>
          </p:nvSpPr>
          <p:spPr>
            <a:xfrm>
              <a:off x="5786446" y="1000108"/>
              <a:ext cx="1857388" cy="571504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aphicFrame>
        <p:nvGraphicFramePr>
          <p:cNvPr id="99337" name="Object 1"/>
          <p:cNvGraphicFramePr>
            <a:graphicFrameLocks noChangeAspect="1"/>
          </p:cNvGraphicFramePr>
          <p:nvPr/>
        </p:nvGraphicFramePr>
        <p:xfrm>
          <a:off x="1935163" y="3173418"/>
          <a:ext cx="4960937" cy="398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9342" name="Rovnice" r:id="rId9" imgW="2070000" imgH="164880" progId="Equation.3">
                  <p:embed/>
                </p:oleObj>
              </mc:Choice>
              <mc:Fallback>
                <p:oleObj name="Rovnice" r:id="rId9" imgW="2070000" imgH="164880" progId="Equation.3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35163" y="3173418"/>
                        <a:ext cx="4960937" cy="398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9338" name="Object 1"/>
          <p:cNvGraphicFramePr>
            <a:graphicFrameLocks noChangeAspect="1"/>
          </p:cNvGraphicFramePr>
          <p:nvPr/>
        </p:nvGraphicFramePr>
        <p:xfrm>
          <a:off x="3500441" y="3816356"/>
          <a:ext cx="1643063" cy="398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9343" name="Rovnice" r:id="rId11" imgW="685800" imgH="164880" progId="Equation.3">
                  <p:embed/>
                </p:oleObj>
              </mc:Choice>
              <mc:Fallback>
                <p:oleObj name="Rovnice" r:id="rId11" imgW="685800" imgH="164880" progId="Equation.3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00441" y="3816356"/>
                        <a:ext cx="1643063" cy="398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93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93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9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9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9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9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7158" y="-24"/>
            <a:ext cx="8429684" cy="796908"/>
          </a:xfrm>
        </p:spPr>
        <p:txBody>
          <a:bodyPr>
            <a:noAutofit/>
          </a:bodyPr>
          <a:lstStyle/>
          <a:p>
            <a:r>
              <a:rPr lang="cs-CZ" altLang="zh-CN" sz="4800" dirty="0" smtClean="0"/>
              <a:t>Ekvivalentní úpravy</a:t>
            </a:r>
            <a:endParaRPr lang="zh-CN" altLang="en-US" sz="4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7000892" y="6516052"/>
            <a:ext cx="2179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Lin. rovnice - úpravy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4" name="内容占位符 2"/>
          <p:cNvSpPr txBox="1">
            <a:spLocks/>
          </p:cNvSpPr>
          <p:nvPr/>
        </p:nvSpPr>
        <p:spPr>
          <a:xfrm>
            <a:off x="285720" y="1714488"/>
            <a:ext cx="8501122" cy="107157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 algn="ctr">
              <a:spcBef>
                <a:spcPct val="20000"/>
              </a:spcBef>
            </a:pPr>
            <a:r>
              <a:rPr lang="cs-CZ" sz="3200" b="1" smtClean="0">
                <a:solidFill>
                  <a:srgbClr val="C00000"/>
                </a:solidFill>
              </a:rPr>
              <a:t>4. Dělení reálným číslem (nebo výrazem)</a:t>
            </a:r>
            <a:br>
              <a:rPr lang="cs-CZ" sz="3200" b="1" smtClean="0">
                <a:solidFill>
                  <a:srgbClr val="C00000"/>
                </a:solidFill>
              </a:rPr>
            </a:br>
            <a:r>
              <a:rPr lang="cs-CZ" sz="3200" b="1" smtClean="0">
                <a:solidFill>
                  <a:srgbClr val="C00000"/>
                </a:solidFill>
              </a:rPr>
              <a:t>různým od nuly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3" name="Skupina 12"/>
          <p:cNvGrpSpPr/>
          <p:nvPr/>
        </p:nvGrpSpPr>
        <p:grpSpPr>
          <a:xfrm>
            <a:off x="5572132" y="928670"/>
            <a:ext cx="1285884" cy="642942"/>
            <a:chOff x="5572132" y="928670"/>
            <a:chExt cx="1285884" cy="642942"/>
          </a:xfrm>
        </p:grpSpPr>
        <p:graphicFrame>
          <p:nvGraphicFramePr>
            <p:cNvPr id="99335" name="Object 1"/>
            <p:cNvGraphicFramePr>
              <a:graphicFrameLocks noChangeAspect="1"/>
            </p:cNvGraphicFramePr>
            <p:nvPr/>
          </p:nvGraphicFramePr>
          <p:xfrm>
            <a:off x="5645150" y="1027113"/>
            <a:ext cx="1127125" cy="4889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0360" name="Rovnice" r:id="rId3" imgW="469800" imgH="203040" progId="Equation.3">
                    <p:embed/>
                  </p:oleObj>
                </mc:Choice>
                <mc:Fallback>
                  <p:oleObj name="Rovnice" r:id="rId3" imgW="469800" imgH="203040" progId="Equation.3">
                    <p:embed/>
                    <p:pic>
                      <p:nvPicPr>
                        <p:cNvPr id="0" name="Object 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645150" y="1027113"/>
                          <a:ext cx="1127125" cy="48895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254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7" name="Elipsa 16"/>
            <p:cNvSpPr/>
            <p:nvPr/>
          </p:nvSpPr>
          <p:spPr>
            <a:xfrm>
              <a:off x="5572132" y="928670"/>
              <a:ext cx="1285884" cy="642942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aphicFrame>
        <p:nvGraphicFramePr>
          <p:cNvPr id="99337" name="Object 1"/>
          <p:cNvGraphicFramePr>
            <a:graphicFrameLocks noChangeAspect="1"/>
          </p:cNvGraphicFramePr>
          <p:nvPr/>
        </p:nvGraphicFramePr>
        <p:xfrm>
          <a:off x="3517900" y="3000372"/>
          <a:ext cx="1795463" cy="950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0361" name="Rovnice" r:id="rId5" imgW="749160" imgH="393480" progId="Equation.3">
                  <p:embed/>
                </p:oleObj>
              </mc:Choice>
              <mc:Fallback>
                <p:oleObj name="Rovnice" r:id="rId5" imgW="749160" imgH="39348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17900" y="3000372"/>
                        <a:ext cx="1795463" cy="9509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9338" name="Object 1"/>
          <p:cNvGraphicFramePr>
            <a:graphicFrameLocks noChangeAspect="1"/>
          </p:cNvGraphicFramePr>
          <p:nvPr/>
        </p:nvGraphicFramePr>
        <p:xfrm>
          <a:off x="3643306" y="1071546"/>
          <a:ext cx="1643063" cy="398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0362" name="Rovnice" r:id="rId7" imgW="685800" imgH="164880" progId="Equation.3">
                  <p:embed/>
                </p:oleObj>
              </mc:Choice>
              <mc:Fallback>
                <p:oleObj name="Rovnice" r:id="rId7" imgW="685800" imgH="16488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43306" y="1071546"/>
                        <a:ext cx="1643063" cy="398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0359" name="Object 1"/>
          <p:cNvGraphicFramePr>
            <a:graphicFrameLocks noChangeAspect="1"/>
          </p:cNvGraphicFramePr>
          <p:nvPr/>
        </p:nvGraphicFramePr>
        <p:xfrm>
          <a:off x="4076702" y="4295772"/>
          <a:ext cx="852488" cy="950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0363" name="Rovnice" r:id="rId9" imgW="355320" imgH="393480" progId="Equation.3">
                  <p:embed/>
                </p:oleObj>
              </mc:Choice>
              <mc:Fallback>
                <p:oleObj name="Rovnice" r:id="rId9" imgW="355320" imgH="39348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76702" y="4295772"/>
                        <a:ext cx="852488" cy="9509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93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93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9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0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7000892" y="6516052"/>
            <a:ext cx="2179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Lin. rovnice - úpravy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4" name="内容占位符 2"/>
          <p:cNvSpPr txBox="1">
            <a:spLocks/>
          </p:cNvSpPr>
          <p:nvPr/>
        </p:nvSpPr>
        <p:spPr>
          <a:xfrm>
            <a:off x="428596" y="1321603"/>
            <a:ext cx="8501122" cy="41790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indent="-342900">
              <a:spcBef>
                <a:spcPct val="20000"/>
              </a:spcBef>
              <a:spcAft>
                <a:spcPts val="1800"/>
              </a:spcAft>
            </a:pPr>
            <a:r>
              <a:rPr lang="cs-CZ" altLang="zh-CN" sz="2800" smtClean="0"/>
              <a:t>1. </a:t>
            </a:r>
            <a:r>
              <a:rPr lang="cs-CZ" altLang="zh-CN" sz="2800" b="1" smtClean="0"/>
              <a:t>Záměna</a:t>
            </a:r>
            <a:r>
              <a:rPr lang="cs-CZ" altLang="zh-CN" sz="2800" smtClean="0"/>
              <a:t> obou stran rovnice</a:t>
            </a:r>
            <a:endParaRPr lang="zh-CN" altLang="en-US" sz="2800" smtClean="0"/>
          </a:p>
          <a:p>
            <a:pPr marL="342900" indent="-342900">
              <a:spcBef>
                <a:spcPct val="20000"/>
              </a:spcBef>
              <a:spcAft>
                <a:spcPts val="1800"/>
              </a:spcAft>
            </a:pPr>
            <a:r>
              <a:rPr lang="cs-CZ" sz="2800" smtClean="0"/>
              <a:t>2. </a:t>
            </a:r>
            <a:r>
              <a:rPr lang="cs-CZ" sz="2800" b="1" smtClean="0"/>
              <a:t>Vynásobení</a:t>
            </a:r>
            <a:r>
              <a:rPr lang="cs-CZ" sz="2800" smtClean="0"/>
              <a:t> obou stran rovnice reálným číslem nebo výrazem různým od nuly</a:t>
            </a:r>
            <a:endParaRPr lang="zh-CN" altLang="en-US" sz="2800" smtClean="0"/>
          </a:p>
          <a:p>
            <a:pPr marL="342900" indent="-342900">
              <a:spcBef>
                <a:spcPct val="20000"/>
              </a:spcBef>
              <a:spcAft>
                <a:spcPts val="1800"/>
              </a:spcAft>
            </a:pPr>
            <a:r>
              <a:rPr lang="cs-CZ" sz="2800" smtClean="0"/>
              <a:t>3. </a:t>
            </a:r>
            <a:r>
              <a:rPr lang="cs-CZ" sz="2800" b="1" smtClean="0"/>
              <a:t>Přičítání</a:t>
            </a:r>
            <a:r>
              <a:rPr lang="cs-CZ" sz="2800" smtClean="0"/>
              <a:t> nebo </a:t>
            </a:r>
            <a:r>
              <a:rPr lang="cs-CZ" sz="2800" b="1" smtClean="0"/>
              <a:t>odečítání</a:t>
            </a:r>
            <a:r>
              <a:rPr lang="cs-CZ" sz="2800" smtClean="0"/>
              <a:t> reálného čísla nebo výrazu k oběma stranám rovnice</a:t>
            </a:r>
            <a:endParaRPr lang="zh-CN" altLang="en-US" sz="2800" smtClean="0"/>
          </a:p>
          <a:p>
            <a:pPr marL="342900" lvl="0" indent="-342900">
              <a:spcBef>
                <a:spcPct val="20000"/>
              </a:spcBef>
              <a:spcAft>
                <a:spcPts val="1800"/>
              </a:spcAft>
            </a:pPr>
            <a:r>
              <a:rPr lang="cs-CZ" sz="2800" smtClean="0"/>
              <a:t>4. </a:t>
            </a:r>
            <a:r>
              <a:rPr lang="cs-CZ" sz="2800" b="1" smtClean="0"/>
              <a:t>Dělení</a:t>
            </a:r>
            <a:r>
              <a:rPr lang="cs-CZ" sz="2800" smtClean="0"/>
              <a:t> reálným číslem (nebo výrazem)</a:t>
            </a:r>
            <a:br>
              <a:rPr lang="cs-CZ" sz="2800" smtClean="0"/>
            </a:br>
            <a:r>
              <a:rPr lang="cs-CZ" sz="2800" smtClean="0"/>
              <a:t>různým od nuly</a:t>
            </a:r>
            <a:endParaRPr kumimoji="0" lang="zh-CN" altLang="en-US" sz="28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1" name="标题 1"/>
          <p:cNvSpPr>
            <a:spLocks noGrp="1"/>
          </p:cNvSpPr>
          <p:nvPr>
            <p:ph type="title"/>
          </p:nvPr>
        </p:nvSpPr>
        <p:spPr>
          <a:xfrm>
            <a:off x="357158" y="203200"/>
            <a:ext cx="8429684" cy="796908"/>
          </a:xfrm>
        </p:spPr>
        <p:txBody>
          <a:bodyPr>
            <a:noAutofit/>
          </a:bodyPr>
          <a:lstStyle/>
          <a:p>
            <a:r>
              <a:rPr lang="cs-CZ" altLang="zh-CN" sz="4800" smtClean="0"/>
              <a:t>4.1 Ekvivalentní úpravy</a:t>
            </a:r>
            <a:endParaRPr lang="zh-CN" altLang="en-US" sz="48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 bldLvl="2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内容占位符 2"/>
          <p:cNvSpPr txBox="1">
            <a:spLocks/>
          </p:cNvSpPr>
          <p:nvPr/>
        </p:nvSpPr>
        <p:spPr>
          <a:xfrm>
            <a:off x="428596" y="5679321"/>
            <a:ext cx="5143536" cy="6071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indent="-342900">
              <a:spcBef>
                <a:spcPct val="20000"/>
              </a:spcBef>
              <a:spcAft>
                <a:spcPts val="1800"/>
              </a:spcAft>
            </a:pPr>
            <a:r>
              <a:rPr lang="cs-CZ" altLang="zh-CN" sz="2800" smtClean="0"/>
              <a:t>3. Množina všech kořenů rovnice:</a:t>
            </a:r>
            <a:endParaRPr lang="zh-CN" altLang="en-US" sz="2800" smtClean="0"/>
          </a:p>
        </p:txBody>
      </p:sp>
      <p:sp>
        <p:nvSpPr>
          <p:cNvPr id="7" name="TextovéPole 6"/>
          <p:cNvSpPr txBox="1"/>
          <p:nvPr/>
        </p:nvSpPr>
        <p:spPr>
          <a:xfrm>
            <a:off x="7000892" y="6516052"/>
            <a:ext cx="2179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Lin. rovnice - úpravy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4" name="内容占位符 2"/>
          <p:cNvSpPr txBox="1">
            <a:spLocks/>
          </p:cNvSpPr>
          <p:nvPr/>
        </p:nvSpPr>
        <p:spPr>
          <a:xfrm>
            <a:off x="357158" y="571480"/>
            <a:ext cx="3643338" cy="6071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indent="-342900">
              <a:spcBef>
                <a:spcPct val="20000"/>
              </a:spcBef>
              <a:spcAft>
                <a:spcPts val="1800"/>
              </a:spcAft>
            </a:pPr>
            <a:r>
              <a:rPr lang="cs-CZ" altLang="zh-CN" sz="2800" smtClean="0"/>
              <a:t>1. Provádění ekv. úprav:</a:t>
            </a:r>
            <a:endParaRPr lang="zh-CN" altLang="en-US" sz="2800" smtClean="0"/>
          </a:p>
        </p:txBody>
      </p:sp>
      <p:sp>
        <p:nvSpPr>
          <p:cNvPr id="11" name="标题 1"/>
          <p:cNvSpPr>
            <a:spLocks noGrp="1"/>
          </p:cNvSpPr>
          <p:nvPr>
            <p:ph type="title"/>
          </p:nvPr>
        </p:nvSpPr>
        <p:spPr>
          <a:xfrm>
            <a:off x="357158" y="-24"/>
            <a:ext cx="3000396" cy="796908"/>
          </a:xfrm>
        </p:spPr>
        <p:txBody>
          <a:bodyPr>
            <a:noAutofit/>
          </a:bodyPr>
          <a:lstStyle/>
          <a:p>
            <a:pPr algn="l"/>
            <a:r>
              <a:rPr lang="cs-CZ" altLang="zh-CN" sz="3600" smtClean="0"/>
              <a:t>Řešení rovnice:</a:t>
            </a:r>
            <a:endParaRPr lang="zh-CN" altLang="en-US" sz="3600" dirty="0"/>
          </a:p>
        </p:txBody>
      </p:sp>
      <p:graphicFrame>
        <p:nvGraphicFramePr>
          <p:cNvPr id="102402" name="Object 1"/>
          <p:cNvGraphicFramePr>
            <a:graphicFrameLocks noChangeAspect="1"/>
          </p:cNvGraphicFramePr>
          <p:nvPr/>
        </p:nvGraphicFramePr>
        <p:xfrm>
          <a:off x="4000496" y="428604"/>
          <a:ext cx="2282825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21" name="Rovnice" r:id="rId3" imgW="952200" imgH="393480" progId="Equation.3">
                  <p:embed/>
                </p:oleObj>
              </mc:Choice>
              <mc:Fallback>
                <p:oleObj name="Rovnice" r:id="rId3" imgW="952200" imgH="39348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00496" y="428604"/>
                        <a:ext cx="2282825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03" name="Object 1"/>
          <p:cNvGraphicFramePr>
            <a:graphicFrameLocks noChangeAspect="1"/>
          </p:cNvGraphicFramePr>
          <p:nvPr/>
        </p:nvGraphicFramePr>
        <p:xfrm>
          <a:off x="6851670" y="684197"/>
          <a:ext cx="577850" cy="458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22" name="Rovnice" r:id="rId5" imgW="241200" imgH="190440" progId="Equation.3">
                  <p:embed/>
                </p:oleObj>
              </mc:Choice>
              <mc:Fallback>
                <p:oleObj name="Rovnice" r:id="rId5" imgW="241200" imgH="19044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1670" y="684197"/>
                        <a:ext cx="577850" cy="458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rgbClr val="99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06" name="Object 1"/>
          <p:cNvGraphicFramePr>
            <a:graphicFrameLocks noChangeAspect="1"/>
          </p:cNvGraphicFramePr>
          <p:nvPr/>
        </p:nvGraphicFramePr>
        <p:xfrm>
          <a:off x="4116401" y="1387463"/>
          <a:ext cx="2312987" cy="398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23" name="Rovnice" r:id="rId7" imgW="965160" imgH="164880" progId="Equation.3">
                  <p:embed/>
                </p:oleObj>
              </mc:Choice>
              <mc:Fallback>
                <p:oleObj name="Rovnice" r:id="rId7" imgW="965160" imgH="16488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16401" y="1387463"/>
                        <a:ext cx="2312987" cy="398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07" name="Object 1"/>
          <p:cNvGraphicFramePr>
            <a:graphicFrameLocks noChangeAspect="1"/>
          </p:cNvGraphicFramePr>
          <p:nvPr/>
        </p:nvGraphicFramePr>
        <p:xfrm>
          <a:off x="6786578" y="1357298"/>
          <a:ext cx="700088" cy="458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24" name="Rovnice" r:id="rId9" imgW="291960" imgH="190440" progId="Equation.3">
                  <p:embed/>
                </p:oleObj>
              </mc:Choice>
              <mc:Fallback>
                <p:oleObj name="Rovnice" r:id="rId9" imgW="291960" imgH="19044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86578" y="1357298"/>
                        <a:ext cx="700088" cy="458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08" name="Object 1"/>
          <p:cNvGraphicFramePr>
            <a:graphicFrameLocks noChangeAspect="1"/>
          </p:cNvGraphicFramePr>
          <p:nvPr/>
        </p:nvGraphicFramePr>
        <p:xfrm>
          <a:off x="7475564" y="1393306"/>
          <a:ext cx="882650" cy="366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25" name="Rovnice" r:id="rId11" imgW="368280" imgH="152280" progId="Equation.3">
                  <p:embed/>
                </p:oleObj>
              </mc:Choice>
              <mc:Fallback>
                <p:oleObj name="Rovnice" r:id="rId11" imgW="368280" imgH="152280" progId="Equation.3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75564" y="1393306"/>
                        <a:ext cx="882650" cy="366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09" name="Object 1"/>
          <p:cNvGraphicFramePr>
            <a:graphicFrameLocks noChangeAspect="1"/>
          </p:cNvGraphicFramePr>
          <p:nvPr/>
        </p:nvGraphicFramePr>
        <p:xfrm>
          <a:off x="4357686" y="1928802"/>
          <a:ext cx="1643062" cy="398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26" name="Rovnice" r:id="rId13" imgW="685800" imgH="164880" progId="Equation.3">
                  <p:embed/>
                </p:oleObj>
              </mc:Choice>
              <mc:Fallback>
                <p:oleObj name="Rovnice" r:id="rId13" imgW="685800" imgH="164880" progId="Equation.3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7686" y="1928802"/>
                        <a:ext cx="1643062" cy="398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10" name="Object 1"/>
          <p:cNvGraphicFramePr>
            <a:graphicFrameLocks noChangeAspect="1"/>
          </p:cNvGraphicFramePr>
          <p:nvPr/>
        </p:nvGraphicFramePr>
        <p:xfrm>
          <a:off x="6802461" y="1857364"/>
          <a:ext cx="1127125" cy="488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27" name="Rovnice" r:id="rId15" imgW="469800" imgH="203040" progId="Equation.3">
                  <p:embed/>
                </p:oleObj>
              </mc:Choice>
              <mc:Fallback>
                <p:oleObj name="Rovnice" r:id="rId15" imgW="469800" imgH="203040" progId="Equation.3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02461" y="1857364"/>
                        <a:ext cx="1127125" cy="488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11" name="Object 1"/>
          <p:cNvGraphicFramePr>
            <a:graphicFrameLocks noChangeAspect="1"/>
          </p:cNvGraphicFramePr>
          <p:nvPr/>
        </p:nvGraphicFramePr>
        <p:xfrm>
          <a:off x="4786314" y="2285992"/>
          <a:ext cx="852488" cy="950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28" name="Rovnice" r:id="rId17" imgW="355320" imgH="393480" progId="Equation.3">
                  <p:embed/>
                </p:oleObj>
              </mc:Choice>
              <mc:Fallback>
                <p:oleObj name="Rovnice" r:id="rId17" imgW="355320" imgH="393480" progId="Equation.3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6314" y="2285992"/>
                        <a:ext cx="852488" cy="9509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内容占位符 2"/>
          <p:cNvSpPr txBox="1">
            <a:spLocks/>
          </p:cNvSpPr>
          <p:nvPr/>
        </p:nvSpPr>
        <p:spPr>
          <a:xfrm>
            <a:off x="428596" y="3663162"/>
            <a:ext cx="1785950" cy="6071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indent="-342900">
              <a:spcBef>
                <a:spcPct val="20000"/>
              </a:spcBef>
              <a:spcAft>
                <a:spcPts val="1800"/>
              </a:spcAft>
            </a:pPr>
            <a:r>
              <a:rPr lang="cs-CZ" altLang="zh-CN" sz="2800" smtClean="0"/>
              <a:t>2. Zkouška:</a:t>
            </a:r>
            <a:endParaRPr lang="zh-CN" altLang="en-US" sz="2800" smtClean="0"/>
          </a:p>
        </p:txBody>
      </p:sp>
      <p:graphicFrame>
        <p:nvGraphicFramePr>
          <p:cNvPr id="102412" name="Object 1"/>
          <p:cNvGraphicFramePr>
            <a:graphicFrameLocks noChangeAspect="1"/>
          </p:cNvGraphicFramePr>
          <p:nvPr/>
        </p:nvGraphicFramePr>
        <p:xfrm>
          <a:off x="2428860" y="3214688"/>
          <a:ext cx="1997075" cy="1214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29" name="Rovnice" r:id="rId19" imgW="965160" imgH="583920" progId="Equation.3">
                  <p:embed/>
                </p:oleObj>
              </mc:Choice>
              <mc:Fallback>
                <p:oleObj name="Rovnice" r:id="rId19" imgW="965160" imgH="583920" progId="Equation.3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28860" y="3214688"/>
                        <a:ext cx="1997075" cy="12144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13" name="Object 1"/>
          <p:cNvGraphicFramePr>
            <a:graphicFrameLocks noChangeAspect="1"/>
          </p:cNvGraphicFramePr>
          <p:nvPr/>
        </p:nvGraphicFramePr>
        <p:xfrm>
          <a:off x="2428860" y="4373563"/>
          <a:ext cx="1998663" cy="896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30" name="Rovnice" r:id="rId21" imgW="965160" imgH="431640" progId="Equation.3">
                  <p:embed/>
                </p:oleObj>
              </mc:Choice>
              <mc:Fallback>
                <p:oleObj name="Rovnice" r:id="rId21" imgW="965160" imgH="431640" progId="Equation.3">
                  <p:embed/>
                  <p:pic>
                    <p:nvPicPr>
                      <p:cNvPr id="0" name="Picture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28860" y="4373563"/>
                        <a:ext cx="1998663" cy="896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14" name="Object 1"/>
          <p:cNvGraphicFramePr>
            <a:graphicFrameLocks noChangeAspect="1"/>
          </p:cNvGraphicFramePr>
          <p:nvPr/>
        </p:nvGraphicFramePr>
        <p:xfrm>
          <a:off x="7500938" y="4052864"/>
          <a:ext cx="928687" cy="595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31" name="Rovnice" r:id="rId23" imgW="317160" imgH="203040" progId="Equation.3">
                  <p:embed/>
                </p:oleObj>
              </mc:Choice>
              <mc:Fallback>
                <p:oleObj name="Rovnice" r:id="rId23" imgW="317160" imgH="203040" progId="Equation.3">
                  <p:embed/>
                  <p:pic>
                    <p:nvPicPr>
                      <p:cNvPr id="0" name="Picture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00938" y="4052864"/>
                        <a:ext cx="928687" cy="595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15" name="Object 1"/>
          <p:cNvGraphicFramePr>
            <a:graphicFrameLocks noChangeAspect="1"/>
          </p:cNvGraphicFramePr>
          <p:nvPr/>
        </p:nvGraphicFramePr>
        <p:xfrm>
          <a:off x="5514992" y="5373711"/>
          <a:ext cx="1485900" cy="1412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32" name="Rovnice" r:id="rId25" imgW="507960" imgH="482400" progId="Equation.3">
                  <p:embed/>
                </p:oleObj>
              </mc:Choice>
              <mc:Fallback>
                <p:oleObj name="Rovnice" r:id="rId25" imgW="507960" imgH="482400" progId="Equation.3">
                  <p:embed/>
                  <p:pic>
                    <p:nvPicPr>
                      <p:cNvPr id="0" name="Picture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14992" y="5373711"/>
                        <a:ext cx="1485900" cy="1412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16" name="Object 16"/>
          <p:cNvGraphicFramePr>
            <a:graphicFrameLocks noChangeAspect="1"/>
          </p:cNvGraphicFramePr>
          <p:nvPr/>
        </p:nvGraphicFramePr>
        <p:xfrm>
          <a:off x="4429124" y="3571875"/>
          <a:ext cx="973138" cy="819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33" name="Rovnice" r:id="rId27" imgW="469800" imgH="393480" progId="Equation.3">
                  <p:embed/>
                </p:oleObj>
              </mc:Choice>
              <mc:Fallback>
                <p:oleObj name="Rovnice" r:id="rId27" imgW="469800" imgH="393480" progId="Equation.3">
                  <p:embed/>
                  <p:pic>
                    <p:nvPicPr>
                      <p:cNvPr id="0" name="Picture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9124" y="3571875"/>
                        <a:ext cx="973138" cy="819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17" name="Object 17"/>
          <p:cNvGraphicFramePr>
            <a:graphicFrameLocks noChangeAspect="1"/>
          </p:cNvGraphicFramePr>
          <p:nvPr/>
        </p:nvGraphicFramePr>
        <p:xfrm>
          <a:off x="5387986" y="3571875"/>
          <a:ext cx="684212" cy="819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34" name="Rovnice" r:id="rId29" imgW="330120" imgH="393480" progId="Equation.3">
                  <p:embed/>
                </p:oleObj>
              </mc:Choice>
              <mc:Fallback>
                <p:oleObj name="Rovnice" r:id="rId29" imgW="330120" imgH="393480" progId="Equation.3">
                  <p:embed/>
                  <p:pic>
                    <p:nvPicPr>
                      <p:cNvPr id="0" name="Picture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87986" y="3571875"/>
                        <a:ext cx="684212" cy="819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18" name="Object 18"/>
          <p:cNvGraphicFramePr>
            <a:graphicFrameLocks noChangeAspect="1"/>
          </p:cNvGraphicFramePr>
          <p:nvPr/>
        </p:nvGraphicFramePr>
        <p:xfrm>
          <a:off x="5467364" y="4395800"/>
          <a:ext cx="1104900" cy="819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35" name="Rovnice" r:id="rId31" imgW="533160" imgH="393480" progId="Equation.3">
                  <p:embed/>
                </p:oleObj>
              </mc:Choice>
              <mc:Fallback>
                <p:oleObj name="Rovnice" r:id="rId31" imgW="533160" imgH="393480" progId="Equation.3">
                  <p:embed/>
                  <p:pic>
                    <p:nvPicPr>
                      <p:cNvPr id="0" name="Picture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67364" y="4395800"/>
                        <a:ext cx="1104900" cy="819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19" name="Object 19"/>
          <p:cNvGraphicFramePr>
            <a:graphicFrameLocks noChangeAspect="1"/>
          </p:cNvGraphicFramePr>
          <p:nvPr/>
        </p:nvGraphicFramePr>
        <p:xfrm>
          <a:off x="4456118" y="4397388"/>
          <a:ext cx="973138" cy="817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36" name="Rovnice" r:id="rId33" imgW="469800" imgH="393480" progId="Equation.3">
                  <p:embed/>
                </p:oleObj>
              </mc:Choice>
              <mc:Fallback>
                <p:oleObj name="Rovnice" r:id="rId33" imgW="469800" imgH="393480" progId="Equation.3">
                  <p:embed/>
                  <p:pic>
                    <p:nvPicPr>
                      <p:cNvPr id="0" name="Picture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56118" y="4397388"/>
                        <a:ext cx="973138" cy="8175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20" name="Object 20"/>
          <p:cNvGraphicFramePr>
            <a:graphicFrameLocks noChangeAspect="1"/>
          </p:cNvGraphicFramePr>
          <p:nvPr/>
        </p:nvGraphicFramePr>
        <p:xfrm>
          <a:off x="6532581" y="4395800"/>
          <a:ext cx="682625" cy="819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37" name="Rovnice" r:id="rId35" imgW="330120" imgH="393480" progId="Equation.3">
                  <p:embed/>
                </p:oleObj>
              </mc:Choice>
              <mc:Fallback>
                <p:oleObj name="Rovnice" r:id="rId35" imgW="330120" imgH="393480" progId="Equation.3">
                  <p:embed/>
                  <p:pic>
                    <p:nvPicPr>
                      <p:cNvPr id="0" name="Picture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32581" y="4395800"/>
                        <a:ext cx="682625" cy="819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2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24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24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2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24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4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2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24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24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2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24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24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2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24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24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2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2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2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2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2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02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02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02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2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2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024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024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2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024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024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02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02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02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2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024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024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2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02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02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02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024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024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02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02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02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102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1024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1024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02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4" grpId="0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7000892" y="6516052"/>
            <a:ext cx="2179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Lin. rovnice - úpravy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4" name="内容占位符 2"/>
          <p:cNvSpPr txBox="1">
            <a:spLocks/>
          </p:cNvSpPr>
          <p:nvPr/>
        </p:nvSpPr>
        <p:spPr>
          <a:xfrm>
            <a:off x="428596" y="2957482"/>
            <a:ext cx="8501122" cy="6071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514350" lvl="0" indent="-514350">
              <a:buAutoNum type="arabicPeriod"/>
            </a:pPr>
            <a:r>
              <a:rPr lang="cs-CZ" sz="2800" smtClean="0"/>
              <a:t>Umocnění obou stran rovnosti</a:t>
            </a:r>
          </a:p>
        </p:txBody>
      </p:sp>
      <p:sp>
        <p:nvSpPr>
          <p:cNvPr id="11" name="标题 1"/>
          <p:cNvSpPr>
            <a:spLocks noGrp="1"/>
          </p:cNvSpPr>
          <p:nvPr>
            <p:ph type="title"/>
          </p:nvPr>
        </p:nvSpPr>
        <p:spPr>
          <a:xfrm>
            <a:off x="357158" y="188640"/>
            <a:ext cx="8429684" cy="1497608"/>
          </a:xfrm>
        </p:spPr>
        <p:txBody>
          <a:bodyPr>
            <a:noAutofit/>
          </a:bodyPr>
          <a:lstStyle/>
          <a:p>
            <a:r>
              <a:rPr lang="cs-CZ" altLang="zh-CN" sz="4800" b="1" dirty="0" smtClean="0"/>
              <a:t>Ne</a:t>
            </a:r>
            <a:r>
              <a:rPr lang="cs-CZ" altLang="zh-CN" sz="4800" dirty="0" smtClean="0"/>
              <a:t>ekvivalentní (</a:t>
            </a:r>
            <a:r>
              <a:rPr lang="cs-CZ" altLang="zh-CN" sz="4800" b="1" dirty="0" smtClean="0"/>
              <a:t>důsledkové</a:t>
            </a:r>
            <a:r>
              <a:rPr lang="cs-CZ" altLang="zh-CN" sz="4800" dirty="0" smtClean="0"/>
              <a:t>)úpravy</a:t>
            </a:r>
            <a:endParaRPr lang="zh-CN" altLang="en-US" sz="4800" dirty="0"/>
          </a:p>
        </p:txBody>
      </p:sp>
      <p:sp>
        <p:nvSpPr>
          <p:cNvPr id="5" name="内容占位符 2"/>
          <p:cNvSpPr>
            <a:spLocks noGrp="1"/>
          </p:cNvSpPr>
          <p:nvPr>
            <p:ph idx="1"/>
          </p:nvPr>
        </p:nvSpPr>
        <p:spPr>
          <a:xfrm>
            <a:off x="214282" y="1569902"/>
            <a:ext cx="8643998" cy="1643074"/>
          </a:xfrm>
        </p:spPr>
        <p:txBody>
          <a:bodyPr>
            <a:noAutofit/>
          </a:bodyPr>
          <a:lstStyle/>
          <a:p>
            <a:pPr marL="273050" indent="-273050">
              <a:buNone/>
            </a:pPr>
            <a:r>
              <a:rPr lang="cs-CZ" sz="2800" b="1" dirty="0" smtClean="0"/>
              <a:t>= úpravy rovnic,</a:t>
            </a:r>
            <a:br>
              <a:rPr lang="cs-CZ" sz="2800" b="1" dirty="0" smtClean="0"/>
            </a:br>
            <a:r>
              <a:rPr lang="cs-CZ" sz="2800" b="1" dirty="0" smtClean="0"/>
              <a:t>při kterých vznikají kořeny, které původní rovnici neřeší</a:t>
            </a:r>
            <a:br>
              <a:rPr lang="cs-CZ" sz="2800" b="1" dirty="0" smtClean="0"/>
            </a:br>
            <a:r>
              <a:rPr lang="cs-CZ" sz="2800" b="1" dirty="0" smtClean="0"/>
              <a:t>nebo se ztrácejí kořeny, které původní rovnici řešily</a:t>
            </a:r>
            <a:endParaRPr lang="cs-CZ" sz="2800" b="1" dirty="0"/>
          </a:p>
        </p:txBody>
      </p:sp>
      <p:sp>
        <p:nvSpPr>
          <p:cNvPr id="6" name="内容占位符 2"/>
          <p:cNvSpPr txBox="1">
            <a:spLocks/>
          </p:cNvSpPr>
          <p:nvPr/>
        </p:nvSpPr>
        <p:spPr>
          <a:xfrm>
            <a:off x="428596" y="4707689"/>
            <a:ext cx="8501122" cy="6071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514350" lvl="0" indent="-514350"/>
            <a:r>
              <a:rPr lang="cs-CZ" sz="2800" smtClean="0"/>
              <a:t>2.   Odmocnění obou stran rovnosti</a:t>
            </a:r>
          </a:p>
        </p:txBody>
      </p:sp>
      <p:graphicFrame>
        <p:nvGraphicFramePr>
          <p:cNvPr id="104450" name="Object 2"/>
          <p:cNvGraphicFramePr>
            <a:graphicFrameLocks noChangeAspect="1"/>
          </p:cNvGraphicFramePr>
          <p:nvPr/>
        </p:nvGraphicFramePr>
        <p:xfrm>
          <a:off x="1090583" y="3509119"/>
          <a:ext cx="790575" cy="366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63" name="Rovnice" r:id="rId3" imgW="330120" imgH="152280" progId="Equation.3">
                  <p:embed/>
                </p:oleObj>
              </mc:Choice>
              <mc:Fallback>
                <p:oleObj name="Rovnice" r:id="rId3" imgW="330120" imgH="1522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90583" y="3509119"/>
                        <a:ext cx="790575" cy="3667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4451" name="Object 3"/>
          <p:cNvGraphicFramePr>
            <a:graphicFrameLocks noChangeAspect="1"/>
          </p:cNvGraphicFramePr>
          <p:nvPr/>
        </p:nvGraphicFramePr>
        <p:xfrm>
          <a:off x="2497112" y="3421805"/>
          <a:ext cx="395288" cy="519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64" name="Rovnice" r:id="rId5" imgW="164880" imgH="215640" progId="Equation.3">
                  <p:embed/>
                </p:oleObj>
              </mc:Choice>
              <mc:Fallback>
                <p:oleObj name="Rovnice" r:id="rId5" imgW="164880" imgH="21564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97112" y="3421805"/>
                        <a:ext cx="395288" cy="5191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4452" name="Object 4"/>
          <p:cNvGraphicFramePr>
            <a:graphicFrameLocks noChangeAspect="1"/>
          </p:cNvGraphicFramePr>
          <p:nvPr/>
        </p:nvGraphicFramePr>
        <p:xfrm>
          <a:off x="1000100" y="3937744"/>
          <a:ext cx="971550" cy="458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65" name="Rovnice" r:id="rId7" imgW="406080" imgH="190440" progId="Equation.3">
                  <p:embed/>
                </p:oleObj>
              </mc:Choice>
              <mc:Fallback>
                <p:oleObj name="Rovnice" r:id="rId7" imgW="406080" imgH="19044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00100" y="3937744"/>
                        <a:ext cx="971550" cy="458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内容占位符 2"/>
          <p:cNvSpPr txBox="1">
            <a:spLocks/>
          </p:cNvSpPr>
          <p:nvPr/>
        </p:nvSpPr>
        <p:spPr>
          <a:xfrm>
            <a:off x="3571868" y="3921871"/>
            <a:ext cx="1990740" cy="6071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514350" lvl="0" indent="-514350"/>
            <a:r>
              <a:rPr lang="cs-CZ" sz="2800" smtClean="0"/>
              <a:t>Dva kořeny:</a:t>
            </a:r>
          </a:p>
        </p:txBody>
      </p:sp>
      <p:graphicFrame>
        <p:nvGraphicFramePr>
          <p:cNvPr id="104453" name="Object 5"/>
          <p:cNvGraphicFramePr>
            <a:graphicFrameLocks noChangeAspect="1"/>
          </p:cNvGraphicFramePr>
          <p:nvPr/>
        </p:nvGraphicFramePr>
        <p:xfrm>
          <a:off x="5651515" y="3932984"/>
          <a:ext cx="941387" cy="488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66" name="Rovnice" r:id="rId9" imgW="393480" imgH="203040" progId="Equation.3">
                  <p:embed/>
                </p:oleObj>
              </mc:Choice>
              <mc:Fallback>
                <p:oleObj name="Rovnice" r:id="rId9" imgW="393480" imgH="20304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51515" y="3932984"/>
                        <a:ext cx="941387" cy="488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4454" name="Object 6"/>
          <p:cNvGraphicFramePr>
            <a:graphicFrameLocks noChangeAspect="1"/>
          </p:cNvGraphicFramePr>
          <p:nvPr/>
        </p:nvGraphicFramePr>
        <p:xfrm>
          <a:off x="6929454" y="3921871"/>
          <a:ext cx="1154113" cy="488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67" name="Rovnice" r:id="rId11" imgW="482400" imgH="203040" progId="Equation.3">
                  <p:embed/>
                </p:oleObj>
              </mc:Choice>
              <mc:Fallback>
                <p:oleObj name="Rovnice" r:id="rId11" imgW="482400" imgH="20304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29454" y="3921871"/>
                        <a:ext cx="1154113" cy="488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4455" name="Object 7"/>
          <p:cNvGraphicFramePr>
            <a:graphicFrameLocks noChangeAspect="1"/>
          </p:cNvGraphicFramePr>
          <p:nvPr/>
        </p:nvGraphicFramePr>
        <p:xfrm>
          <a:off x="1055678" y="5391906"/>
          <a:ext cx="1125538" cy="550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68" name="Rovnice" r:id="rId13" imgW="469800" imgH="228600" progId="Equation.3">
                  <p:embed/>
                </p:oleObj>
              </mc:Choice>
              <mc:Fallback>
                <p:oleObj name="Rovnice" r:id="rId13" imgW="469800" imgH="22860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55678" y="5391906"/>
                        <a:ext cx="1125538" cy="550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4456" name="Object 8"/>
          <p:cNvGraphicFramePr>
            <a:graphicFrameLocks noChangeAspect="1"/>
          </p:cNvGraphicFramePr>
          <p:nvPr/>
        </p:nvGraphicFramePr>
        <p:xfrm>
          <a:off x="2555866" y="5350631"/>
          <a:ext cx="730250" cy="639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69" name="Rovnice" r:id="rId15" imgW="304560" imgH="266400" progId="Equation.3">
                  <p:embed/>
                </p:oleObj>
              </mc:Choice>
              <mc:Fallback>
                <p:oleObj name="Rovnice" r:id="rId15" imgW="304560" imgH="266400" progId="Equation.3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55866" y="5350631"/>
                        <a:ext cx="730250" cy="6397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4457" name="Object 9"/>
          <p:cNvGraphicFramePr>
            <a:graphicFrameLocks noChangeAspect="1"/>
          </p:cNvGraphicFramePr>
          <p:nvPr/>
        </p:nvGraphicFramePr>
        <p:xfrm>
          <a:off x="1187441" y="5906256"/>
          <a:ext cx="820738" cy="458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70" name="Rovnice" r:id="rId17" imgW="342720" imgH="190440" progId="Equation.3">
                  <p:embed/>
                </p:oleObj>
              </mc:Choice>
              <mc:Fallback>
                <p:oleObj name="Rovnice" r:id="rId17" imgW="342720" imgH="190440" progId="Equation.3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87441" y="5906256"/>
                        <a:ext cx="820738" cy="458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内容占位符 2"/>
          <p:cNvSpPr txBox="1">
            <a:spLocks/>
          </p:cNvSpPr>
          <p:nvPr/>
        </p:nvSpPr>
        <p:spPr>
          <a:xfrm>
            <a:off x="3500430" y="5422069"/>
            <a:ext cx="1990740" cy="6071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514350" lvl="0" indent="-514350"/>
            <a:r>
              <a:rPr lang="cs-CZ" sz="2800" smtClean="0"/>
              <a:t>Dva kořeny:</a:t>
            </a:r>
          </a:p>
        </p:txBody>
      </p:sp>
      <p:sp>
        <p:nvSpPr>
          <p:cNvPr id="17" name="内容占位符 2"/>
          <p:cNvSpPr txBox="1">
            <a:spLocks/>
          </p:cNvSpPr>
          <p:nvPr/>
        </p:nvSpPr>
        <p:spPr>
          <a:xfrm>
            <a:off x="3571868" y="3457548"/>
            <a:ext cx="2143140" cy="6071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514350" lvl="0" indent="-514350"/>
            <a:r>
              <a:rPr lang="cs-CZ" sz="2800" smtClean="0"/>
              <a:t>Jeden kořen:</a:t>
            </a:r>
          </a:p>
        </p:txBody>
      </p:sp>
      <p:graphicFrame>
        <p:nvGraphicFramePr>
          <p:cNvPr id="104458" name="Object 10"/>
          <p:cNvGraphicFramePr>
            <a:graphicFrameLocks noChangeAspect="1"/>
          </p:cNvGraphicFramePr>
          <p:nvPr/>
        </p:nvGraphicFramePr>
        <p:xfrm>
          <a:off x="5710251" y="3483720"/>
          <a:ext cx="790575" cy="366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71" name="Rovnice" r:id="rId19" imgW="330120" imgH="152280" progId="Equation.3">
                  <p:embed/>
                </p:oleObj>
              </mc:Choice>
              <mc:Fallback>
                <p:oleObj name="Rovnice" r:id="rId19" imgW="330120" imgH="152280" progId="Equation.3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0251" y="3483720"/>
                        <a:ext cx="790575" cy="3667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4" name="Skupina 33"/>
          <p:cNvGrpSpPr/>
          <p:nvPr/>
        </p:nvGrpSpPr>
        <p:grpSpPr>
          <a:xfrm>
            <a:off x="6858016" y="3136053"/>
            <a:ext cx="2071702" cy="1357322"/>
            <a:chOff x="6858016" y="2928934"/>
            <a:chExt cx="2071702" cy="1357322"/>
          </a:xfrm>
        </p:grpSpPr>
        <p:sp>
          <p:nvSpPr>
            <p:cNvPr id="21" name="Elipsa 20"/>
            <p:cNvSpPr/>
            <p:nvPr/>
          </p:nvSpPr>
          <p:spPr>
            <a:xfrm>
              <a:off x="6858016" y="3643314"/>
              <a:ext cx="1285884" cy="642942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内容占位符 2"/>
            <p:cNvSpPr txBox="1">
              <a:spLocks/>
            </p:cNvSpPr>
            <p:nvPr/>
          </p:nvSpPr>
          <p:spPr>
            <a:xfrm>
              <a:off x="7929586" y="2928934"/>
              <a:ext cx="1000132" cy="607199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514350" lvl="0" indent="-514350"/>
              <a:r>
                <a:rPr lang="cs-CZ" sz="2800" smtClean="0">
                  <a:solidFill>
                    <a:srgbClr val="C00000"/>
                  </a:solidFill>
                </a:rPr>
                <a:t>navíc</a:t>
              </a:r>
            </a:p>
          </p:txBody>
        </p:sp>
        <p:cxnSp>
          <p:nvCxnSpPr>
            <p:cNvPr id="24" name="Přímá spojovací čára 23"/>
            <p:cNvCxnSpPr>
              <a:endCxn id="21" idx="7"/>
            </p:cNvCxnSpPr>
            <p:nvPr/>
          </p:nvCxnSpPr>
          <p:spPr>
            <a:xfrm rot="10800000" flipV="1">
              <a:off x="7955588" y="3357563"/>
              <a:ext cx="474065" cy="379907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04460" name="Object 12"/>
          <p:cNvGraphicFramePr>
            <a:graphicFrameLocks noChangeAspect="1"/>
          </p:cNvGraphicFramePr>
          <p:nvPr/>
        </p:nvGraphicFramePr>
        <p:xfrm>
          <a:off x="5486400" y="5433169"/>
          <a:ext cx="971550" cy="488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72" name="Rovnice" r:id="rId21" imgW="406080" imgH="203040" progId="Equation.3">
                  <p:embed/>
                </p:oleObj>
              </mc:Choice>
              <mc:Fallback>
                <p:oleObj name="Rovnice" r:id="rId21" imgW="406080" imgH="203040" progId="Equation.3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86400" y="5433169"/>
                        <a:ext cx="971550" cy="488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4461" name="Object 13"/>
          <p:cNvGraphicFramePr>
            <a:graphicFrameLocks noChangeAspect="1"/>
          </p:cNvGraphicFramePr>
          <p:nvPr/>
        </p:nvGraphicFramePr>
        <p:xfrm>
          <a:off x="6808788" y="5422057"/>
          <a:ext cx="1184275" cy="488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73" name="Rovnice" r:id="rId23" imgW="495000" imgH="203040" progId="Equation.3">
                  <p:embed/>
                </p:oleObj>
              </mc:Choice>
              <mc:Fallback>
                <p:oleObj name="Rovnice" r:id="rId23" imgW="495000" imgH="203040" progId="Equation.3">
                  <p:embed/>
                  <p:pic>
                    <p:nvPicPr>
                      <p:cNvPr id="0" name="Picture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08788" y="5422057"/>
                        <a:ext cx="1184275" cy="488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内容占位符 2"/>
          <p:cNvSpPr txBox="1">
            <a:spLocks/>
          </p:cNvSpPr>
          <p:nvPr/>
        </p:nvSpPr>
        <p:spPr>
          <a:xfrm>
            <a:off x="3500430" y="5922135"/>
            <a:ext cx="2143140" cy="6071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514350" lvl="0" indent="-514350"/>
            <a:r>
              <a:rPr lang="cs-CZ" sz="2800" smtClean="0"/>
              <a:t>Jeden kořen:</a:t>
            </a:r>
          </a:p>
        </p:txBody>
      </p:sp>
      <p:graphicFrame>
        <p:nvGraphicFramePr>
          <p:cNvPr id="104462" name="Object 14"/>
          <p:cNvGraphicFramePr>
            <a:graphicFrameLocks noChangeAspect="1"/>
          </p:cNvGraphicFramePr>
          <p:nvPr/>
        </p:nvGraphicFramePr>
        <p:xfrm>
          <a:off x="5610238" y="5936407"/>
          <a:ext cx="819150" cy="458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74" name="Rovnice" r:id="rId25" imgW="342720" imgH="190440" progId="Equation.3">
                  <p:embed/>
                </p:oleObj>
              </mc:Choice>
              <mc:Fallback>
                <p:oleObj name="Rovnice" r:id="rId25" imgW="342720" imgH="190440" progId="Equation.3">
                  <p:embed/>
                  <p:pic>
                    <p:nvPicPr>
                      <p:cNvPr id="0" name="Picture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10238" y="5936407"/>
                        <a:ext cx="819150" cy="458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5" name="Skupina 34"/>
          <p:cNvGrpSpPr/>
          <p:nvPr/>
        </p:nvGrpSpPr>
        <p:grpSpPr>
          <a:xfrm>
            <a:off x="5214942" y="5850697"/>
            <a:ext cx="2786082" cy="1178703"/>
            <a:chOff x="5214942" y="5643578"/>
            <a:chExt cx="2786082" cy="1178703"/>
          </a:xfrm>
        </p:grpSpPr>
        <p:sp>
          <p:nvSpPr>
            <p:cNvPr id="30" name="Elipsa 29"/>
            <p:cNvSpPr/>
            <p:nvPr/>
          </p:nvSpPr>
          <p:spPr>
            <a:xfrm>
              <a:off x="6715140" y="5643578"/>
              <a:ext cx="1285884" cy="642942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1" name="内容占位符 2"/>
            <p:cNvSpPr txBox="1">
              <a:spLocks/>
            </p:cNvSpPr>
            <p:nvPr/>
          </p:nvSpPr>
          <p:spPr>
            <a:xfrm>
              <a:off x="5214942" y="6215082"/>
              <a:ext cx="1143008" cy="607199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514350" lvl="0" indent="-514350"/>
              <a:r>
                <a:rPr lang="cs-CZ" sz="2800" smtClean="0">
                  <a:solidFill>
                    <a:srgbClr val="C00000"/>
                  </a:solidFill>
                </a:rPr>
                <a:t>zmizel</a:t>
              </a:r>
            </a:p>
          </p:txBody>
        </p:sp>
        <p:cxnSp>
          <p:nvCxnSpPr>
            <p:cNvPr id="32" name="Přímá spojovací čára 31"/>
            <p:cNvCxnSpPr>
              <a:stCxn id="30" idx="3"/>
            </p:cNvCxnSpPr>
            <p:nvPr/>
          </p:nvCxnSpPr>
          <p:spPr>
            <a:xfrm rot="5400000">
              <a:off x="6465108" y="6013768"/>
              <a:ext cx="259750" cy="61694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4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4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4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4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4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4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04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44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44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4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4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04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04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04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04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04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04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044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044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04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04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104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04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044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1044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04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5" grpId="0" build="p"/>
      <p:bldP spid="6" grpId="0"/>
      <p:bldP spid="10" grpId="0"/>
      <p:bldP spid="16" grpId="0"/>
      <p:bldP spid="17" grpId="0"/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7000892" y="6516052"/>
            <a:ext cx="2179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Lin. rovnice - úpravy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标题 1"/>
          <p:cNvSpPr>
            <a:spLocks noGrp="1"/>
          </p:cNvSpPr>
          <p:nvPr>
            <p:ph type="title"/>
          </p:nvPr>
        </p:nvSpPr>
        <p:spPr>
          <a:xfrm>
            <a:off x="357158" y="203200"/>
            <a:ext cx="8429684" cy="796908"/>
          </a:xfrm>
        </p:spPr>
        <p:txBody>
          <a:bodyPr>
            <a:noAutofit/>
          </a:bodyPr>
          <a:lstStyle/>
          <a:p>
            <a:pPr algn="l"/>
            <a:r>
              <a:rPr lang="cs-CZ" altLang="zh-CN" sz="2800" b="1" smtClean="0"/>
              <a:t>Příklad: </a:t>
            </a:r>
            <a:r>
              <a:rPr lang="cs-CZ" altLang="zh-CN" sz="2800" smtClean="0"/>
              <a:t>Rozhodni, zda je úprava ekvivalentní</a:t>
            </a:r>
            <a:endParaRPr lang="zh-CN" altLang="en-US" sz="2800" dirty="0"/>
          </a:p>
        </p:txBody>
      </p:sp>
      <p:grpSp>
        <p:nvGrpSpPr>
          <p:cNvPr id="20" name="Skupina 19"/>
          <p:cNvGrpSpPr/>
          <p:nvPr/>
        </p:nvGrpSpPr>
        <p:grpSpPr>
          <a:xfrm>
            <a:off x="428596" y="928670"/>
            <a:ext cx="5364189" cy="5214974"/>
            <a:chOff x="428596" y="928670"/>
            <a:chExt cx="5364189" cy="5214974"/>
          </a:xfrm>
        </p:grpSpPr>
        <p:sp>
          <p:nvSpPr>
            <p:cNvPr id="14" name="内容占位符 2"/>
            <p:cNvSpPr txBox="1">
              <a:spLocks/>
            </p:cNvSpPr>
            <p:nvPr/>
          </p:nvSpPr>
          <p:spPr>
            <a:xfrm>
              <a:off x="428596" y="928670"/>
              <a:ext cx="714380" cy="5214974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514350" lvl="0" indent="-514350">
                <a:lnSpc>
                  <a:spcPct val="300000"/>
                </a:lnSpc>
                <a:buFont typeface="+mj-lt"/>
                <a:buAutoNum type="alphaLcParenR"/>
              </a:pPr>
              <a:r>
                <a:rPr lang="cs-CZ" sz="2800" smtClean="0"/>
                <a:t> </a:t>
              </a:r>
            </a:p>
            <a:p>
              <a:pPr marL="514350" lvl="0" indent="-514350">
                <a:lnSpc>
                  <a:spcPct val="300000"/>
                </a:lnSpc>
                <a:buFont typeface="+mj-lt"/>
                <a:buAutoNum type="alphaLcParenR"/>
              </a:pPr>
              <a:r>
                <a:rPr lang="cs-CZ" sz="2800" smtClean="0"/>
                <a:t> </a:t>
              </a:r>
            </a:p>
            <a:p>
              <a:pPr marL="514350" lvl="0" indent="-514350">
                <a:lnSpc>
                  <a:spcPct val="300000"/>
                </a:lnSpc>
                <a:buFont typeface="+mj-lt"/>
                <a:buAutoNum type="alphaLcParenR"/>
              </a:pPr>
              <a:r>
                <a:rPr lang="cs-CZ" sz="2800" smtClean="0"/>
                <a:t> </a:t>
              </a:r>
            </a:p>
            <a:p>
              <a:pPr marL="514350" lvl="0" indent="-514350">
                <a:lnSpc>
                  <a:spcPct val="300000"/>
                </a:lnSpc>
                <a:buFont typeface="+mj-lt"/>
                <a:buAutoNum type="alphaLcParenR"/>
              </a:pPr>
              <a:r>
                <a:rPr lang="cs-CZ" sz="2800" smtClean="0"/>
                <a:t> </a:t>
              </a:r>
            </a:p>
          </p:txBody>
        </p:sp>
        <p:graphicFrame>
          <p:nvGraphicFramePr>
            <p:cNvPr id="103426" name="Object 2"/>
            <p:cNvGraphicFramePr>
              <a:graphicFrameLocks noChangeAspect="1"/>
            </p:cNvGraphicFramePr>
            <p:nvPr/>
          </p:nvGraphicFramePr>
          <p:xfrm>
            <a:off x="938213" y="1571612"/>
            <a:ext cx="2531579" cy="54926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434" name="Rovnice" r:id="rId3" imgW="939600" imgH="203040" progId="Equation.3">
                    <p:embed/>
                  </p:oleObj>
                </mc:Choice>
                <mc:Fallback>
                  <p:oleObj name="Rovnice" r:id="rId3" imgW="939600" imgH="203040" progId="Equation.3">
                    <p:embed/>
                    <p:pic>
                      <p:nvPicPr>
                        <p:cNvPr id="0" name="Picture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38213" y="1571612"/>
                          <a:ext cx="2531579" cy="54926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254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3427" name="Object 3"/>
            <p:cNvGraphicFramePr>
              <a:graphicFrameLocks noChangeAspect="1"/>
            </p:cNvGraphicFramePr>
            <p:nvPr/>
          </p:nvGraphicFramePr>
          <p:xfrm>
            <a:off x="4286248" y="1571612"/>
            <a:ext cx="718588" cy="51622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435" name="Rovnice" r:id="rId5" imgW="266400" imgH="190440" progId="Equation.3">
                    <p:embed/>
                  </p:oleObj>
                </mc:Choice>
                <mc:Fallback>
                  <p:oleObj name="Rovnice" r:id="rId5" imgW="266400" imgH="190440" progId="Equation.3">
                    <p:embed/>
                    <p:pic>
                      <p:nvPicPr>
                        <p:cNvPr id="0" name="Picture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286248" y="1571612"/>
                          <a:ext cx="718588" cy="51622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254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3428" name="Object 4"/>
            <p:cNvGraphicFramePr>
              <a:graphicFrameLocks noChangeAspect="1"/>
            </p:cNvGraphicFramePr>
            <p:nvPr/>
          </p:nvGraphicFramePr>
          <p:xfrm>
            <a:off x="938213" y="2571744"/>
            <a:ext cx="2224087" cy="10636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436" name="Rovnice" r:id="rId7" imgW="825480" imgH="393480" progId="Equation.3">
                    <p:embed/>
                  </p:oleObj>
                </mc:Choice>
                <mc:Fallback>
                  <p:oleObj name="Rovnice" r:id="rId7" imgW="825480" imgH="393480" progId="Equation.3">
                    <p:embed/>
                    <p:pic>
                      <p:nvPicPr>
                        <p:cNvPr id="0" name="Picture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38213" y="2571744"/>
                          <a:ext cx="2224087" cy="10636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254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3429" name="Object 5"/>
            <p:cNvGraphicFramePr>
              <a:graphicFrameLocks noChangeAspect="1"/>
            </p:cNvGraphicFramePr>
            <p:nvPr/>
          </p:nvGraphicFramePr>
          <p:xfrm>
            <a:off x="4286248" y="2857496"/>
            <a:ext cx="1506537" cy="55086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437" name="Rovnice" r:id="rId9" imgW="558720" imgH="203040" progId="Equation.3">
                    <p:embed/>
                  </p:oleObj>
                </mc:Choice>
                <mc:Fallback>
                  <p:oleObj name="Rovnice" r:id="rId9" imgW="558720" imgH="203040" progId="Equation.3">
                    <p:embed/>
                    <p:pic>
                      <p:nvPicPr>
                        <p:cNvPr id="0" name="Picture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286248" y="2857496"/>
                          <a:ext cx="1506537" cy="55086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254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3430" name="Object 6"/>
            <p:cNvGraphicFramePr>
              <a:graphicFrameLocks noChangeAspect="1"/>
            </p:cNvGraphicFramePr>
            <p:nvPr/>
          </p:nvGraphicFramePr>
          <p:xfrm>
            <a:off x="938213" y="4071942"/>
            <a:ext cx="2362200" cy="6858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438" name="Rovnice" r:id="rId11" imgW="876240" imgH="253800" progId="Equation.3">
                    <p:embed/>
                  </p:oleObj>
                </mc:Choice>
                <mc:Fallback>
                  <p:oleObj name="Rovnice" r:id="rId11" imgW="876240" imgH="253800" progId="Equation.3">
                    <p:embed/>
                    <p:pic>
                      <p:nvPicPr>
                        <p:cNvPr id="0" name="Picture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38213" y="4071942"/>
                          <a:ext cx="2362200" cy="6858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254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3431" name="Object 7"/>
            <p:cNvGraphicFramePr>
              <a:graphicFrameLocks noChangeAspect="1"/>
            </p:cNvGraphicFramePr>
            <p:nvPr/>
          </p:nvGraphicFramePr>
          <p:xfrm>
            <a:off x="4286248" y="4071942"/>
            <a:ext cx="444500" cy="584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439" name="Rovnice" r:id="rId13" imgW="164880" imgH="215640" progId="Equation.3">
                    <p:embed/>
                  </p:oleObj>
                </mc:Choice>
                <mc:Fallback>
                  <p:oleObj name="Rovnice" r:id="rId13" imgW="164880" imgH="215640" progId="Equation.3">
                    <p:embed/>
                    <p:pic>
                      <p:nvPicPr>
                        <p:cNvPr id="0" name="Picture 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286248" y="4071942"/>
                          <a:ext cx="444500" cy="5842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254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3432" name="Object 8"/>
            <p:cNvGraphicFramePr>
              <a:graphicFrameLocks noChangeAspect="1"/>
            </p:cNvGraphicFramePr>
            <p:nvPr/>
          </p:nvGraphicFramePr>
          <p:xfrm>
            <a:off x="938213" y="5380055"/>
            <a:ext cx="2773362" cy="5492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440" name="Rovnice" r:id="rId15" imgW="1028520" imgH="203040" progId="Equation.3">
                    <p:embed/>
                  </p:oleObj>
                </mc:Choice>
                <mc:Fallback>
                  <p:oleObj name="Rovnice" r:id="rId15" imgW="1028520" imgH="203040" progId="Equation.3">
                    <p:embed/>
                    <p:pic>
                      <p:nvPicPr>
                        <p:cNvPr id="0" name="Picture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38213" y="5380055"/>
                          <a:ext cx="2773362" cy="54927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254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3433" name="Object 9"/>
            <p:cNvGraphicFramePr>
              <a:graphicFrameLocks noChangeAspect="1"/>
            </p:cNvGraphicFramePr>
            <p:nvPr/>
          </p:nvGraphicFramePr>
          <p:xfrm>
            <a:off x="4286248" y="5413392"/>
            <a:ext cx="1366838" cy="5159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441" name="Rovnice" r:id="rId17" imgW="507960" imgH="190440" progId="Equation.3">
                    <p:embed/>
                  </p:oleObj>
                </mc:Choice>
                <mc:Fallback>
                  <p:oleObj name="Rovnice" r:id="rId17" imgW="507960" imgH="190440" progId="Equation.3">
                    <p:embed/>
                    <p:pic>
                      <p:nvPicPr>
                        <p:cNvPr id="0" name="Picture 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286248" y="5413392"/>
                          <a:ext cx="1366838" cy="51593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254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5" name="标题 1"/>
          <p:cNvSpPr txBox="1">
            <a:spLocks/>
          </p:cNvSpPr>
          <p:nvPr/>
        </p:nvSpPr>
        <p:spPr>
          <a:xfrm>
            <a:off x="5929322" y="1357298"/>
            <a:ext cx="1357322" cy="7969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altLang="zh-CN" sz="3600" b="1" i="0" u="none" strike="noStrike" kern="1200" cap="none" spc="0" normalizeH="0" baseline="0" noProof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ANO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6" name="标题 1"/>
          <p:cNvSpPr txBox="1">
            <a:spLocks/>
          </p:cNvSpPr>
          <p:nvPr/>
        </p:nvSpPr>
        <p:spPr>
          <a:xfrm>
            <a:off x="5929322" y="5214950"/>
            <a:ext cx="1357322" cy="7969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altLang="zh-CN" sz="3600" b="1" i="0" u="none" strike="noStrike" kern="1200" cap="none" spc="0" normalizeH="0" baseline="0" noProof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ANO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7" name="标题 1"/>
          <p:cNvSpPr txBox="1">
            <a:spLocks/>
          </p:cNvSpPr>
          <p:nvPr/>
        </p:nvSpPr>
        <p:spPr>
          <a:xfrm>
            <a:off x="5929322" y="2643182"/>
            <a:ext cx="2857520" cy="135732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altLang="zh-CN" sz="3600" b="1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NE - výraz může být 0!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9" name="标题 1"/>
          <p:cNvSpPr txBox="1">
            <a:spLocks/>
          </p:cNvSpPr>
          <p:nvPr/>
        </p:nvSpPr>
        <p:spPr>
          <a:xfrm>
            <a:off x="5214942" y="3714752"/>
            <a:ext cx="3571900" cy="135732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altLang="zh-CN" sz="3600" b="1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NE - umocňování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3754760" cy="648072"/>
          </a:xfrm>
        </p:spPr>
        <p:txBody>
          <a:bodyPr anchor="t">
            <a:noAutofit/>
          </a:bodyPr>
          <a:lstStyle/>
          <a:p>
            <a:pPr algn="l"/>
            <a:r>
              <a:rPr lang="cs-CZ" dirty="0" smtClean="0"/>
              <a:t>Pracovní sešit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611560" y="1196752"/>
            <a:ext cx="7560840" cy="165618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marL="361950" marR="0" lvl="0" indent="-36195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str. 42-43 /př.</a:t>
            </a:r>
            <a:r>
              <a:rPr kumimoji="0" lang="cs-CZ" sz="4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cs-CZ" sz="4400" b="0" i="0" u="none" strike="noStrike" kern="1200" cap="none" spc="0" normalizeH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1-8</a:t>
            </a:r>
            <a:endParaRPr kumimoji="0" lang="cs-CZ" sz="4400" b="0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1922" name="Picture 2" descr="Matematika pro SŠ – 2. díl (pracovní sešit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2276872"/>
            <a:ext cx="2736304" cy="38740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inea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 smtClean="0">
            <a:solidFill>
              <a:schemeClr val="tx1">
                <a:lumMod val="65000"/>
                <a:lumOff val="35000"/>
              </a:schemeClr>
            </a:solidFill>
          </a:defRPr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linear</Template>
  <TotalTime>1745</TotalTime>
  <Words>352</Words>
  <Application>Microsoft Office PowerPoint</Application>
  <PresentationFormat>Předvádění na obrazovce (4:3)</PresentationFormat>
  <Paragraphs>76</Paragraphs>
  <Slides>13</Slides>
  <Notes>0</Notes>
  <HiddenSlides>0</HiddenSlides>
  <MMClips>0</MMClips>
  <ScaleCrop>false</ScaleCrop>
  <HeadingPairs>
    <vt:vector size="8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9" baseType="lpstr">
      <vt:lpstr>宋体</vt:lpstr>
      <vt:lpstr>Arial</vt:lpstr>
      <vt:lpstr>Calibri</vt:lpstr>
      <vt:lpstr>Times New Roman</vt:lpstr>
      <vt:lpstr>linear</vt:lpstr>
      <vt:lpstr>Rovnice</vt:lpstr>
      <vt:lpstr>3. LINEÁRNÍ ROVNICE A NEROVNICE</vt:lpstr>
      <vt:lpstr>Rovnice</vt:lpstr>
      <vt:lpstr>Druhy rovnic</vt:lpstr>
      <vt:lpstr>Kořeny rovnice</vt:lpstr>
      <vt:lpstr>Ekvivalentní úpravy</vt:lpstr>
      <vt:lpstr>Ekvivalentní úpravy</vt:lpstr>
      <vt:lpstr>Ekvivalentní úpravy</vt:lpstr>
      <vt:lpstr>Ekvivalentní úpravy</vt:lpstr>
      <vt:lpstr>4.1 Ekvivalentní úpravy</vt:lpstr>
      <vt:lpstr>Řešení rovnice:</vt:lpstr>
      <vt:lpstr>Neekvivalentní (důsledkové)úpravy</vt:lpstr>
      <vt:lpstr>Příklad: Rozhodni, zda je úprava ekvivalentní</vt:lpstr>
      <vt:lpstr>Pracovní sešit 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toborpe</dc:creator>
  <cp:lastModifiedBy>Petra Toboříková</cp:lastModifiedBy>
  <cp:revision>186</cp:revision>
  <dcterms:created xsi:type="dcterms:W3CDTF">2012-10-30T11:22:23Z</dcterms:created>
  <dcterms:modified xsi:type="dcterms:W3CDTF">2014-01-21T12:12:15Z</dcterms:modified>
</cp:coreProperties>
</file>