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7" r:id="rId3"/>
    <p:sldId id="319" r:id="rId4"/>
    <p:sldId id="318" r:id="rId5"/>
    <p:sldId id="321" r:id="rId6"/>
    <p:sldId id="320" r:id="rId7"/>
    <p:sldId id="322" r:id="rId8"/>
    <p:sldId id="324" r:id="rId9"/>
    <p:sldId id="325" r:id="rId10"/>
    <p:sldId id="323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  <a:srgbClr val="99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13" Type="http://schemas.openxmlformats.org/officeDocument/2006/relationships/image" Target="../media/image26.wmf"/><Relationship Id="rId18" Type="http://schemas.openxmlformats.org/officeDocument/2006/relationships/image" Target="../media/image31.wmf"/><Relationship Id="rId26" Type="http://schemas.openxmlformats.org/officeDocument/2006/relationships/image" Target="../media/image39.wmf"/><Relationship Id="rId3" Type="http://schemas.openxmlformats.org/officeDocument/2006/relationships/image" Target="../media/image16.wmf"/><Relationship Id="rId21" Type="http://schemas.openxmlformats.org/officeDocument/2006/relationships/image" Target="../media/image34.wmf"/><Relationship Id="rId7" Type="http://schemas.openxmlformats.org/officeDocument/2006/relationships/image" Target="../media/image20.wmf"/><Relationship Id="rId12" Type="http://schemas.openxmlformats.org/officeDocument/2006/relationships/image" Target="../media/image25.wmf"/><Relationship Id="rId17" Type="http://schemas.openxmlformats.org/officeDocument/2006/relationships/image" Target="../media/image30.wmf"/><Relationship Id="rId25" Type="http://schemas.openxmlformats.org/officeDocument/2006/relationships/image" Target="../media/image38.wmf"/><Relationship Id="rId2" Type="http://schemas.openxmlformats.org/officeDocument/2006/relationships/image" Target="../media/image15.wmf"/><Relationship Id="rId16" Type="http://schemas.openxmlformats.org/officeDocument/2006/relationships/image" Target="../media/image29.wmf"/><Relationship Id="rId20" Type="http://schemas.openxmlformats.org/officeDocument/2006/relationships/image" Target="../media/image33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11" Type="http://schemas.openxmlformats.org/officeDocument/2006/relationships/image" Target="../media/image24.wmf"/><Relationship Id="rId24" Type="http://schemas.openxmlformats.org/officeDocument/2006/relationships/image" Target="../media/image37.wmf"/><Relationship Id="rId5" Type="http://schemas.openxmlformats.org/officeDocument/2006/relationships/image" Target="../media/image18.wmf"/><Relationship Id="rId15" Type="http://schemas.openxmlformats.org/officeDocument/2006/relationships/image" Target="../media/image28.wmf"/><Relationship Id="rId23" Type="http://schemas.openxmlformats.org/officeDocument/2006/relationships/image" Target="../media/image36.wmf"/><Relationship Id="rId10" Type="http://schemas.openxmlformats.org/officeDocument/2006/relationships/image" Target="../media/image23.wmf"/><Relationship Id="rId19" Type="http://schemas.openxmlformats.org/officeDocument/2006/relationships/image" Target="../media/image32.wmf"/><Relationship Id="rId4" Type="http://schemas.openxmlformats.org/officeDocument/2006/relationships/image" Target="../media/image17.wmf"/><Relationship Id="rId9" Type="http://schemas.openxmlformats.org/officeDocument/2006/relationships/image" Target="../media/image22.wmf"/><Relationship Id="rId14" Type="http://schemas.openxmlformats.org/officeDocument/2006/relationships/image" Target="../media/image27.wmf"/><Relationship Id="rId22" Type="http://schemas.openxmlformats.org/officeDocument/2006/relationships/image" Target="../media/image35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image" Target="../media/image53.wmf"/><Relationship Id="rId3" Type="http://schemas.openxmlformats.org/officeDocument/2006/relationships/image" Target="../media/image43.wmf"/><Relationship Id="rId7" Type="http://schemas.openxmlformats.org/officeDocument/2006/relationships/image" Target="../media/image47.wmf"/><Relationship Id="rId12" Type="http://schemas.openxmlformats.org/officeDocument/2006/relationships/image" Target="../media/image52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11" Type="http://schemas.openxmlformats.org/officeDocument/2006/relationships/image" Target="../media/image51.wmf"/><Relationship Id="rId5" Type="http://schemas.openxmlformats.org/officeDocument/2006/relationships/image" Target="../media/image45.wmf"/><Relationship Id="rId10" Type="http://schemas.openxmlformats.org/officeDocument/2006/relationships/image" Target="../media/image50.wmf"/><Relationship Id="rId4" Type="http://schemas.openxmlformats.org/officeDocument/2006/relationships/image" Target="../media/image44.wmf"/><Relationship Id="rId9" Type="http://schemas.openxmlformats.org/officeDocument/2006/relationships/image" Target="../media/image49.wmf"/><Relationship Id="rId14" Type="http://schemas.openxmlformats.org/officeDocument/2006/relationships/image" Target="../media/image54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13" Type="http://schemas.openxmlformats.org/officeDocument/2006/relationships/image" Target="../media/image68.wmf"/><Relationship Id="rId3" Type="http://schemas.openxmlformats.org/officeDocument/2006/relationships/image" Target="../media/image58.wmf"/><Relationship Id="rId7" Type="http://schemas.openxmlformats.org/officeDocument/2006/relationships/image" Target="../media/image62.wmf"/><Relationship Id="rId12" Type="http://schemas.openxmlformats.org/officeDocument/2006/relationships/image" Target="../media/image67.wmf"/><Relationship Id="rId17" Type="http://schemas.openxmlformats.org/officeDocument/2006/relationships/image" Target="../media/image72.wmf"/><Relationship Id="rId2" Type="http://schemas.openxmlformats.org/officeDocument/2006/relationships/image" Target="../media/image57.wmf"/><Relationship Id="rId16" Type="http://schemas.openxmlformats.org/officeDocument/2006/relationships/image" Target="../media/image71.wmf"/><Relationship Id="rId1" Type="http://schemas.openxmlformats.org/officeDocument/2006/relationships/image" Target="../media/image56.wmf"/><Relationship Id="rId6" Type="http://schemas.openxmlformats.org/officeDocument/2006/relationships/image" Target="../media/image61.wmf"/><Relationship Id="rId11" Type="http://schemas.openxmlformats.org/officeDocument/2006/relationships/image" Target="../media/image66.wmf"/><Relationship Id="rId5" Type="http://schemas.openxmlformats.org/officeDocument/2006/relationships/image" Target="../media/image60.wmf"/><Relationship Id="rId15" Type="http://schemas.openxmlformats.org/officeDocument/2006/relationships/image" Target="../media/image70.wmf"/><Relationship Id="rId10" Type="http://schemas.openxmlformats.org/officeDocument/2006/relationships/image" Target="../media/image65.wmf"/><Relationship Id="rId4" Type="http://schemas.openxmlformats.org/officeDocument/2006/relationships/image" Target="../media/image59.wmf"/><Relationship Id="rId9" Type="http://schemas.openxmlformats.org/officeDocument/2006/relationships/image" Target="../media/image64.wmf"/><Relationship Id="rId14" Type="http://schemas.openxmlformats.org/officeDocument/2006/relationships/image" Target="../media/image6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image" Target="../media/image76.wmf"/><Relationship Id="rId7" Type="http://schemas.openxmlformats.org/officeDocument/2006/relationships/image" Target="../media/image80.wmf"/><Relationship Id="rId12" Type="http://schemas.openxmlformats.org/officeDocument/2006/relationships/image" Target="../media/image85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6" Type="http://schemas.openxmlformats.org/officeDocument/2006/relationships/image" Target="../media/image79.wmf"/><Relationship Id="rId11" Type="http://schemas.openxmlformats.org/officeDocument/2006/relationships/image" Target="../media/image84.wmf"/><Relationship Id="rId5" Type="http://schemas.openxmlformats.org/officeDocument/2006/relationships/image" Target="../media/image78.wmf"/><Relationship Id="rId10" Type="http://schemas.openxmlformats.org/officeDocument/2006/relationships/image" Target="../media/image83.wmf"/><Relationship Id="rId4" Type="http://schemas.openxmlformats.org/officeDocument/2006/relationships/image" Target="../media/image77.wmf"/><Relationship Id="rId9" Type="http://schemas.openxmlformats.org/officeDocument/2006/relationships/image" Target="../media/image82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13" Type="http://schemas.openxmlformats.org/officeDocument/2006/relationships/image" Target="../media/image99.wmf"/><Relationship Id="rId3" Type="http://schemas.openxmlformats.org/officeDocument/2006/relationships/image" Target="../media/image89.wmf"/><Relationship Id="rId7" Type="http://schemas.openxmlformats.org/officeDocument/2006/relationships/image" Target="../media/image93.wmf"/><Relationship Id="rId12" Type="http://schemas.openxmlformats.org/officeDocument/2006/relationships/image" Target="../media/image98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Relationship Id="rId6" Type="http://schemas.openxmlformats.org/officeDocument/2006/relationships/image" Target="../media/image92.wmf"/><Relationship Id="rId11" Type="http://schemas.openxmlformats.org/officeDocument/2006/relationships/image" Target="../media/image97.wmf"/><Relationship Id="rId5" Type="http://schemas.openxmlformats.org/officeDocument/2006/relationships/image" Target="../media/image91.wmf"/><Relationship Id="rId10" Type="http://schemas.openxmlformats.org/officeDocument/2006/relationships/image" Target="../media/image96.wmf"/><Relationship Id="rId4" Type="http://schemas.openxmlformats.org/officeDocument/2006/relationships/image" Target="../media/image90.wmf"/><Relationship Id="rId9" Type="http://schemas.openxmlformats.org/officeDocument/2006/relationships/image" Target="../media/image95.wmf"/><Relationship Id="rId14" Type="http://schemas.openxmlformats.org/officeDocument/2006/relationships/image" Target="../media/image100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wmf"/><Relationship Id="rId3" Type="http://schemas.openxmlformats.org/officeDocument/2006/relationships/image" Target="../media/image91.wmf"/><Relationship Id="rId7" Type="http://schemas.openxmlformats.org/officeDocument/2006/relationships/image" Target="../media/image107.wmf"/><Relationship Id="rId2" Type="http://schemas.openxmlformats.org/officeDocument/2006/relationships/image" Target="../media/image103.wmf"/><Relationship Id="rId1" Type="http://schemas.openxmlformats.org/officeDocument/2006/relationships/image" Target="../media/image87.wmf"/><Relationship Id="rId6" Type="http://schemas.openxmlformats.org/officeDocument/2006/relationships/image" Target="../media/image106.wmf"/><Relationship Id="rId5" Type="http://schemas.openxmlformats.org/officeDocument/2006/relationships/image" Target="../media/image105.wmf"/><Relationship Id="rId4" Type="http://schemas.openxmlformats.org/officeDocument/2006/relationships/image" Target="../media/image104.wmf"/><Relationship Id="rId9" Type="http://schemas.openxmlformats.org/officeDocument/2006/relationships/image" Target="../media/image10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6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5" Type="http://schemas.openxmlformats.org/officeDocument/2006/relationships/image" Target="../media/image13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oleObject" Target="../embeddings/oleObject23.bin"/><Relationship Id="rId18" Type="http://schemas.openxmlformats.org/officeDocument/2006/relationships/oleObject" Target="../embeddings/oleObject28.bin"/><Relationship Id="rId26" Type="http://schemas.openxmlformats.org/officeDocument/2006/relationships/oleObject" Target="../embeddings/oleObject36.bin"/><Relationship Id="rId3" Type="http://schemas.openxmlformats.org/officeDocument/2006/relationships/oleObject" Target="../embeddings/oleObject13.bin"/><Relationship Id="rId21" Type="http://schemas.openxmlformats.org/officeDocument/2006/relationships/oleObject" Target="../embeddings/oleObject31.bin"/><Relationship Id="rId7" Type="http://schemas.openxmlformats.org/officeDocument/2006/relationships/oleObject" Target="../embeddings/oleObject17.bin"/><Relationship Id="rId12" Type="http://schemas.openxmlformats.org/officeDocument/2006/relationships/oleObject" Target="../embeddings/oleObject22.bin"/><Relationship Id="rId17" Type="http://schemas.openxmlformats.org/officeDocument/2006/relationships/oleObject" Target="../embeddings/oleObject27.bin"/><Relationship Id="rId25" Type="http://schemas.openxmlformats.org/officeDocument/2006/relationships/oleObject" Target="../embeddings/oleObject35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26.bin"/><Relationship Id="rId20" Type="http://schemas.openxmlformats.org/officeDocument/2006/relationships/oleObject" Target="../embeddings/oleObject30.bin"/><Relationship Id="rId29" Type="http://schemas.openxmlformats.org/officeDocument/2006/relationships/oleObject" Target="../embeddings/oleObject39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1.bin"/><Relationship Id="rId24" Type="http://schemas.openxmlformats.org/officeDocument/2006/relationships/oleObject" Target="../embeddings/oleObject34.bin"/><Relationship Id="rId5" Type="http://schemas.openxmlformats.org/officeDocument/2006/relationships/oleObject" Target="../embeddings/oleObject15.bin"/><Relationship Id="rId15" Type="http://schemas.openxmlformats.org/officeDocument/2006/relationships/oleObject" Target="../embeddings/oleObject25.bin"/><Relationship Id="rId23" Type="http://schemas.openxmlformats.org/officeDocument/2006/relationships/oleObject" Target="../embeddings/oleObject33.bin"/><Relationship Id="rId28" Type="http://schemas.openxmlformats.org/officeDocument/2006/relationships/oleObject" Target="../embeddings/oleObject38.bin"/><Relationship Id="rId10" Type="http://schemas.openxmlformats.org/officeDocument/2006/relationships/oleObject" Target="../embeddings/oleObject20.bin"/><Relationship Id="rId19" Type="http://schemas.openxmlformats.org/officeDocument/2006/relationships/oleObject" Target="../embeddings/oleObject29.bin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9.bin"/><Relationship Id="rId14" Type="http://schemas.openxmlformats.org/officeDocument/2006/relationships/oleObject" Target="../embeddings/oleObject24.bin"/><Relationship Id="rId22" Type="http://schemas.openxmlformats.org/officeDocument/2006/relationships/oleObject" Target="../embeddings/oleObject32.bin"/><Relationship Id="rId27" Type="http://schemas.openxmlformats.org/officeDocument/2006/relationships/oleObject" Target="../embeddings/oleObject37.bin"/><Relationship Id="rId30" Type="http://schemas.openxmlformats.org/officeDocument/2006/relationships/image" Target="../media/image40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13" Type="http://schemas.openxmlformats.org/officeDocument/2006/relationships/oleObject" Target="../embeddings/oleObject49.bin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3.bin"/><Relationship Id="rId12" Type="http://schemas.openxmlformats.org/officeDocument/2006/relationships/oleObject" Target="../embeddings/oleObject48.bin"/><Relationship Id="rId17" Type="http://schemas.openxmlformats.org/officeDocument/2006/relationships/oleObject" Target="../embeddings/oleObject53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52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2.bin"/><Relationship Id="rId11" Type="http://schemas.openxmlformats.org/officeDocument/2006/relationships/oleObject" Target="../embeddings/oleObject47.bin"/><Relationship Id="rId5" Type="http://schemas.openxmlformats.org/officeDocument/2006/relationships/image" Target="../media/image55.wmf"/><Relationship Id="rId15" Type="http://schemas.openxmlformats.org/officeDocument/2006/relationships/oleObject" Target="../embeddings/oleObject51.bin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1.bin"/><Relationship Id="rId9" Type="http://schemas.openxmlformats.org/officeDocument/2006/relationships/oleObject" Target="../embeddings/oleObject45.bin"/><Relationship Id="rId14" Type="http://schemas.openxmlformats.org/officeDocument/2006/relationships/oleObject" Target="../embeddings/oleObject5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13" Type="http://schemas.openxmlformats.org/officeDocument/2006/relationships/oleObject" Target="../embeddings/oleObject63.bin"/><Relationship Id="rId18" Type="http://schemas.openxmlformats.org/officeDocument/2006/relationships/oleObject" Target="../embeddings/oleObject68.bin"/><Relationship Id="rId3" Type="http://schemas.openxmlformats.org/officeDocument/2006/relationships/image" Target="../media/image73.wmf"/><Relationship Id="rId7" Type="http://schemas.openxmlformats.org/officeDocument/2006/relationships/oleObject" Target="../embeddings/oleObject57.bin"/><Relationship Id="rId12" Type="http://schemas.openxmlformats.org/officeDocument/2006/relationships/oleObject" Target="../embeddings/oleObject62.bin"/><Relationship Id="rId17" Type="http://schemas.openxmlformats.org/officeDocument/2006/relationships/oleObject" Target="../embeddings/oleObject67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66.bin"/><Relationship Id="rId20" Type="http://schemas.openxmlformats.org/officeDocument/2006/relationships/oleObject" Target="../embeddings/oleObject70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6.bin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5.bin"/><Relationship Id="rId15" Type="http://schemas.openxmlformats.org/officeDocument/2006/relationships/oleObject" Target="../embeddings/oleObject65.bin"/><Relationship Id="rId10" Type="http://schemas.openxmlformats.org/officeDocument/2006/relationships/oleObject" Target="../embeddings/oleObject60.bin"/><Relationship Id="rId19" Type="http://schemas.openxmlformats.org/officeDocument/2006/relationships/oleObject" Target="../embeddings/oleObject69.bin"/><Relationship Id="rId4" Type="http://schemas.openxmlformats.org/officeDocument/2006/relationships/oleObject" Target="../embeddings/oleObject54.bin"/><Relationship Id="rId9" Type="http://schemas.openxmlformats.org/officeDocument/2006/relationships/oleObject" Target="../embeddings/oleObject59.bin"/><Relationship Id="rId14" Type="http://schemas.openxmlformats.org/officeDocument/2006/relationships/oleObject" Target="../embeddings/oleObject6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5.bin"/><Relationship Id="rId13" Type="http://schemas.openxmlformats.org/officeDocument/2006/relationships/oleObject" Target="../embeddings/oleObject80.bin"/><Relationship Id="rId3" Type="http://schemas.openxmlformats.org/officeDocument/2006/relationships/oleObject" Target="../embeddings/oleObject71.bin"/><Relationship Id="rId7" Type="http://schemas.openxmlformats.org/officeDocument/2006/relationships/oleObject" Target="../embeddings/oleObject74.bin"/><Relationship Id="rId12" Type="http://schemas.openxmlformats.org/officeDocument/2006/relationships/oleObject" Target="../embeddings/oleObject7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3.bin"/><Relationship Id="rId11" Type="http://schemas.openxmlformats.org/officeDocument/2006/relationships/oleObject" Target="../embeddings/oleObject78.bin"/><Relationship Id="rId5" Type="http://schemas.openxmlformats.org/officeDocument/2006/relationships/image" Target="../media/image86.wmf"/><Relationship Id="rId15" Type="http://schemas.openxmlformats.org/officeDocument/2006/relationships/oleObject" Target="../embeddings/oleObject82.bin"/><Relationship Id="rId10" Type="http://schemas.openxmlformats.org/officeDocument/2006/relationships/oleObject" Target="../embeddings/oleObject77.bin"/><Relationship Id="rId4" Type="http://schemas.openxmlformats.org/officeDocument/2006/relationships/oleObject" Target="../embeddings/oleObject72.bin"/><Relationship Id="rId9" Type="http://schemas.openxmlformats.org/officeDocument/2006/relationships/oleObject" Target="../embeddings/oleObject76.bin"/><Relationship Id="rId14" Type="http://schemas.openxmlformats.org/officeDocument/2006/relationships/oleObject" Target="../embeddings/oleObject81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wmf"/><Relationship Id="rId13" Type="http://schemas.openxmlformats.org/officeDocument/2006/relationships/oleObject" Target="../embeddings/oleObject91.bin"/><Relationship Id="rId18" Type="http://schemas.openxmlformats.org/officeDocument/2006/relationships/oleObject" Target="../embeddings/oleObject96.bin"/><Relationship Id="rId3" Type="http://schemas.openxmlformats.org/officeDocument/2006/relationships/oleObject" Target="../embeddings/oleObject83.bin"/><Relationship Id="rId7" Type="http://schemas.openxmlformats.org/officeDocument/2006/relationships/image" Target="../media/image101.wmf"/><Relationship Id="rId12" Type="http://schemas.openxmlformats.org/officeDocument/2006/relationships/oleObject" Target="../embeddings/oleObject90.bin"/><Relationship Id="rId17" Type="http://schemas.openxmlformats.org/officeDocument/2006/relationships/oleObject" Target="../embeddings/oleObject95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94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86.bin"/><Relationship Id="rId11" Type="http://schemas.openxmlformats.org/officeDocument/2006/relationships/oleObject" Target="../embeddings/oleObject89.bin"/><Relationship Id="rId5" Type="http://schemas.openxmlformats.org/officeDocument/2006/relationships/oleObject" Target="../embeddings/oleObject85.bin"/><Relationship Id="rId15" Type="http://schemas.openxmlformats.org/officeDocument/2006/relationships/oleObject" Target="../embeddings/oleObject93.bin"/><Relationship Id="rId10" Type="http://schemas.openxmlformats.org/officeDocument/2006/relationships/oleObject" Target="../embeddings/oleObject88.bin"/><Relationship Id="rId4" Type="http://schemas.openxmlformats.org/officeDocument/2006/relationships/oleObject" Target="../embeddings/oleObject84.bin"/><Relationship Id="rId9" Type="http://schemas.openxmlformats.org/officeDocument/2006/relationships/oleObject" Target="../embeddings/oleObject87.bin"/><Relationship Id="rId14" Type="http://schemas.openxmlformats.org/officeDocument/2006/relationships/oleObject" Target="../embeddings/oleObject9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2.bin"/><Relationship Id="rId13" Type="http://schemas.openxmlformats.org/officeDocument/2006/relationships/image" Target="../media/image111.wmf"/><Relationship Id="rId3" Type="http://schemas.openxmlformats.org/officeDocument/2006/relationships/oleObject" Target="../embeddings/oleObject97.bin"/><Relationship Id="rId7" Type="http://schemas.openxmlformats.org/officeDocument/2006/relationships/oleObject" Target="../embeddings/oleObject101.bin"/><Relationship Id="rId12" Type="http://schemas.openxmlformats.org/officeDocument/2006/relationships/image" Target="../media/image110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0.bin"/><Relationship Id="rId11" Type="http://schemas.openxmlformats.org/officeDocument/2006/relationships/oleObject" Target="../embeddings/oleObject105.bin"/><Relationship Id="rId5" Type="http://schemas.openxmlformats.org/officeDocument/2006/relationships/oleObject" Target="../embeddings/oleObject99.bin"/><Relationship Id="rId10" Type="http://schemas.openxmlformats.org/officeDocument/2006/relationships/oleObject" Target="../embeddings/oleObject104.bin"/><Relationship Id="rId4" Type="http://schemas.openxmlformats.org/officeDocument/2006/relationships/oleObject" Target="../embeddings/oleObject98.bin"/><Relationship Id="rId9" Type="http://schemas.openxmlformats.org/officeDocument/2006/relationships/oleObject" Target="../embeddings/oleObject103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14282" y="1928802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3.3 SLOVNÍ ÚLOHY</a:t>
            </a:r>
            <a:br>
              <a:rPr lang="cs-CZ" altLang="zh-CN" sz="5400" dirty="0" smtClean="0"/>
            </a:br>
            <a:r>
              <a:rPr lang="cs-CZ" altLang="zh-CN" sz="5400" dirty="0" smtClean="0"/>
              <a:t>- lineární rovnice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85852" y="214290"/>
            <a:ext cx="6572296" cy="785818"/>
          </a:xfrm>
        </p:spPr>
        <p:txBody>
          <a:bodyPr>
            <a:normAutofit/>
          </a:bodyPr>
          <a:lstStyle/>
          <a:p>
            <a:r>
              <a:rPr lang="cs-CZ" altLang="zh-CN" sz="4000" smtClean="0"/>
              <a:t>Zásady řešení slovních úloh:</a:t>
            </a:r>
            <a:endParaRPr lang="zh-CN" altLang="en-US" sz="40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2844" y="1500174"/>
            <a:ext cx="9001156" cy="3643338"/>
          </a:xfrm>
        </p:spPr>
        <p:txBody>
          <a:bodyPr>
            <a:noAutofit/>
          </a:bodyPr>
          <a:lstStyle/>
          <a:p>
            <a:pPr marL="361950" indent="-36195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cs-CZ" sz="2600" smtClean="0">
                <a:solidFill>
                  <a:schemeClr val="tx1"/>
                </a:solidFill>
              </a:rPr>
              <a:t>Proměnné označujeme písmeny, která naznačují jejich význam</a:t>
            </a:r>
          </a:p>
          <a:p>
            <a:pPr marL="361950" indent="-36195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cs-CZ" sz="2600" smtClean="0">
                <a:solidFill>
                  <a:schemeClr val="tx1"/>
                </a:solidFill>
              </a:rPr>
              <a:t>Každá informace (zpravidla věta) ze zadání většinou odpovídá nějaké rovnici</a:t>
            </a:r>
          </a:p>
          <a:p>
            <a:pPr marL="361950" indent="-36195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cs-CZ" sz="2600" smtClean="0">
                <a:solidFill>
                  <a:schemeClr val="tx1"/>
                </a:solidFill>
              </a:rPr>
              <a:t>Proměnných můžeme zvolit více a pak jejich počet postupně zmenšujeme pomocí vzájemného dosazování</a:t>
            </a:r>
          </a:p>
          <a:p>
            <a:pPr marL="361950" indent="-36195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Font typeface="Arial" pitchFamily="34" charset="0"/>
              <a:buChar char="•"/>
            </a:pPr>
            <a:r>
              <a:rPr lang="cs-CZ" sz="2600" smtClean="0">
                <a:solidFill>
                  <a:schemeClr val="tx1"/>
                </a:solidFill>
              </a:rPr>
              <a:t>Příklad můžeme řešit postupně, nemusíme sestavovat jedinou rovnici s jedinou neznámou</a:t>
            </a:r>
            <a:endParaRPr lang="zh-CN" altLang="en-US" sz="26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 vedoucí na lineární 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205170"/>
            <a:ext cx="8712968" cy="2071702"/>
          </a:xfrm>
        </p:spPr>
        <p:txBody>
          <a:bodyPr>
            <a:noAutofit/>
          </a:bodyPr>
          <a:lstStyle/>
          <a:p>
            <a:pPr marL="361950" indent="-361950" algn="just"/>
            <a:r>
              <a:rPr lang="cs-CZ" sz="2600" dirty="0" smtClean="0"/>
              <a:t>Př. 1: Ve třídě 3.C se psala čtvrtletní práce z matematiky. Jedničku dostala čtvrtina studentů, dvojku dostaly tři osminy studentů, trojku dostala opět jedna čtvrtina studentů, čtyřka nebyla žádná. Kolik studentů psalo </a:t>
            </a:r>
            <a:r>
              <a:rPr lang="cs-CZ" sz="2600" dirty="0" err="1" smtClean="0"/>
              <a:t>čtvrtletku</a:t>
            </a:r>
            <a:r>
              <a:rPr lang="cs-CZ" sz="2600" dirty="0" smtClean="0"/>
              <a:t>, když pětku dostali 4 studenti?</a:t>
            </a:r>
            <a:endParaRPr lang="zh-CN" altLang="en-US" sz="26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8890" y="2381370"/>
            <a:ext cx="2643174" cy="571504"/>
          </a:xfrm>
        </p:spPr>
        <p:txBody>
          <a:bodyPr>
            <a:noAutofit/>
          </a:bodyPr>
          <a:lstStyle/>
          <a:p>
            <a:pPr marL="361950" indent="-36195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cs-CZ" sz="2600" dirty="0" smtClean="0">
                <a:solidFill>
                  <a:schemeClr val="tx1"/>
                </a:solidFill>
              </a:rPr>
              <a:t>Celkem studentů:</a:t>
            </a:r>
            <a:endParaRPr lang="zh-CN" altLang="en-US" sz="2600" dirty="0">
              <a:solidFill>
                <a:schemeClr val="tx1"/>
              </a:solidFill>
            </a:endParaRPr>
          </a:p>
        </p:txBody>
      </p:sp>
      <p:graphicFrame>
        <p:nvGraphicFramePr>
          <p:cNvPr id="131074" name="Object 2"/>
          <p:cNvGraphicFramePr>
            <a:graphicFrameLocks noChangeAspect="1"/>
          </p:cNvGraphicFramePr>
          <p:nvPr/>
        </p:nvGraphicFramePr>
        <p:xfrm>
          <a:off x="2594570" y="2492896"/>
          <a:ext cx="249238" cy="346075"/>
        </p:xfrm>
        <a:graphic>
          <a:graphicData uri="http://schemas.openxmlformats.org/presentationml/2006/ole">
            <p:oleObj spid="_x0000_s132098" name="Rovnice" r:id="rId3" imgW="101520" imgH="139680" progId="Equation.3">
              <p:embed/>
            </p:oleObj>
          </a:graphicData>
        </a:graphic>
      </p:graphicFrame>
      <p:sp>
        <p:nvSpPr>
          <p:cNvPr id="103" name="Obdélník 102"/>
          <p:cNvSpPr/>
          <p:nvPr/>
        </p:nvSpPr>
        <p:spPr>
          <a:xfrm>
            <a:off x="2949510" y="6294143"/>
            <a:ext cx="421477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err="1" smtClean="0"/>
              <a:t>Čtvrtletku</a:t>
            </a:r>
            <a:r>
              <a:rPr lang="cs-CZ" sz="2600" dirty="0" smtClean="0"/>
              <a:t> psalo 32 studentů.</a:t>
            </a:r>
            <a:endParaRPr lang="cs-CZ" sz="2600" dirty="0"/>
          </a:p>
        </p:txBody>
      </p:sp>
      <p:sp>
        <p:nvSpPr>
          <p:cNvPr id="65" name="副标题 2"/>
          <p:cNvSpPr txBox="1">
            <a:spLocks/>
          </p:cNvSpPr>
          <p:nvPr/>
        </p:nvSpPr>
        <p:spPr>
          <a:xfrm>
            <a:off x="814676" y="3024312"/>
            <a:ext cx="1643074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600" dirty="0" smtClean="0"/>
              <a:t>J</a:t>
            </a:r>
            <a:r>
              <a:rPr kumimoji="0" lang="cs-CZ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edničkáři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6" name="Object 2"/>
          <p:cNvGraphicFramePr>
            <a:graphicFrameLocks noChangeAspect="1"/>
          </p:cNvGraphicFramePr>
          <p:nvPr/>
        </p:nvGraphicFramePr>
        <p:xfrm>
          <a:off x="2449203" y="2879858"/>
          <a:ext cx="437175" cy="760411"/>
        </p:xfrm>
        <a:graphic>
          <a:graphicData uri="http://schemas.openxmlformats.org/presentationml/2006/ole">
            <p:oleObj spid="_x0000_s132129" name="Rovnice" r:id="rId4" imgW="228600" imgH="393480" progId="Equation.3">
              <p:embed/>
            </p:oleObj>
          </a:graphicData>
        </a:graphic>
      </p:graphicFrame>
      <p:sp>
        <p:nvSpPr>
          <p:cNvPr id="67" name="副标题 2"/>
          <p:cNvSpPr txBox="1">
            <a:spLocks/>
          </p:cNvSpPr>
          <p:nvPr/>
        </p:nvSpPr>
        <p:spPr>
          <a:xfrm>
            <a:off x="814676" y="3810130"/>
            <a:ext cx="1643074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600" dirty="0" err="1" smtClean="0"/>
              <a:t>Dvojkaři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8" name="Object 2"/>
          <p:cNvGraphicFramePr>
            <a:graphicFrameLocks noChangeAspect="1"/>
          </p:cNvGraphicFramePr>
          <p:nvPr/>
        </p:nvGraphicFramePr>
        <p:xfrm>
          <a:off x="2461415" y="3692660"/>
          <a:ext cx="412750" cy="760412"/>
        </p:xfrm>
        <a:graphic>
          <a:graphicData uri="http://schemas.openxmlformats.org/presentationml/2006/ole">
            <p:oleObj spid="_x0000_s132130" name="Rovnice" r:id="rId5" imgW="215640" imgH="393480" progId="Equation.3">
              <p:embed/>
            </p:oleObj>
          </a:graphicData>
        </a:graphic>
      </p:graphicFrame>
      <p:sp>
        <p:nvSpPr>
          <p:cNvPr id="69" name="副标题 2"/>
          <p:cNvSpPr txBox="1">
            <a:spLocks/>
          </p:cNvSpPr>
          <p:nvPr/>
        </p:nvSpPr>
        <p:spPr>
          <a:xfrm>
            <a:off x="814676" y="4595948"/>
            <a:ext cx="1643074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600" smtClean="0"/>
              <a:t>Trojkaři</a:t>
            </a:r>
            <a:r>
              <a:rPr kumimoji="0" lang="cs-CZ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0" name="Object 2"/>
          <p:cNvGraphicFramePr>
            <a:graphicFrameLocks noChangeAspect="1"/>
          </p:cNvGraphicFramePr>
          <p:nvPr/>
        </p:nvGraphicFramePr>
        <p:xfrm>
          <a:off x="2449509" y="4478477"/>
          <a:ext cx="436563" cy="760413"/>
        </p:xfrm>
        <a:graphic>
          <a:graphicData uri="http://schemas.openxmlformats.org/presentationml/2006/ole">
            <p:oleObj spid="_x0000_s132131" name="Rovnice" r:id="rId6" imgW="228600" imgH="393480" progId="Equation.3">
              <p:embed/>
            </p:oleObj>
          </a:graphicData>
        </a:graphic>
      </p:graphicFrame>
      <p:sp>
        <p:nvSpPr>
          <p:cNvPr id="71" name="副标题 2"/>
          <p:cNvSpPr txBox="1">
            <a:spLocks/>
          </p:cNvSpPr>
          <p:nvPr/>
        </p:nvSpPr>
        <p:spPr>
          <a:xfrm>
            <a:off x="814676" y="5238890"/>
            <a:ext cx="1643074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600" smtClean="0"/>
              <a:t>Čtyřkaři</a:t>
            </a:r>
            <a:r>
              <a:rPr kumimoji="0" lang="cs-CZ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2" name="Object 2"/>
          <p:cNvGraphicFramePr>
            <a:graphicFrameLocks noChangeAspect="1"/>
          </p:cNvGraphicFramePr>
          <p:nvPr/>
        </p:nvGraphicFramePr>
        <p:xfrm>
          <a:off x="2546346" y="5421456"/>
          <a:ext cx="242888" cy="317500"/>
        </p:xfrm>
        <a:graphic>
          <a:graphicData uri="http://schemas.openxmlformats.org/presentationml/2006/ole">
            <p:oleObj spid="_x0000_s132132" name="Rovnice" r:id="rId7" imgW="126720" imgH="164880" progId="Equation.3">
              <p:embed/>
            </p:oleObj>
          </a:graphicData>
        </a:graphic>
      </p:graphicFrame>
      <p:sp>
        <p:nvSpPr>
          <p:cNvPr id="73" name="副标题 2"/>
          <p:cNvSpPr txBox="1">
            <a:spLocks/>
          </p:cNvSpPr>
          <p:nvPr/>
        </p:nvSpPr>
        <p:spPr>
          <a:xfrm>
            <a:off x="814676" y="5881832"/>
            <a:ext cx="1643074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600" dirty="0" err="1" smtClean="0"/>
              <a:t>Pětkaři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4" name="Object 2"/>
          <p:cNvGraphicFramePr>
            <a:graphicFrameLocks noChangeAspect="1"/>
          </p:cNvGraphicFramePr>
          <p:nvPr/>
        </p:nvGraphicFramePr>
        <p:xfrm>
          <a:off x="2546346" y="6024708"/>
          <a:ext cx="242888" cy="295275"/>
        </p:xfrm>
        <a:graphic>
          <a:graphicData uri="http://schemas.openxmlformats.org/presentationml/2006/ole">
            <p:oleObj spid="_x0000_s132133" name="Rovnice" r:id="rId8" imgW="126720" imgH="152280" progId="Equation.3">
              <p:embed/>
            </p:oleObj>
          </a:graphicData>
        </a:graphic>
      </p:graphicFrame>
      <p:sp>
        <p:nvSpPr>
          <p:cNvPr id="75" name="副标题 2"/>
          <p:cNvSpPr txBox="1">
            <a:spLocks/>
          </p:cNvSpPr>
          <p:nvPr/>
        </p:nvSpPr>
        <p:spPr>
          <a:xfrm>
            <a:off x="3247168" y="2381370"/>
            <a:ext cx="5429288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Celkem žáků:</a:t>
            </a:r>
          </a:p>
          <a:p>
            <a:pPr marR="0" lvl="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1káři + 2kaři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+ 3kaři + 4kaři + 5kaři = s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2134" name="Object 2"/>
          <p:cNvGraphicFramePr>
            <a:graphicFrameLocks noChangeAspect="1"/>
          </p:cNvGraphicFramePr>
          <p:nvPr/>
        </p:nvGraphicFramePr>
        <p:xfrm>
          <a:off x="4379088" y="3470427"/>
          <a:ext cx="3582988" cy="974725"/>
        </p:xfrm>
        <a:graphic>
          <a:graphicData uri="http://schemas.openxmlformats.org/presentationml/2006/ole">
            <p:oleObj spid="_x0000_s132134" name="Rovnice" r:id="rId9" imgW="1460160" imgH="393480" progId="Equation.3">
              <p:embed/>
            </p:oleObj>
          </a:graphicData>
        </a:graphic>
      </p:graphicFrame>
      <p:graphicFrame>
        <p:nvGraphicFramePr>
          <p:cNvPr id="132135" name="Object 2"/>
          <p:cNvGraphicFramePr>
            <a:graphicFrameLocks noChangeAspect="1"/>
          </p:cNvGraphicFramePr>
          <p:nvPr/>
        </p:nvGraphicFramePr>
        <p:xfrm>
          <a:off x="8137962" y="3717032"/>
          <a:ext cx="610502" cy="484191"/>
        </p:xfrm>
        <a:graphic>
          <a:graphicData uri="http://schemas.openxmlformats.org/presentationml/2006/ole">
            <p:oleObj spid="_x0000_s132135" name="Rovnice" r:id="rId10" imgW="241200" imgH="190440" progId="Equation.3">
              <p:embed/>
            </p:oleObj>
          </a:graphicData>
        </a:graphic>
      </p:graphicFrame>
      <p:graphicFrame>
        <p:nvGraphicFramePr>
          <p:cNvPr id="132136" name="Object 2"/>
          <p:cNvGraphicFramePr>
            <a:graphicFrameLocks noChangeAspect="1"/>
          </p:cNvGraphicFramePr>
          <p:nvPr/>
        </p:nvGraphicFramePr>
        <p:xfrm>
          <a:off x="5131565" y="4588028"/>
          <a:ext cx="3116263" cy="409575"/>
        </p:xfrm>
        <a:graphic>
          <a:graphicData uri="http://schemas.openxmlformats.org/presentationml/2006/ole">
            <p:oleObj spid="_x0000_s132136" name="Rovnice" r:id="rId11" imgW="1269720" imgH="164880" progId="Equation.3">
              <p:embed/>
            </p:oleObj>
          </a:graphicData>
        </a:graphic>
      </p:graphicFrame>
      <p:graphicFrame>
        <p:nvGraphicFramePr>
          <p:cNvPr id="132137" name="Object 2"/>
          <p:cNvGraphicFramePr>
            <a:graphicFrameLocks noChangeAspect="1"/>
          </p:cNvGraphicFramePr>
          <p:nvPr/>
        </p:nvGraphicFramePr>
        <p:xfrm>
          <a:off x="6439666" y="5035700"/>
          <a:ext cx="1808162" cy="409575"/>
        </p:xfrm>
        <a:graphic>
          <a:graphicData uri="http://schemas.openxmlformats.org/presentationml/2006/ole">
            <p:oleObj spid="_x0000_s132137" name="Rovnice" r:id="rId12" imgW="736560" imgH="164880" progId="Equation.3">
              <p:embed/>
            </p:oleObj>
          </a:graphicData>
        </a:graphic>
      </p:graphicFrame>
      <p:graphicFrame>
        <p:nvGraphicFramePr>
          <p:cNvPr id="132138" name="Object 2"/>
          <p:cNvGraphicFramePr>
            <a:graphicFrameLocks noChangeAspect="1"/>
          </p:cNvGraphicFramePr>
          <p:nvPr/>
        </p:nvGraphicFramePr>
        <p:xfrm>
          <a:off x="7139752" y="5464325"/>
          <a:ext cx="965200" cy="409575"/>
        </p:xfrm>
        <a:graphic>
          <a:graphicData uri="http://schemas.openxmlformats.org/presentationml/2006/ole">
            <p:oleObj spid="_x0000_s132138" name="Rovnice" r:id="rId13" imgW="393480" imgH="164880" progId="Equation.3">
              <p:embed/>
            </p:oleObj>
          </a:graphicData>
        </a:graphic>
      </p:graphicFrame>
      <p:graphicFrame>
        <p:nvGraphicFramePr>
          <p:cNvPr id="132140" name="Object 2"/>
          <p:cNvGraphicFramePr>
            <a:graphicFrameLocks noChangeAspect="1"/>
          </p:cNvGraphicFramePr>
          <p:nvPr/>
        </p:nvGraphicFramePr>
        <p:xfrm>
          <a:off x="7390572" y="5815161"/>
          <a:ext cx="965200" cy="566737"/>
        </p:xfrm>
        <a:graphic>
          <a:graphicData uri="http://schemas.openxmlformats.org/presentationml/2006/ole">
            <p:oleObj spid="_x0000_s132140" name="Rovnice" r:id="rId14" imgW="393480" imgH="228600" progId="Equation.3">
              <p:embed/>
            </p:oleObj>
          </a:graphicData>
        </a:graphic>
      </p:graphicFrame>
      <p:grpSp>
        <p:nvGrpSpPr>
          <p:cNvPr id="100" name="Skupina 99"/>
          <p:cNvGrpSpPr/>
          <p:nvPr/>
        </p:nvGrpSpPr>
        <p:grpSpPr>
          <a:xfrm>
            <a:off x="28858" y="2381370"/>
            <a:ext cx="7072362" cy="3643338"/>
            <a:chOff x="357158" y="2143116"/>
            <a:chExt cx="7072362" cy="3643338"/>
          </a:xfrm>
        </p:grpSpPr>
        <p:cxnSp>
          <p:nvCxnSpPr>
            <p:cNvPr id="85" name="Přímá spojovací šipka 84"/>
            <p:cNvCxnSpPr/>
            <p:nvPr/>
          </p:nvCxnSpPr>
          <p:spPr>
            <a:xfrm rot="10800000">
              <a:off x="3143240" y="2643182"/>
              <a:ext cx="4286280" cy="3143272"/>
            </a:xfrm>
            <a:prstGeom prst="straightConnector1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Zaoblený obdélník 85"/>
            <p:cNvSpPr/>
            <p:nvPr/>
          </p:nvSpPr>
          <p:spPr>
            <a:xfrm>
              <a:off x="357158" y="2143116"/>
              <a:ext cx="2928958" cy="500066"/>
            </a:xfrm>
            <a:prstGeom prst="roundRect">
              <a:avLst/>
            </a:prstGeom>
            <a:noFill/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88" name="Přímá spojovací čára 87"/>
          <p:cNvCxnSpPr/>
          <p:nvPr/>
        </p:nvCxnSpPr>
        <p:spPr>
          <a:xfrm flipV="1">
            <a:off x="500034" y="2204863"/>
            <a:ext cx="7358114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2128" name="Picture 32" descr="C:\Documents and Settings\Tomáš\Local Settings\Temporary Internet Files\Content.IE5\F2CNVBA9\MC900397504[1].wmf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0019"/>
              </a:clrFrom>
              <a:clrTo>
                <a:srgbClr val="FF001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84368" y="1851094"/>
            <a:ext cx="1013091" cy="785818"/>
          </a:xfrm>
          <a:prstGeom prst="rect">
            <a:avLst/>
          </a:prstGeom>
          <a:noFill/>
        </p:spPr>
      </p:pic>
      <p:cxnSp>
        <p:nvCxnSpPr>
          <p:cNvPr id="105" name="Přímá spojovací čára 104"/>
          <p:cNvCxnSpPr/>
          <p:nvPr/>
        </p:nvCxnSpPr>
        <p:spPr>
          <a:xfrm>
            <a:off x="611560" y="980728"/>
            <a:ext cx="4680520" cy="0"/>
          </a:xfrm>
          <a:prstGeom prst="line">
            <a:avLst/>
          </a:prstGeom>
          <a:ln w="28575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Přímá spojovací čára 106"/>
          <p:cNvCxnSpPr/>
          <p:nvPr/>
        </p:nvCxnSpPr>
        <p:spPr>
          <a:xfrm>
            <a:off x="5436096" y="980728"/>
            <a:ext cx="3312368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ovací čára 107"/>
          <p:cNvCxnSpPr/>
          <p:nvPr/>
        </p:nvCxnSpPr>
        <p:spPr>
          <a:xfrm>
            <a:off x="621250" y="1411188"/>
            <a:ext cx="1214446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Přímá spojovací čára 108"/>
          <p:cNvCxnSpPr/>
          <p:nvPr/>
        </p:nvCxnSpPr>
        <p:spPr>
          <a:xfrm>
            <a:off x="1954444" y="1411188"/>
            <a:ext cx="5857916" cy="1588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ovací čára 111"/>
          <p:cNvCxnSpPr/>
          <p:nvPr/>
        </p:nvCxnSpPr>
        <p:spPr>
          <a:xfrm>
            <a:off x="626380" y="1771228"/>
            <a:ext cx="1857388" cy="1588"/>
          </a:xfrm>
          <a:prstGeom prst="line">
            <a:avLst/>
          </a:prstGeom>
          <a:ln w="28575">
            <a:solidFill>
              <a:srgbClr val="99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Přímá spojovací čára 113"/>
          <p:cNvCxnSpPr/>
          <p:nvPr/>
        </p:nvCxnSpPr>
        <p:spPr>
          <a:xfrm>
            <a:off x="8034084" y="1411188"/>
            <a:ext cx="714380" cy="1588"/>
          </a:xfrm>
          <a:prstGeom prst="line">
            <a:avLst/>
          </a:prstGeom>
          <a:ln w="28575">
            <a:solidFill>
              <a:srgbClr val="99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ovací čára 115"/>
          <p:cNvCxnSpPr/>
          <p:nvPr/>
        </p:nvCxnSpPr>
        <p:spPr>
          <a:xfrm>
            <a:off x="8034084" y="1771228"/>
            <a:ext cx="714380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Přímá spojovací čára 117"/>
          <p:cNvCxnSpPr/>
          <p:nvPr/>
        </p:nvCxnSpPr>
        <p:spPr>
          <a:xfrm>
            <a:off x="630940" y="2203276"/>
            <a:ext cx="2428892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132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132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132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132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132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13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3" grpId="0"/>
      <p:bldP spid="65" grpId="0" build="p"/>
      <p:bldP spid="67" grpId="0" build="p"/>
      <p:bldP spid="69" grpId="0" build="p"/>
      <p:bldP spid="71" grpId="0" build="p"/>
      <p:bldP spid="73" grpId="0" build="p"/>
      <p:bldP spid="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8563" y="71414"/>
            <a:ext cx="8358246" cy="1928826"/>
          </a:xfrm>
        </p:spPr>
        <p:txBody>
          <a:bodyPr>
            <a:noAutofit/>
          </a:bodyPr>
          <a:lstStyle/>
          <a:p>
            <a:pPr algn="just"/>
            <a:r>
              <a:rPr lang="cs-CZ" sz="2600" dirty="0" smtClean="0"/>
              <a:t>Př. 2: Brigádníci dostali za natření plotu 640 Kč, o které se rozdělili podle počtu odpracovaných hodin, a to tak, že Marek dostal čtyřikrát méně než Jirka a Roman dostal o 40 Kč víc než Marek. Kolik korun dostal každý z brigádníků?</a:t>
            </a:r>
            <a:endParaRPr lang="zh-CN" altLang="en-US" sz="2600" cap="all" dirty="0"/>
          </a:p>
        </p:txBody>
      </p:sp>
      <p:grpSp>
        <p:nvGrpSpPr>
          <p:cNvPr id="55" name="Skupina 54"/>
          <p:cNvGrpSpPr/>
          <p:nvPr/>
        </p:nvGrpSpPr>
        <p:grpSpPr>
          <a:xfrm>
            <a:off x="4793724" y="1412776"/>
            <a:ext cx="1849978" cy="1128802"/>
            <a:chOff x="4793724" y="1627090"/>
            <a:chExt cx="1849978" cy="1128802"/>
          </a:xfrm>
        </p:grpSpPr>
        <p:graphicFrame>
          <p:nvGraphicFramePr>
            <p:cNvPr id="131080" name="Object 8"/>
            <p:cNvGraphicFramePr>
              <a:graphicFrameLocks noChangeAspect="1"/>
            </p:cNvGraphicFramePr>
            <p:nvPr/>
          </p:nvGraphicFramePr>
          <p:xfrm>
            <a:off x="6357950" y="2285992"/>
            <a:ext cx="219075" cy="469900"/>
          </p:xfrm>
          <a:graphic>
            <a:graphicData uri="http://schemas.openxmlformats.org/presentationml/2006/ole">
              <p:oleObj spid="_x0000_s131080" name="Rovnice" r:id="rId3" imgW="88560" imgH="190440" progId="Equation.3">
                <p:embed/>
              </p:oleObj>
            </a:graphicData>
          </a:graphic>
        </p:graphicFrame>
        <p:cxnSp>
          <p:nvCxnSpPr>
            <p:cNvPr id="23" name="Přímá spojovací čára 22"/>
            <p:cNvCxnSpPr/>
            <p:nvPr/>
          </p:nvCxnSpPr>
          <p:spPr>
            <a:xfrm>
              <a:off x="4793724" y="1627090"/>
              <a:ext cx="714380" cy="1588"/>
            </a:xfrm>
            <a:prstGeom prst="line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>
              <a:off x="6286512" y="2643182"/>
              <a:ext cx="357190" cy="1588"/>
            </a:xfrm>
            <a:prstGeom prst="line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副标题 2"/>
          <p:cNvSpPr txBox="1">
            <a:spLocks/>
          </p:cNvSpPr>
          <p:nvPr/>
        </p:nvSpPr>
        <p:spPr>
          <a:xfrm>
            <a:off x="214282" y="3500438"/>
            <a:ext cx="8715436" cy="12144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Marek dostal </a:t>
            </a:r>
            <a:r>
              <a:rPr kumimoji="0" lang="cs-CZ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čtyřikrát méně</a:t>
            </a:r>
            <a:r>
              <a:rPr kumimoji="0" lang="cs-CZ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abychom mohli psát rovnost musíme:</a:t>
            </a:r>
          </a:p>
          <a:p>
            <a:pPr lvl="0" algn="ctr">
              <a:lnSpc>
                <a:spcPct val="110000"/>
              </a:lnSpc>
              <a:spcAft>
                <a:spcPts val="1000"/>
              </a:spcAft>
            </a:pPr>
            <a:r>
              <a:rPr kumimoji="0" lang="cs-CZ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Markovu</a:t>
            </a:r>
            <a:r>
              <a:rPr lang="cs-CZ" sz="24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stranu rovnice 4 krát zvětšit nebo Jirkovu 4 krát zmenšit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" name="副标题 2"/>
          <p:cNvSpPr txBox="1">
            <a:spLocks/>
          </p:cNvSpPr>
          <p:nvPr/>
        </p:nvSpPr>
        <p:spPr>
          <a:xfrm>
            <a:off x="285720" y="3571876"/>
            <a:ext cx="8715436" cy="12144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Roman dostal </a:t>
            </a:r>
            <a:r>
              <a:rPr kumimoji="0" lang="cs-CZ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 40 Kč víc</a:t>
            </a:r>
            <a:r>
              <a:rPr kumimoji="0" lang="cs-CZ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abychom mohli psát rovnost musíme:</a:t>
            </a:r>
          </a:p>
          <a:p>
            <a:pPr lvl="0" algn="ctr">
              <a:lnSpc>
                <a:spcPct val="110000"/>
              </a:lnSpc>
              <a:spcAft>
                <a:spcPts val="1000"/>
              </a:spcAft>
            </a:pPr>
            <a:r>
              <a:rPr kumimoji="0" lang="cs-CZ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Romanovu</a:t>
            </a:r>
            <a:r>
              <a:rPr lang="cs-CZ" sz="24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stranu rovnice o 40 zmenšit nebo Markovu o 40 zvětšit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1101" name="Object 29"/>
          <p:cNvGraphicFramePr>
            <a:graphicFrameLocks noChangeAspect="1"/>
          </p:cNvGraphicFramePr>
          <p:nvPr/>
        </p:nvGraphicFramePr>
        <p:xfrm>
          <a:off x="7215206" y="4500570"/>
          <a:ext cx="1582738" cy="404812"/>
        </p:xfrm>
        <a:graphic>
          <a:graphicData uri="http://schemas.openxmlformats.org/presentationml/2006/ole">
            <p:oleObj spid="_x0000_s131101" name="Rovnice" r:id="rId4" imgW="634680" imgH="164880" progId="Equation.3">
              <p:embed/>
            </p:oleObj>
          </a:graphicData>
        </a:graphic>
      </p:graphicFrame>
      <p:sp>
        <p:nvSpPr>
          <p:cNvPr id="94" name="副标题 2"/>
          <p:cNvSpPr txBox="1">
            <a:spLocks/>
          </p:cNvSpPr>
          <p:nvPr/>
        </p:nvSpPr>
        <p:spPr>
          <a:xfrm>
            <a:off x="4572000" y="4071942"/>
            <a:ext cx="4500594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Vrátíme se k ostatním rovnicím: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9" name="副标题 2"/>
          <p:cNvSpPr txBox="1">
            <a:spLocks/>
          </p:cNvSpPr>
          <p:nvPr/>
        </p:nvSpPr>
        <p:spPr>
          <a:xfrm>
            <a:off x="214282" y="3571876"/>
            <a:ext cx="8643998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Dosadíme do rovnice, která obsahuje všechny proměnné: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1087" name="Object 15"/>
          <p:cNvGraphicFramePr>
            <a:graphicFrameLocks noChangeAspect="1"/>
          </p:cNvGraphicFramePr>
          <p:nvPr/>
        </p:nvGraphicFramePr>
        <p:xfrm>
          <a:off x="6780230" y="3013076"/>
          <a:ext cx="220662" cy="312737"/>
        </p:xfrm>
        <a:graphic>
          <a:graphicData uri="http://schemas.openxmlformats.org/presentationml/2006/ole">
            <p:oleObj spid="_x0000_s131087" name="Rovnice" r:id="rId5" imgW="88560" imgH="126720" progId="Equation.3">
              <p:embed/>
            </p:oleObj>
          </a:graphicData>
        </a:graphic>
      </p:graphicFrame>
      <p:graphicFrame>
        <p:nvGraphicFramePr>
          <p:cNvPr id="131082" name="Object 10"/>
          <p:cNvGraphicFramePr>
            <a:graphicFrameLocks noChangeAspect="1"/>
          </p:cNvGraphicFramePr>
          <p:nvPr/>
        </p:nvGraphicFramePr>
        <p:xfrm>
          <a:off x="7027887" y="2071678"/>
          <a:ext cx="973137" cy="407988"/>
        </p:xfrm>
        <a:graphic>
          <a:graphicData uri="http://schemas.openxmlformats.org/presentationml/2006/ole">
            <p:oleObj spid="_x0000_s131082" name="Rovnice" r:id="rId6" imgW="393480" imgH="164880" progId="Equation.3">
              <p:embed/>
            </p:oleObj>
          </a:graphicData>
        </a:graphic>
      </p:graphicFrame>
      <p:graphicFrame>
        <p:nvGraphicFramePr>
          <p:cNvPr id="131079" name="Object 7"/>
          <p:cNvGraphicFramePr>
            <a:graphicFrameLocks noChangeAspect="1"/>
          </p:cNvGraphicFramePr>
          <p:nvPr/>
        </p:nvGraphicFramePr>
        <p:xfrm>
          <a:off x="6110308" y="2071678"/>
          <a:ext cx="346075" cy="344488"/>
        </p:xfrm>
        <a:graphic>
          <a:graphicData uri="http://schemas.openxmlformats.org/presentationml/2006/ole">
            <p:oleObj spid="_x0000_s131079" name="Rovnice" r:id="rId7" imgW="139680" imgH="139680" progId="Equation.3">
              <p:embed/>
            </p:oleObj>
          </a:graphicData>
        </a:graphic>
      </p:graphicFrame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43042" y="2000240"/>
            <a:ext cx="3857652" cy="571504"/>
          </a:xfrm>
        </p:spPr>
        <p:txBody>
          <a:bodyPr>
            <a:noAutofit/>
          </a:bodyPr>
          <a:lstStyle/>
          <a:p>
            <a:pPr marL="361950" indent="-361950" algn="l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cs-CZ" sz="2600" smtClean="0">
                <a:solidFill>
                  <a:schemeClr val="tx1"/>
                </a:solidFill>
              </a:rPr>
              <a:t>Dohromady dostaly 640 Kč:</a:t>
            </a:r>
            <a:endParaRPr lang="zh-CN" altLang="en-US" sz="2600" dirty="0">
              <a:solidFill>
                <a:schemeClr val="tx1"/>
              </a:solidFill>
            </a:endParaRPr>
          </a:p>
        </p:txBody>
      </p:sp>
      <p:graphicFrame>
        <p:nvGraphicFramePr>
          <p:cNvPr id="131074" name="Object 2"/>
          <p:cNvGraphicFramePr>
            <a:graphicFrameLocks noChangeAspect="1"/>
          </p:cNvGraphicFramePr>
          <p:nvPr/>
        </p:nvGraphicFramePr>
        <p:xfrm>
          <a:off x="5813441" y="2119311"/>
          <a:ext cx="376237" cy="314325"/>
        </p:xfrm>
        <a:graphic>
          <a:graphicData uri="http://schemas.openxmlformats.org/presentationml/2006/ole">
            <p:oleObj spid="_x0000_s131074" name="Rovnice" r:id="rId8" imgW="152280" imgH="126720" progId="Equation.3">
              <p:embed/>
            </p:oleObj>
          </a:graphicData>
        </a:graphic>
      </p:graphicFrame>
      <p:cxnSp>
        <p:nvCxnSpPr>
          <p:cNvPr id="22" name="Přímá spojovací čára 21"/>
          <p:cNvCxnSpPr/>
          <p:nvPr/>
        </p:nvCxnSpPr>
        <p:spPr>
          <a:xfrm>
            <a:off x="251520" y="1412776"/>
            <a:ext cx="857256" cy="1588"/>
          </a:xfrm>
          <a:prstGeom prst="line">
            <a:avLst/>
          </a:prstGeom>
          <a:ln w="285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5786446" y="2414578"/>
            <a:ext cx="357190" cy="1588"/>
          </a:xfrm>
          <a:prstGeom prst="line">
            <a:avLst/>
          </a:prstGeom>
          <a:ln w="285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Skupina 55"/>
          <p:cNvGrpSpPr/>
          <p:nvPr/>
        </p:nvGrpSpPr>
        <p:grpSpPr>
          <a:xfrm>
            <a:off x="5876124" y="1412776"/>
            <a:ext cx="1196206" cy="1017680"/>
            <a:chOff x="5876124" y="1627090"/>
            <a:chExt cx="1196206" cy="1017680"/>
          </a:xfrm>
        </p:grpSpPr>
        <p:graphicFrame>
          <p:nvGraphicFramePr>
            <p:cNvPr id="131083" name="Object 11"/>
            <p:cNvGraphicFramePr>
              <a:graphicFrameLocks noChangeAspect="1"/>
            </p:cNvGraphicFramePr>
            <p:nvPr/>
          </p:nvGraphicFramePr>
          <p:xfrm>
            <a:off x="6526237" y="2298694"/>
            <a:ext cx="501650" cy="344488"/>
          </p:xfrm>
          <a:graphic>
            <a:graphicData uri="http://schemas.openxmlformats.org/presentationml/2006/ole">
              <p:oleObj spid="_x0000_s131083" name="Rovnice" r:id="rId9" imgW="203040" imgH="139680" progId="Equation.3">
                <p:embed/>
              </p:oleObj>
            </a:graphicData>
          </a:graphic>
        </p:graphicFrame>
        <p:cxnSp>
          <p:nvCxnSpPr>
            <p:cNvPr id="24" name="Přímá spojovací čára 23"/>
            <p:cNvCxnSpPr/>
            <p:nvPr/>
          </p:nvCxnSpPr>
          <p:spPr>
            <a:xfrm>
              <a:off x="5876124" y="1627090"/>
              <a:ext cx="1000132" cy="1588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6715140" y="2643182"/>
              <a:ext cx="357190" cy="1588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副标题 2"/>
          <p:cNvSpPr txBox="1">
            <a:spLocks/>
          </p:cNvSpPr>
          <p:nvPr/>
        </p:nvSpPr>
        <p:spPr>
          <a:xfrm>
            <a:off x="214282" y="2500306"/>
            <a:ext cx="5286412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Marek dostal čtyřikrát méně než Jirka: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1076" name="Object 4"/>
          <p:cNvGraphicFramePr>
            <a:graphicFrameLocks noChangeAspect="1"/>
          </p:cNvGraphicFramePr>
          <p:nvPr/>
        </p:nvGraphicFramePr>
        <p:xfrm>
          <a:off x="7429520" y="2538409"/>
          <a:ext cx="220663" cy="468313"/>
        </p:xfrm>
        <a:graphic>
          <a:graphicData uri="http://schemas.openxmlformats.org/presentationml/2006/ole">
            <p:oleObj spid="_x0000_s131076" name="Rovnice" r:id="rId10" imgW="88560" imgH="190440" progId="Equation.3">
              <p:embed/>
            </p:oleObj>
          </a:graphicData>
        </a:graphic>
      </p:graphicFrame>
      <p:graphicFrame>
        <p:nvGraphicFramePr>
          <p:cNvPr id="131077" name="Object 5"/>
          <p:cNvGraphicFramePr>
            <a:graphicFrameLocks noChangeAspect="1"/>
          </p:cNvGraphicFramePr>
          <p:nvPr/>
        </p:nvGraphicFramePr>
        <p:xfrm>
          <a:off x="7043757" y="2643182"/>
          <a:ext cx="314325" cy="250825"/>
        </p:xfrm>
        <a:graphic>
          <a:graphicData uri="http://schemas.openxmlformats.org/presentationml/2006/ole">
            <p:oleObj spid="_x0000_s131077" name="Rovnice" r:id="rId11" imgW="126720" imgH="101520" progId="Equation.3">
              <p:embed/>
            </p:oleObj>
          </a:graphicData>
        </a:graphic>
      </p:graphicFrame>
      <p:graphicFrame>
        <p:nvGraphicFramePr>
          <p:cNvPr id="131078" name="Object 6"/>
          <p:cNvGraphicFramePr>
            <a:graphicFrameLocks noChangeAspect="1"/>
          </p:cNvGraphicFramePr>
          <p:nvPr/>
        </p:nvGraphicFramePr>
        <p:xfrm>
          <a:off x="6551629" y="2616197"/>
          <a:ext cx="377825" cy="312737"/>
        </p:xfrm>
        <a:graphic>
          <a:graphicData uri="http://schemas.openxmlformats.org/presentationml/2006/ole">
            <p:oleObj spid="_x0000_s131078" name="Rovnice" r:id="rId12" imgW="152280" imgH="126720" progId="Equation.3">
              <p:embed/>
            </p:oleObj>
          </a:graphicData>
        </a:graphic>
      </p:graphicFrame>
      <p:sp>
        <p:nvSpPr>
          <p:cNvPr id="34" name="Elipsa 33"/>
          <p:cNvSpPr/>
          <p:nvPr/>
        </p:nvSpPr>
        <p:spPr>
          <a:xfrm>
            <a:off x="1643042" y="2000240"/>
            <a:ext cx="1714512" cy="5000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ovací šipka 42"/>
          <p:cNvCxnSpPr/>
          <p:nvPr/>
        </p:nvCxnSpPr>
        <p:spPr>
          <a:xfrm flipV="1">
            <a:off x="3786182" y="2928934"/>
            <a:ext cx="2643206" cy="121444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1084" name="Object 12"/>
          <p:cNvGraphicFramePr>
            <a:graphicFrameLocks noChangeAspect="1"/>
          </p:cNvGraphicFramePr>
          <p:nvPr/>
        </p:nvGraphicFramePr>
        <p:xfrm>
          <a:off x="6297618" y="2554284"/>
          <a:ext cx="314325" cy="374650"/>
        </p:xfrm>
        <a:graphic>
          <a:graphicData uri="http://schemas.openxmlformats.org/presentationml/2006/ole">
            <p:oleObj spid="_x0000_s131084" name="Rovnice" r:id="rId13" imgW="126720" imgH="152280" progId="Equation.3">
              <p:embed/>
            </p:oleObj>
          </a:graphicData>
        </a:graphic>
      </p:graphicFrame>
      <p:sp>
        <p:nvSpPr>
          <p:cNvPr id="46" name="副标题 2"/>
          <p:cNvSpPr txBox="1">
            <a:spLocks/>
          </p:cNvSpPr>
          <p:nvPr/>
        </p:nvSpPr>
        <p:spPr>
          <a:xfrm>
            <a:off x="428596" y="2928934"/>
            <a:ext cx="5072098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Roman dostal o 40 Kč víc než Marek: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1085" name="Object 13"/>
          <p:cNvGraphicFramePr>
            <a:graphicFrameLocks noChangeAspect="1"/>
          </p:cNvGraphicFramePr>
          <p:nvPr/>
        </p:nvGraphicFramePr>
        <p:xfrm>
          <a:off x="7340600" y="3006722"/>
          <a:ext cx="377825" cy="312737"/>
        </p:xfrm>
        <a:graphic>
          <a:graphicData uri="http://schemas.openxmlformats.org/presentationml/2006/ole">
            <p:oleObj spid="_x0000_s131085" name="Rovnice" r:id="rId14" imgW="152280" imgH="126720" progId="Equation.3">
              <p:embed/>
            </p:oleObj>
          </a:graphicData>
        </a:graphic>
      </p:graphicFrame>
      <p:graphicFrame>
        <p:nvGraphicFramePr>
          <p:cNvPr id="131088" name="Object 16"/>
          <p:cNvGraphicFramePr>
            <a:graphicFrameLocks noChangeAspect="1"/>
          </p:cNvGraphicFramePr>
          <p:nvPr/>
        </p:nvGraphicFramePr>
        <p:xfrm>
          <a:off x="7659688" y="2928934"/>
          <a:ext cx="785812" cy="406400"/>
        </p:xfrm>
        <a:graphic>
          <a:graphicData uri="http://schemas.openxmlformats.org/presentationml/2006/ole">
            <p:oleObj spid="_x0000_s131088" name="Rovnice" r:id="rId15" imgW="317160" imgH="164880" progId="Equation.3">
              <p:embed/>
            </p:oleObj>
          </a:graphicData>
        </a:graphic>
      </p:graphicFrame>
      <p:grpSp>
        <p:nvGrpSpPr>
          <p:cNvPr id="70" name="Skupina 69"/>
          <p:cNvGrpSpPr/>
          <p:nvPr/>
        </p:nvGrpSpPr>
        <p:grpSpPr>
          <a:xfrm>
            <a:off x="6143636" y="3286124"/>
            <a:ext cx="2643206" cy="1216034"/>
            <a:chOff x="6143636" y="4357694"/>
            <a:chExt cx="2643206" cy="1216034"/>
          </a:xfrm>
        </p:grpSpPr>
        <p:cxnSp>
          <p:nvCxnSpPr>
            <p:cNvPr id="52" name="Přímá spojovací šipka 51"/>
            <p:cNvCxnSpPr/>
            <p:nvPr/>
          </p:nvCxnSpPr>
          <p:spPr>
            <a:xfrm rot="5400000" flipH="1" flipV="1">
              <a:off x="7393801" y="4679165"/>
              <a:ext cx="857256" cy="214314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Přímá spojovací čára 63"/>
            <p:cNvCxnSpPr/>
            <p:nvPr/>
          </p:nvCxnSpPr>
          <p:spPr>
            <a:xfrm>
              <a:off x="6143636" y="5572140"/>
              <a:ext cx="2643206" cy="158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31086" name="Object 14"/>
          <p:cNvGraphicFramePr>
            <a:graphicFrameLocks noChangeAspect="1"/>
          </p:cNvGraphicFramePr>
          <p:nvPr/>
        </p:nvGraphicFramePr>
        <p:xfrm>
          <a:off x="7032637" y="3033713"/>
          <a:ext cx="314325" cy="250825"/>
        </p:xfrm>
        <a:graphic>
          <a:graphicData uri="http://schemas.openxmlformats.org/presentationml/2006/ole">
            <p:oleObj spid="_x0000_s131086" name="Rovnice" r:id="rId16" imgW="126720" imgH="101520" progId="Equation.3">
              <p:embed/>
            </p:oleObj>
          </a:graphicData>
        </a:graphic>
      </p:graphicFrame>
      <p:cxnSp>
        <p:nvCxnSpPr>
          <p:cNvPr id="61" name="Přímá spojovací čára 60"/>
          <p:cNvCxnSpPr/>
          <p:nvPr/>
        </p:nvCxnSpPr>
        <p:spPr>
          <a:xfrm>
            <a:off x="428596" y="4429132"/>
            <a:ext cx="4714908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1089" name="Object 17"/>
          <p:cNvGraphicFramePr>
            <a:graphicFrameLocks noChangeAspect="1"/>
          </p:cNvGraphicFramePr>
          <p:nvPr/>
        </p:nvGraphicFramePr>
        <p:xfrm>
          <a:off x="1936747" y="4214818"/>
          <a:ext cx="2206625" cy="466725"/>
        </p:xfrm>
        <a:graphic>
          <a:graphicData uri="http://schemas.openxmlformats.org/presentationml/2006/ole">
            <p:oleObj spid="_x0000_s131089" name="Rovnice" r:id="rId17" imgW="888840" imgH="190440" progId="Equation.3">
              <p:embed/>
            </p:oleObj>
          </a:graphicData>
        </a:graphic>
      </p:graphicFrame>
      <p:graphicFrame>
        <p:nvGraphicFramePr>
          <p:cNvPr id="131090" name="Object 18"/>
          <p:cNvGraphicFramePr>
            <a:graphicFrameLocks noChangeAspect="1"/>
          </p:cNvGraphicFramePr>
          <p:nvPr/>
        </p:nvGraphicFramePr>
        <p:xfrm>
          <a:off x="714348" y="4610108"/>
          <a:ext cx="661987" cy="342900"/>
        </p:xfrm>
        <a:graphic>
          <a:graphicData uri="http://schemas.openxmlformats.org/presentationml/2006/ole">
            <p:oleObj spid="_x0000_s131090" name="Rovnice" r:id="rId18" imgW="266400" imgH="139680" progId="Equation.3">
              <p:embed/>
            </p:oleObj>
          </a:graphicData>
        </a:graphic>
      </p:graphicFrame>
      <p:graphicFrame>
        <p:nvGraphicFramePr>
          <p:cNvPr id="131091" name="Object 19"/>
          <p:cNvGraphicFramePr>
            <a:graphicFrameLocks noChangeAspect="1"/>
          </p:cNvGraphicFramePr>
          <p:nvPr/>
        </p:nvGraphicFramePr>
        <p:xfrm>
          <a:off x="1296974" y="4584708"/>
          <a:ext cx="885825" cy="374650"/>
        </p:xfrm>
        <a:graphic>
          <a:graphicData uri="http://schemas.openxmlformats.org/presentationml/2006/ole">
            <p:oleObj spid="_x0000_s131091" name="Rovnice" r:id="rId19" imgW="355320" imgH="152280" progId="Equation.3">
              <p:embed/>
            </p:oleObj>
          </a:graphicData>
        </a:graphic>
      </p:graphicFrame>
      <p:graphicFrame>
        <p:nvGraphicFramePr>
          <p:cNvPr id="131092" name="Object 20"/>
          <p:cNvGraphicFramePr>
            <a:graphicFrameLocks noChangeAspect="1"/>
          </p:cNvGraphicFramePr>
          <p:nvPr/>
        </p:nvGraphicFramePr>
        <p:xfrm>
          <a:off x="2119309" y="4572008"/>
          <a:ext cx="2024063" cy="404813"/>
        </p:xfrm>
        <a:graphic>
          <a:graphicData uri="http://schemas.openxmlformats.org/presentationml/2006/ole">
            <p:oleObj spid="_x0000_s131092" name="Rovnice" r:id="rId20" imgW="812520" imgH="164880" progId="Equation.3">
              <p:embed/>
            </p:oleObj>
          </a:graphicData>
        </a:graphic>
      </p:graphicFrame>
      <p:graphicFrame>
        <p:nvGraphicFramePr>
          <p:cNvPr id="131093" name="Object 21"/>
          <p:cNvGraphicFramePr>
            <a:graphicFrameLocks noChangeAspect="1"/>
          </p:cNvGraphicFramePr>
          <p:nvPr/>
        </p:nvGraphicFramePr>
        <p:xfrm>
          <a:off x="1928794" y="5000636"/>
          <a:ext cx="2214563" cy="404813"/>
        </p:xfrm>
        <a:graphic>
          <a:graphicData uri="http://schemas.openxmlformats.org/presentationml/2006/ole">
            <p:oleObj spid="_x0000_s131093" name="Rovnice" r:id="rId21" imgW="888840" imgH="164880" progId="Equation.3">
              <p:embed/>
            </p:oleObj>
          </a:graphicData>
        </a:graphic>
      </p:graphicFrame>
      <p:graphicFrame>
        <p:nvGraphicFramePr>
          <p:cNvPr id="131094" name="Object 22"/>
          <p:cNvGraphicFramePr>
            <a:graphicFrameLocks noChangeAspect="1"/>
          </p:cNvGraphicFramePr>
          <p:nvPr/>
        </p:nvGraphicFramePr>
        <p:xfrm>
          <a:off x="2655884" y="5357826"/>
          <a:ext cx="1487488" cy="404813"/>
        </p:xfrm>
        <a:graphic>
          <a:graphicData uri="http://schemas.openxmlformats.org/presentationml/2006/ole">
            <p:oleObj spid="_x0000_s131094" name="Rovnice" r:id="rId22" imgW="596880" imgH="164880" progId="Equation.3">
              <p:embed/>
            </p:oleObj>
          </a:graphicData>
        </a:graphic>
      </p:graphicFrame>
      <p:graphicFrame>
        <p:nvGraphicFramePr>
          <p:cNvPr id="131095" name="Object 23"/>
          <p:cNvGraphicFramePr>
            <a:graphicFrameLocks noChangeAspect="1"/>
          </p:cNvGraphicFramePr>
          <p:nvPr/>
        </p:nvGraphicFramePr>
        <p:xfrm>
          <a:off x="2846385" y="5715016"/>
          <a:ext cx="1296987" cy="404812"/>
        </p:xfrm>
        <a:graphic>
          <a:graphicData uri="http://schemas.openxmlformats.org/presentationml/2006/ole">
            <p:oleObj spid="_x0000_s131095" name="Rovnice" r:id="rId23" imgW="520560" imgH="164880" progId="Equation.3">
              <p:embed/>
            </p:oleObj>
          </a:graphicData>
        </a:graphic>
      </p:graphicFrame>
      <p:sp>
        <p:nvSpPr>
          <p:cNvPr id="79" name="Elipsa 78"/>
          <p:cNvSpPr/>
          <p:nvPr/>
        </p:nvSpPr>
        <p:spPr>
          <a:xfrm>
            <a:off x="6143636" y="2500306"/>
            <a:ext cx="1785950" cy="500066"/>
          </a:xfrm>
          <a:prstGeom prst="ellipse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Elipsa 79"/>
          <p:cNvSpPr/>
          <p:nvPr/>
        </p:nvSpPr>
        <p:spPr>
          <a:xfrm>
            <a:off x="6572264" y="2857496"/>
            <a:ext cx="1928826" cy="57150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0" name="Skupina 89"/>
          <p:cNvGrpSpPr/>
          <p:nvPr/>
        </p:nvGrpSpPr>
        <p:grpSpPr>
          <a:xfrm>
            <a:off x="2786050" y="5572140"/>
            <a:ext cx="1857388" cy="571504"/>
            <a:chOff x="3929058" y="5572140"/>
            <a:chExt cx="1857388" cy="571504"/>
          </a:xfrm>
        </p:grpSpPr>
        <p:sp>
          <p:nvSpPr>
            <p:cNvPr id="82" name="副标题 2"/>
            <p:cNvSpPr txBox="1">
              <a:spLocks/>
            </p:cNvSpPr>
            <p:nvPr/>
          </p:nvSpPr>
          <p:spPr>
            <a:xfrm>
              <a:off x="5214942" y="5572140"/>
              <a:ext cx="571504" cy="57150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61950" marR="0" lvl="0" indent="-361950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sz="32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Kč</a:t>
              </a:r>
              <a:endPara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83" name="Přímá spojovací čára 82"/>
            <p:cNvCxnSpPr/>
            <p:nvPr/>
          </p:nvCxnSpPr>
          <p:spPr>
            <a:xfrm>
              <a:off x="3929058" y="6072206"/>
              <a:ext cx="1785950" cy="158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Elipsa 91"/>
          <p:cNvSpPr/>
          <p:nvPr/>
        </p:nvSpPr>
        <p:spPr>
          <a:xfrm>
            <a:off x="2525948" y="1357298"/>
            <a:ext cx="5286412" cy="57150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1097" name="Object 25"/>
          <p:cNvGraphicFramePr>
            <a:graphicFrameLocks noChangeAspect="1"/>
          </p:cNvGraphicFramePr>
          <p:nvPr/>
        </p:nvGraphicFramePr>
        <p:xfrm>
          <a:off x="4929190" y="4541838"/>
          <a:ext cx="1044575" cy="466725"/>
        </p:xfrm>
        <a:graphic>
          <a:graphicData uri="http://schemas.openxmlformats.org/presentationml/2006/ole">
            <p:oleObj spid="_x0000_s131097" name="Rovnice" r:id="rId24" imgW="419040" imgH="190440" progId="Equation.3">
              <p:embed/>
            </p:oleObj>
          </a:graphicData>
        </a:graphic>
      </p:graphicFrame>
      <p:graphicFrame>
        <p:nvGraphicFramePr>
          <p:cNvPr id="131098" name="Object 26"/>
          <p:cNvGraphicFramePr>
            <a:graphicFrameLocks noChangeAspect="1"/>
          </p:cNvGraphicFramePr>
          <p:nvPr/>
        </p:nvGraphicFramePr>
        <p:xfrm>
          <a:off x="5351478" y="4891101"/>
          <a:ext cx="1044575" cy="466725"/>
        </p:xfrm>
        <a:graphic>
          <a:graphicData uri="http://schemas.openxmlformats.org/presentationml/2006/ole">
            <p:oleObj spid="_x0000_s131098" name="Rovnice" r:id="rId25" imgW="419040" imgH="190440" progId="Equation.3">
              <p:embed/>
            </p:oleObj>
          </a:graphicData>
        </a:graphic>
      </p:graphicFrame>
      <p:graphicFrame>
        <p:nvGraphicFramePr>
          <p:cNvPr id="131099" name="Object 27"/>
          <p:cNvGraphicFramePr>
            <a:graphicFrameLocks noChangeAspect="1"/>
          </p:cNvGraphicFramePr>
          <p:nvPr/>
        </p:nvGraphicFramePr>
        <p:xfrm>
          <a:off x="5370528" y="5286388"/>
          <a:ext cx="1487488" cy="466725"/>
        </p:xfrm>
        <a:graphic>
          <a:graphicData uri="http://schemas.openxmlformats.org/presentationml/2006/ole">
            <p:oleObj spid="_x0000_s131099" name="Rovnice" r:id="rId26" imgW="596880" imgH="190440" progId="Equation.3">
              <p:embed/>
            </p:oleObj>
          </a:graphicData>
        </a:graphic>
      </p:graphicFrame>
      <p:graphicFrame>
        <p:nvGraphicFramePr>
          <p:cNvPr id="131100" name="Object 28"/>
          <p:cNvGraphicFramePr>
            <a:graphicFrameLocks noChangeAspect="1"/>
          </p:cNvGraphicFramePr>
          <p:nvPr/>
        </p:nvGraphicFramePr>
        <p:xfrm>
          <a:off x="5357811" y="5599113"/>
          <a:ext cx="1487487" cy="622300"/>
        </p:xfrm>
        <a:graphic>
          <a:graphicData uri="http://schemas.openxmlformats.org/presentationml/2006/ole">
            <p:oleObj spid="_x0000_s131100" name="Rovnice" r:id="rId27" imgW="596880" imgH="253800" progId="Equation.3">
              <p:embed/>
            </p:oleObj>
          </a:graphicData>
        </a:graphic>
      </p:graphicFrame>
      <p:graphicFrame>
        <p:nvGraphicFramePr>
          <p:cNvPr id="131102" name="Object 30"/>
          <p:cNvGraphicFramePr>
            <a:graphicFrameLocks noChangeAspect="1"/>
          </p:cNvGraphicFramePr>
          <p:nvPr/>
        </p:nvGraphicFramePr>
        <p:xfrm>
          <a:off x="7215188" y="4857750"/>
          <a:ext cx="1868487" cy="404813"/>
        </p:xfrm>
        <a:graphic>
          <a:graphicData uri="http://schemas.openxmlformats.org/presentationml/2006/ole">
            <p:oleObj spid="_x0000_s131102" name="Rovnice" r:id="rId28" imgW="749160" imgH="164880" progId="Equation.3">
              <p:embed/>
            </p:oleObj>
          </a:graphicData>
        </a:graphic>
      </p:graphicFrame>
      <p:graphicFrame>
        <p:nvGraphicFramePr>
          <p:cNvPr id="131103" name="Object 31"/>
          <p:cNvGraphicFramePr>
            <a:graphicFrameLocks noChangeAspect="1"/>
          </p:cNvGraphicFramePr>
          <p:nvPr/>
        </p:nvGraphicFramePr>
        <p:xfrm>
          <a:off x="7215188" y="5173663"/>
          <a:ext cx="1487487" cy="560387"/>
        </p:xfrm>
        <a:graphic>
          <a:graphicData uri="http://schemas.openxmlformats.org/presentationml/2006/ole">
            <p:oleObj spid="_x0000_s131103" name="Rovnice" r:id="rId29" imgW="596880" imgH="228600" progId="Equation.3">
              <p:embed/>
            </p:oleObj>
          </a:graphicData>
        </a:graphic>
      </p:graphicFrame>
      <p:cxnSp>
        <p:nvCxnSpPr>
          <p:cNvPr id="102" name="Přímá spojovací čára 101"/>
          <p:cNvCxnSpPr/>
          <p:nvPr/>
        </p:nvCxnSpPr>
        <p:spPr>
          <a:xfrm>
            <a:off x="2786050" y="6120000"/>
            <a:ext cx="1785950" cy="1588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Obdélník 102"/>
          <p:cNvSpPr/>
          <p:nvPr/>
        </p:nvSpPr>
        <p:spPr>
          <a:xfrm>
            <a:off x="71470" y="6294143"/>
            <a:ext cx="9144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smtClean="0"/>
              <a:t>Marek dostal za natření plotu 100 Kč, Roman 140 Kč a Jirka 400 Kč.</a:t>
            </a:r>
            <a:endParaRPr lang="cs-CZ" sz="2600"/>
          </a:p>
        </p:txBody>
      </p:sp>
      <p:pic>
        <p:nvPicPr>
          <p:cNvPr id="104" name="Picture 30" descr="C:\Documents and Settings\Tomáš\Local Settings\Temporary Internet Files\Content.IE5\WZC1KR0X\MC900280427[1].wmf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8072462" y="1357298"/>
            <a:ext cx="894058" cy="1000132"/>
          </a:xfrm>
          <a:prstGeom prst="rect">
            <a:avLst/>
          </a:prstGeom>
          <a:noFill/>
        </p:spPr>
      </p:pic>
      <p:cxnSp>
        <p:nvCxnSpPr>
          <p:cNvPr id="105" name="Přímá spojovací čára 104"/>
          <p:cNvCxnSpPr/>
          <p:nvPr/>
        </p:nvCxnSpPr>
        <p:spPr>
          <a:xfrm flipV="1">
            <a:off x="285720" y="1857364"/>
            <a:ext cx="7715304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3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31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3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31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13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131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131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131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131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500"/>
                                        <p:tgtEl>
                                          <p:spTgt spid="131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131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13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500"/>
                                        <p:tgtEl>
                                          <p:spTgt spid="131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500"/>
                                        <p:tgtEl>
                                          <p:spTgt spid="131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131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131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131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500"/>
                                        <p:tgtEl>
                                          <p:spTgt spid="131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95837E-6 L 0.0651 0.05712 " pathEditMode="relative" rAng="0" ptsTypes="AA">
                                      <p:cBhvr>
                                        <p:cTn id="24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" y="28"/>
                                    </p:animMotion>
                                  </p:childTnLst>
                                </p:cTn>
                              </p:par>
                              <p:par>
                                <p:cTn id="24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24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500"/>
                                        <p:tgtEl>
                                          <p:spTgt spid="131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500"/>
                                        <p:tgtEl>
                                          <p:spTgt spid="131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4" dur="500"/>
                                        <p:tgtEl>
                                          <p:spTgt spid="131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build="p"/>
      <p:bldP spid="41" grpId="1" build="allAtOnce"/>
      <p:bldP spid="51" grpId="0" build="p"/>
      <p:bldP spid="51" grpId="1" build="allAtOnce"/>
      <p:bldP spid="94" grpId="0" build="p"/>
      <p:bldP spid="59" grpId="0"/>
      <p:bldP spid="3" grpId="0" build="p"/>
      <p:bldP spid="29" grpId="0"/>
      <p:bldP spid="34" grpId="0" animBg="1"/>
      <p:bldP spid="34" grpId="1" animBg="1"/>
      <p:bldP spid="46" grpId="0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92" grpId="0" animBg="1"/>
      <p:bldP spid="92" grpId="1" animBg="1"/>
      <p:bldP spid="1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8563" y="71414"/>
            <a:ext cx="8358246" cy="1928826"/>
          </a:xfrm>
        </p:spPr>
        <p:txBody>
          <a:bodyPr>
            <a:noAutofit/>
          </a:bodyPr>
          <a:lstStyle/>
          <a:p>
            <a:pPr marL="808038" indent="-808038" algn="just"/>
            <a:r>
              <a:rPr lang="cs-CZ" sz="2800" dirty="0" smtClean="0"/>
              <a:t>Př. 4: Obvod trojúhelníkové zahrady je 104 m. Jedna jeho strana je o 6 m delší než druhá a o 8 m kratší než třetí strana. Urči délky stran pozemku.</a:t>
            </a:r>
            <a:endParaRPr lang="zh-CN" altLang="en-US" sz="2600" cap="all" dirty="0"/>
          </a:p>
        </p:txBody>
      </p:sp>
      <p:sp>
        <p:nvSpPr>
          <p:cNvPr id="103" name="Obdélník 102"/>
          <p:cNvSpPr/>
          <p:nvPr/>
        </p:nvSpPr>
        <p:spPr>
          <a:xfrm>
            <a:off x="2627784" y="4539605"/>
            <a:ext cx="50405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600" dirty="0" smtClean="0"/>
              <a:t>Dosadíme do první rovnice</a:t>
            </a:r>
            <a:br>
              <a:rPr lang="cs-CZ" sz="2600" dirty="0" smtClean="0"/>
            </a:br>
            <a:r>
              <a:rPr lang="cs-CZ" sz="2600" dirty="0" smtClean="0"/>
              <a:t>(kde jsou všechny proměnné) </a:t>
            </a:r>
            <a:endParaRPr lang="cs-CZ" sz="2600" dirty="0"/>
          </a:p>
        </p:txBody>
      </p:sp>
      <p:cxnSp>
        <p:nvCxnSpPr>
          <p:cNvPr id="105" name="Přímá spojovací čára 104"/>
          <p:cNvCxnSpPr/>
          <p:nvPr/>
        </p:nvCxnSpPr>
        <p:spPr>
          <a:xfrm flipV="1">
            <a:off x="827584" y="1772816"/>
            <a:ext cx="6336704" cy="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1" name="Object 31"/>
          <p:cNvGraphicFramePr>
            <a:graphicFrameLocks noChangeAspect="1"/>
          </p:cNvGraphicFramePr>
          <p:nvPr/>
        </p:nvGraphicFramePr>
        <p:xfrm>
          <a:off x="2339752" y="3501008"/>
          <a:ext cx="188913" cy="234950"/>
        </p:xfrm>
        <a:graphic>
          <a:graphicData uri="http://schemas.openxmlformats.org/presentationml/2006/ole">
            <p:oleObj spid="_x0000_s148483" name="Rovnice" r:id="rId3" imgW="114120" imgH="13968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4644008" y="2492896"/>
          <a:ext cx="2304256" cy="471021"/>
        </p:xfrm>
        <a:graphic>
          <a:graphicData uri="http://schemas.openxmlformats.org/presentationml/2006/ole">
            <p:oleObj spid="_x0000_s148489" name="Rovnice" r:id="rId4" imgW="876240" imgH="177480" progId="Equation.3">
              <p:embed/>
            </p:oleObj>
          </a:graphicData>
        </a:graphic>
      </p:graphicFrame>
      <p:sp>
        <p:nvSpPr>
          <p:cNvPr id="21" name="Obdélník 20"/>
          <p:cNvSpPr/>
          <p:nvPr/>
        </p:nvSpPr>
        <p:spPr>
          <a:xfrm>
            <a:off x="4499992" y="1988840"/>
            <a:ext cx="16430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Rovnice:</a:t>
            </a:r>
            <a:endParaRPr lang="cs-CZ" sz="2600" dirty="0"/>
          </a:p>
        </p:txBody>
      </p:sp>
      <p:sp>
        <p:nvSpPr>
          <p:cNvPr id="27" name="Obdélník 26"/>
          <p:cNvSpPr/>
          <p:nvPr/>
        </p:nvSpPr>
        <p:spPr>
          <a:xfrm>
            <a:off x="989602" y="6176917"/>
            <a:ext cx="716479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600" dirty="0" smtClean="0"/>
              <a:t>Délky stran pozemku jsou 40, 46 a 54 metrů.</a:t>
            </a:r>
            <a:endParaRPr lang="cs-CZ" sz="2600" dirty="0"/>
          </a:p>
        </p:txBody>
      </p:sp>
      <p:pic>
        <p:nvPicPr>
          <p:cNvPr id="148497" name="Picture 17" descr="C:\Users\toborpe\AppData\Local\Microsoft\Windows\Temporary Internet Files\Content.IE5\ZHAR1140\MC900150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1340768"/>
            <a:ext cx="1345099" cy="1008112"/>
          </a:xfrm>
          <a:prstGeom prst="rect">
            <a:avLst/>
          </a:prstGeom>
          <a:noFill/>
        </p:spPr>
      </p:pic>
      <p:sp>
        <p:nvSpPr>
          <p:cNvPr id="51" name="Rovnoramenný trojúhelník 50"/>
          <p:cNvSpPr/>
          <p:nvPr/>
        </p:nvSpPr>
        <p:spPr>
          <a:xfrm rot="12962522">
            <a:off x="980429" y="2553138"/>
            <a:ext cx="2592288" cy="1368152"/>
          </a:xfrm>
          <a:prstGeom prst="triangle">
            <a:avLst>
              <a:gd name="adj" fmla="val 7415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48496" name="Object 31"/>
          <p:cNvGraphicFramePr>
            <a:graphicFrameLocks noChangeAspect="1"/>
          </p:cNvGraphicFramePr>
          <p:nvPr/>
        </p:nvGraphicFramePr>
        <p:xfrm>
          <a:off x="2771800" y="2348880"/>
          <a:ext cx="188912" cy="300038"/>
        </p:xfrm>
        <a:graphic>
          <a:graphicData uri="http://schemas.openxmlformats.org/presentationml/2006/ole">
            <p:oleObj spid="_x0000_s148496" name="Rovnice" r:id="rId6" imgW="114120" imgH="177480" progId="Equation.3">
              <p:embed/>
            </p:oleObj>
          </a:graphicData>
        </a:graphic>
      </p:graphicFrame>
      <p:graphicFrame>
        <p:nvGraphicFramePr>
          <p:cNvPr id="4" name="Object 31"/>
          <p:cNvGraphicFramePr>
            <a:graphicFrameLocks noChangeAspect="1"/>
          </p:cNvGraphicFramePr>
          <p:nvPr/>
        </p:nvGraphicFramePr>
        <p:xfrm>
          <a:off x="1187624" y="2473970"/>
          <a:ext cx="188913" cy="234950"/>
        </p:xfrm>
        <a:graphic>
          <a:graphicData uri="http://schemas.openxmlformats.org/presentationml/2006/ole">
            <p:oleObj spid="_x0000_s148497" name="Rovnice" r:id="rId7" imgW="114120" imgH="139680" progId="Equation.3">
              <p:embed/>
            </p:oleObj>
          </a:graphicData>
        </a:graphic>
      </p:graphicFrame>
      <p:cxnSp>
        <p:nvCxnSpPr>
          <p:cNvPr id="22" name="Přímá spojovací čára 21"/>
          <p:cNvCxnSpPr/>
          <p:nvPr/>
        </p:nvCxnSpPr>
        <p:spPr>
          <a:xfrm>
            <a:off x="1115616" y="764704"/>
            <a:ext cx="5616624" cy="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8498" name="Object 37"/>
          <p:cNvGraphicFramePr>
            <a:graphicFrameLocks noChangeAspect="1"/>
          </p:cNvGraphicFramePr>
          <p:nvPr/>
        </p:nvGraphicFramePr>
        <p:xfrm>
          <a:off x="5724128" y="2957513"/>
          <a:ext cx="1403350" cy="471487"/>
        </p:xfrm>
        <a:graphic>
          <a:graphicData uri="http://schemas.openxmlformats.org/presentationml/2006/ole">
            <p:oleObj spid="_x0000_s148498" name="Rovnice" r:id="rId8" imgW="533160" imgH="177480" progId="Equation.3">
              <p:embed/>
            </p:oleObj>
          </a:graphicData>
        </a:graphic>
      </p:graphicFrame>
      <p:graphicFrame>
        <p:nvGraphicFramePr>
          <p:cNvPr id="148499" name="Object 37"/>
          <p:cNvGraphicFramePr>
            <a:graphicFrameLocks noChangeAspect="1"/>
          </p:cNvGraphicFramePr>
          <p:nvPr/>
        </p:nvGraphicFramePr>
        <p:xfrm>
          <a:off x="5724128" y="3478213"/>
          <a:ext cx="1370013" cy="438150"/>
        </p:xfrm>
        <a:graphic>
          <a:graphicData uri="http://schemas.openxmlformats.org/presentationml/2006/ole">
            <p:oleObj spid="_x0000_s148499" name="Rovnice" r:id="rId9" imgW="520560" imgH="164880" progId="Equation.3">
              <p:embed/>
            </p:oleObj>
          </a:graphicData>
        </a:graphic>
      </p:graphicFrame>
      <p:cxnSp>
        <p:nvCxnSpPr>
          <p:cNvPr id="28" name="Přímá spojovací čára 27"/>
          <p:cNvCxnSpPr/>
          <p:nvPr/>
        </p:nvCxnSpPr>
        <p:spPr>
          <a:xfrm>
            <a:off x="1115616" y="1196752"/>
            <a:ext cx="4536504" cy="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6084168" y="1196752"/>
            <a:ext cx="2376264" cy="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1043608" y="1628800"/>
            <a:ext cx="1656184" cy="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8500" name="Object 37"/>
          <p:cNvGraphicFramePr>
            <a:graphicFrameLocks noChangeAspect="1"/>
          </p:cNvGraphicFramePr>
          <p:nvPr/>
        </p:nvGraphicFramePr>
        <p:xfrm>
          <a:off x="7561138" y="2957513"/>
          <a:ext cx="1403350" cy="471487"/>
        </p:xfrm>
        <a:graphic>
          <a:graphicData uri="http://schemas.openxmlformats.org/presentationml/2006/ole">
            <p:oleObj spid="_x0000_s148500" name="Rovnice" r:id="rId10" imgW="533160" imgH="177480" progId="Equation.3">
              <p:embed/>
            </p:oleObj>
          </a:graphicData>
        </a:graphic>
      </p:graphicFrame>
      <p:graphicFrame>
        <p:nvGraphicFramePr>
          <p:cNvPr id="148501" name="Object 37"/>
          <p:cNvGraphicFramePr>
            <a:graphicFrameLocks noChangeAspect="1"/>
          </p:cNvGraphicFramePr>
          <p:nvPr/>
        </p:nvGraphicFramePr>
        <p:xfrm>
          <a:off x="7594475" y="3429000"/>
          <a:ext cx="1370013" cy="438150"/>
        </p:xfrm>
        <a:graphic>
          <a:graphicData uri="http://schemas.openxmlformats.org/presentationml/2006/ole">
            <p:oleObj spid="_x0000_s148501" name="Rovnice" r:id="rId11" imgW="520560" imgH="164880" progId="Equation.3">
              <p:embed/>
            </p:oleObj>
          </a:graphicData>
        </a:graphic>
      </p:graphicFrame>
      <p:sp>
        <p:nvSpPr>
          <p:cNvPr id="38" name="Šipka doprava 37"/>
          <p:cNvSpPr/>
          <p:nvPr/>
        </p:nvSpPr>
        <p:spPr>
          <a:xfrm>
            <a:off x="7164288" y="3212976"/>
            <a:ext cx="360040" cy="45719"/>
          </a:xfrm>
          <a:prstGeom prst="rightArrow">
            <a:avLst/>
          </a:prstGeom>
          <a:noFill/>
          <a:ln w="127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Šipka doprava 39"/>
          <p:cNvSpPr/>
          <p:nvPr/>
        </p:nvSpPr>
        <p:spPr>
          <a:xfrm>
            <a:off x="7164288" y="3671313"/>
            <a:ext cx="360040" cy="45719"/>
          </a:xfrm>
          <a:prstGeom prst="rightArrow">
            <a:avLst/>
          </a:prstGeom>
          <a:noFill/>
          <a:ln w="127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48502" name="Object 37"/>
          <p:cNvGraphicFramePr>
            <a:graphicFrameLocks noChangeAspect="1"/>
          </p:cNvGraphicFramePr>
          <p:nvPr/>
        </p:nvGraphicFramePr>
        <p:xfrm>
          <a:off x="3073177" y="3971925"/>
          <a:ext cx="3875087" cy="539750"/>
        </p:xfrm>
        <a:graphic>
          <a:graphicData uri="http://schemas.openxmlformats.org/presentationml/2006/ole">
            <p:oleObj spid="_x0000_s148502" name="Rovnice" r:id="rId12" imgW="1473120" imgH="203040" progId="Equation.3">
              <p:embed/>
            </p:oleObj>
          </a:graphicData>
        </a:graphic>
      </p:graphicFrame>
      <p:cxnSp>
        <p:nvCxnSpPr>
          <p:cNvPr id="41" name="Přímá spojovací čára 40"/>
          <p:cNvCxnSpPr/>
          <p:nvPr/>
        </p:nvCxnSpPr>
        <p:spPr>
          <a:xfrm>
            <a:off x="4716016" y="3933056"/>
            <a:ext cx="424847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8503" name="Object 37"/>
          <p:cNvGraphicFramePr>
            <a:graphicFrameLocks noChangeAspect="1"/>
          </p:cNvGraphicFramePr>
          <p:nvPr/>
        </p:nvGraphicFramePr>
        <p:xfrm>
          <a:off x="5735861" y="4440238"/>
          <a:ext cx="1068387" cy="608012"/>
        </p:xfrm>
        <a:graphic>
          <a:graphicData uri="http://schemas.openxmlformats.org/presentationml/2006/ole">
            <p:oleObj spid="_x0000_s148503" name="Rovnice" r:id="rId13" imgW="406080" imgH="228600" progId="Equation.3">
              <p:embed/>
            </p:oleObj>
          </a:graphicData>
        </a:graphic>
      </p:graphicFrame>
      <p:sp>
        <p:nvSpPr>
          <p:cNvPr id="43" name="Obdélník 42"/>
          <p:cNvSpPr/>
          <p:nvPr/>
        </p:nvSpPr>
        <p:spPr>
          <a:xfrm>
            <a:off x="6732240" y="4437112"/>
            <a:ext cx="432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m</a:t>
            </a:r>
            <a:endParaRPr lang="cs-CZ" sz="2400" b="1" dirty="0"/>
          </a:p>
        </p:txBody>
      </p:sp>
      <p:graphicFrame>
        <p:nvGraphicFramePr>
          <p:cNvPr id="45" name="Object 37"/>
          <p:cNvGraphicFramePr>
            <a:graphicFrameLocks noChangeAspect="1"/>
          </p:cNvGraphicFramePr>
          <p:nvPr/>
        </p:nvGraphicFramePr>
        <p:xfrm>
          <a:off x="5708650" y="4981575"/>
          <a:ext cx="1101725" cy="608013"/>
        </p:xfrm>
        <a:graphic>
          <a:graphicData uri="http://schemas.openxmlformats.org/presentationml/2006/ole">
            <p:oleObj spid="_x0000_s148505" name="Rovnice" r:id="rId14" imgW="419040" imgH="228600" progId="Equation.3">
              <p:embed/>
            </p:oleObj>
          </a:graphicData>
        </a:graphic>
      </p:graphicFrame>
      <p:sp>
        <p:nvSpPr>
          <p:cNvPr id="46" name="Obdélník 45"/>
          <p:cNvSpPr/>
          <p:nvPr/>
        </p:nvSpPr>
        <p:spPr>
          <a:xfrm>
            <a:off x="6720507" y="4978102"/>
            <a:ext cx="432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m</a:t>
            </a:r>
            <a:endParaRPr lang="cs-CZ" sz="2400" b="1" dirty="0"/>
          </a:p>
        </p:txBody>
      </p:sp>
      <p:graphicFrame>
        <p:nvGraphicFramePr>
          <p:cNvPr id="47" name="Object 37"/>
          <p:cNvGraphicFramePr>
            <a:graphicFrameLocks noChangeAspect="1"/>
          </p:cNvGraphicFramePr>
          <p:nvPr/>
        </p:nvGraphicFramePr>
        <p:xfrm>
          <a:off x="5740400" y="5484813"/>
          <a:ext cx="1068388" cy="608012"/>
        </p:xfrm>
        <a:graphic>
          <a:graphicData uri="http://schemas.openxmlformats.org/presentationml/2006/ole">
            <p:oleObj spid="_x0000_s148506" name="Rovnice" r:id="rId15" imgW="406080" imgH="228600" progId="Equation.3">
              <p:embed/>
            </p:oleObj>
          </a:graphicData>
        </a:graphic>
      </p:graphicFrame>
      <p:sp>
        <p:nvSpPr>
          <p:cNvPr id="48" name="Obdélník 47"/>
          <p:cNvSpPr/>
          <p:nvPr/>
        </p:nvSpPr>
        <p:spPr>
          <a:xfrm>
            <a:off x="6735985" y="5481810"/>
            <a:ext cx="432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m</a:t>
            </a:r>
            <a:endParaRPr lang="cs-CZ" sz="2400" b="1" dirty="0"/>
          </a:p>
        </p:txBody>
      </p:sp>
      <p:graphicFrame>
        <p:nvGraphicFramePr>
          <p:cNvPr id="148507" name="Object 27"/>
          <p:cNvGraphicFramePr>
            <a:graphicFrameLocks noChangeAspect="1"/>
          </p:cNvGraphicFramePr>
          <p:nvPr/>
        </p:nvGraphicFramePr>
        <p:xfrm>
          <a:off x="2915816" y="2348880"/>
          <a:ext cx="802903" cy="309932"/>
        </p:xfrm>
        <a:graphic>
          <a:graphicData uri="http://schemas.openxmlformats.org/presentationml/2006/ole">
            <p:oleObj spid="_x0000_s148507" name="Rovnice" r:id="rId16" imgW="431640" imgH="164880" progId="Equation.3">
              <p:embed/>
            </p:oleObj>
          </a:graphicData>
        </a:graphic>
      </p:graphicFrame>
      <p:graphicFrame>
        <p:nvGraphicFramePr>
          <p:cNvPr id="148508" name="Object 28"/>
          <p:cNvGraphicFramePr>
            <a:graphicFrameLocks noChangeAspect="1"/>
          </p:cNvGraphicFramePr>
          <p:nvPr/>
        </p:nvGraphicFramePr>
        <p:xfrm>
          <a:off x="467544" y="2420888"/>
          <a:ext cx="783704" cy="302098"/>
        </p:xfrm>
        <a:graphic>
          <a:graphicData uri="http://schemas.openxmlformats.org/presentationml/2006/ole">
            <p:oleObj spid="_x0000_s148508" name="Rovnice" r:id="rId17" imgW="431640" imgH="1648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8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8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4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48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48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4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148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148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148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3" grpId="1"/>
      <p:bldP spid="21" grpId="0"/>
      <p:bldP spid="27" grpId="0"/>
      <p:bldP spid="51" grpId="0" animBg="1"/>
      <p:bldP spid="38" grpId="0" animBg="1"/>
      <p:bldP spid="40" grpId="0" animBg="1"/>
      <p:bldP spid="43" grpId="0"/>
      <p:bldP spid="46" grpId="0"/>
      <p:bldP spid="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8563" y="71414"/>
            <a:ext cx="8358246" cy="1928826"/>
          </a:xfrm>
        </p:spPr>
        <p:txBody>
          <a:bodyPr>
            <a:noAutofit/>
          </a:bodyPr>
          <a:lstStyle/>
          <a:p>
            <a:pPr marL="989013" indent="-989013" algn="just"/>
            <a:r>
              <a:rPr lang="cs-CZ" sz="2600" dirty="0" smtClean="0"/>
              <a:t>Př. 3: Firma Kropítko je schopna splnit zakázku (výrobu zahradních konví pro nejmenovaný obchodní řetězec) za 12 dní, firma Konvička by tutéž zakázku plnila pouze 9 dní a firma </a:t>
            </a:r>
            <a:r>
              <a:rPr lang="cs-CZ" sz="2600" dirty="0" err="1" smtClean="0"/>
              <a:t>Zalévátko</a:t>
            </a:r>
            <a:r>
              <a:rPr lang="cs-CZ" sz="2600" dirty="0" smtClean="0"/>
              <a:t> dokonce pouhé 4 dny. Za jak dlouho by tyto firmy splnily zakázku společně?</a:t>
            </a:r>
            <a:endParaRPr lang="zh-CN" altLang="en-US" sz="2600" cap="all" dirty="0"/>
          </a:p>
        </p:txBody>
      </p:sp>
      <p:sp>
        <p:nvSpPr>
          <p:cNvPr id="103" name="Obdélník 102"/>
          <p:cNvSpPr/>
          <p:nvPr/>
        </p:nvSpPr>
        <p:spPr>
          <a:xfrm>
            <a:off x="395536" y="2348880"/>
            <a:ext cx="16430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Počet dní:</a:t>
            </a:r>
            <a:endParaRPr lang="cs-CZ" sz="2600" dirty="0"/>
          </a:p>
        </p:txBody>
      </p:sp>
      <p:cxnSp>
        <p:nvCxnSpPr>
          <p:cNvPr id="105" name="Přímá spojovací čára 104"/>
          <p:cNvCxnSpPr/>
          <p:nvPr/>
        </p:nvCxnSpPr>
        <p:spPr>
          <a:xfrm flipV="1">
            <a:off x="817136" y="2071677"/>
            <a:ext cx="7715304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49" name="Picture 29" descr="C:\Documents and Settings\Tomáš\Local Settings\Temporary Internet Files\Content.IE5\X56S4MF3\MC9002159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79512" y="764704"/>
            <a:ext cx="1115616" cy="1025399"/>
          </a:xfrm>
          <a:prstGeom prst="rect">
            <a:avLst/>
          </a:prstGeom>
          <a:noFill/>
        </p:spPr>
      </p:pic>
      <p:graphicFrame>
        <p:nvGraphicFramePr>
          <p:cNvPr id="133150" name="Object 30"/>
          <p:cNvGraphicFramePr>
            <a:graphicFrameLocks noChangeAspect="1"/>
          </p:cNvGraphicFramePr>
          <p:nvPr/>
        </p:nvGraphicFramePr>
        <p:xfrm>
          <a:off x="2227263" y="2417763"/>
          <a:ext cx="217487" cy="341312"/>
        </p:xfrm>
        <a:graphic>
          <a:graphicData uri="http://schemas.openxmlformats.org/presentationml/2006/ole">
            <p:oleObj spid="_x0000_s133150" name="Rovnice" r:id="rId4" imgW="114120" imgH="177480" progId="Equation.3">
              <p:embed/>
            </p:oleObj>
          </a:graphicData>
        </a:graphic>
      </p:graphicFrame>
      <p:graphicFrame>
        <p:nvGraphicFramePr>
          <p:cNvPr id="65" name="Tabulka 64"/>
          <p:cNvGraphicFramePr>
            <a:graphicFrameLocks noGrp="1"/>
          </p:cNvGraphicFramePr>
          <p:nvPr/>
        </p:nvGraphicFramePr>
        <p:xfrm>
          <a:off x="357158" y="2928934"/>
          <a:ext cx="4862914" cy="2948339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227561"/>
                <a:gridCol w="1027382"/>
                <a:gridCol w="1264471"/>
                <a:gridCol w="1343500"/>
              </a:tblGrid>
              <a:tr h="750269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firma</a:t>
                      </a:r>
                      <a:endParaRPr lang="cs-CZ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3269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8000"/>
                          </a:solidFill>
                        </a:rPr>
                        <a:t>Kropítko</a:t>
                      </a:r>
                      <a:endParaRPr lang="cs-CZ" b="1" dirty="0">
                        <a:solidFill>
                          <a:srgbClr val="00800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73269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B0F0"/>
                          </a:solidFill>
                        </a:rPr>
                        <a:t>Konvička</a:t>
                      </a:r>
                      <a:endParaRPr lang="cs-CZ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732690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>
                          <a:solidFill>
                            <a:srgbClr val="7030A0"/>
                          </a:solidFill>
                        </a:rPr>
                        <a:t>Zalévátko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/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/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 smtClean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3151" name="Object 31"/>
          <p:cNvGraphicFramePr>
            <a:graphicFrameLocks noChangeAspect="1"/>
          </p:cNvGraphicFramePr>
          <p:nvPr/>
        </p:nvGraphicFramePr>
        <p:xfrm>
          <a:off x="4153062" y="3717032"/>
          <a:ext cx="357757" cy="657501"/>
        </p:xfrm>
        <a:graphic>
          <a:graphicData uri="http://schemas.openxmlformats.org/presentationml/2006/ole">
            <p:oleObj spid="_x0000_s133151" name="Rovnice" r:id="rId5" imgW="215640" imgH="393480" progId="Equation.3">
              <p:embed/>
            </p:oleObj>
          </a:graphicData>
        </a:graphic>
      </p:graphicFrame>
      <p:graphicFrame>
        <p:nvGraphicFramePr>
          <p:cNvPr id="133152" name="Object 32"/>
          <p:cNvGraphicFramePr>
            <a:graphicFrameLocks noChangeAspect="1"/>
          </p:cNvGraphicFramePr>
          <p:nvPr/>
        </p:nvGraphicFramePr>
        <p:xfrm>
          <a:off x="4216562" y="4432808"/>
          <a:ext cx="253237" cy="657501"/>
        </p:xfrm>
        <a:graphic>
          <a:graphicData uri="http://schemas.openxmlformats.org/presentationml/2006/ole">
            <p:oleObj spid="_x0000_s133152" name="Rovnice" r:id="rId6" imgW="152280" imgH="393480" progId="Equation.3">
              <p:embed/>
            </p:oleObj>
          </a:graphicData>
        </a:graphic>
      </p:graphicFrame>
      <p:graphicFrame>
        <p:nvGraphicFramePr>
          <p:cNvPr id="133153" name="Object 33"/>
          <p:cNvGraphicFramePr>
            <a:graphicFrameLocks noChangeAspect="1"/>
          </p:cNvGraphicFramePr>
          <p:nvPr/>
        </p:nvGraphicFramePr>
        <p:xfrm>
          <a:off x="4200678" y="5147763"/>
          <a:ext cx="253237" cy="657501"/>
        </p:xfrm>
        <a:graphic>
          <a:graphicData uri="http://schemas.openxmlformats.org/presentationml/2006/ole">
            <p:oleObj spid="_x0000_s133153" name="Rovnice" r:id="rId7" imgW="152280" imgH="393480" progId="Equation.3">
              <p:embed/>
            </p:oleObj>
          </a:graphicData>
        </a:graphic>
      </p:graphicFrame>
      <p:graphicFrame>
        <p:nvGraphicFramePr>
          <p:cNvPr id="133154" name="Object 34"/>
          <p:cNvGraphicFramePr>
            <a:graphicFrameLocks noChangeAspect="1"/>
          </p:cNvGraphicFramePr>
          <p:nvPr/>
        </p:nvGraphicFramePr>
        <p:xfrm>
          <a:off x="2866741" y="3757094"/>
          <a:ext cx="337107" cy="618270"/>
        </p:xfrm>
        <a:graphic>
          <a:graphicData uri="http://schemas.openxmlformats.org/presentationml/2006/ole">
            <p:oleObj spid="_x0000_s133154" name="Rovnice" r:id="rId8" imgW="215640" imgH="3934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2893713" y="4466914"/>
          <a:ext cx="238127" cy="618270"/>
        </p:xfrm>
        <a:graphic>
          <a:graphicData uri="http://schemas.openxmlformats.org/presentationml/2006/ole">
            <p:oleObj spid="_x0000_s133155" name="Rovnice" r:id="rId9" imgW="152280" imgH="39348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2877838" y="5229200"/>
          <a:ext cx="238127" cy="618269"/>
        </p:xfrm>
        <a:graphic>
          <a:graphicData uri="http://schemas.openxmlformats.org/presentationml/2006/ole">
            <p:oleObj spid="_x0000_s133156" name="Rovnice" r:id="rId10" imgW="152280" imgH="393480" progId="Equation.3">
              <p:embed/>
            </p:oleObj>
          </a:graphicData>
        </a:graphic>
      </p:graphicFrame>
      <p:sp>
        <p:nvSpPr>
          <p:cNvPr id="14" name="Obdélník 13"/>
          <p:cNvSpPr/>
          <p:nvPr/>
        </p:nvSpPr>
        <p:spPr>
          <a:xfrm>
            <a:off x="4427984" y="5384249"/>
            <a:ext cx="7069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dirty="0" smtClean="0"/>
              <a:t>zakázky</a:t>
            </a:r>
            <a:endParaRPr lang="cs-CZ" sz="1200" dirty="0"/>
          </a:p>
        </p:txBody>
      </p:sp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5772497" y="3068638"/>
          <a:ext cx="1247775" cy="617537"/>
        </p:xfrm>
        <a:graphic>
          <a:graphicData uri="http://schemas.openxmlformats.org/presentationml/2006/ole">
            <p:oleObj spid="_x0000_s133157" name="Rovnice" r:id="rId11" imgW="799920" imgH="393480" progId="Equation.3">
              <p:embed/>
            </p:oleObj>
          </a:graphicData>
        </a:graphic>
      </p:graphicFrame>
      <p:sp>
        <p:nvSpPr>
          <p:cNvPr id="16" name="Obdélník 15"/>
          <p:cNvSpPr/>
          <p:nvPr/>
        </p:nvSpPr>
        <p:spPr>
          <a:xfrm>
            <a:off x="3131840" y="3949016"/>
            <a:ext cx="7069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dirty="0" smtClean="0"/>
              <a:t>zakázky</a:t>
            </a:r>
            <a:endParaRPr lang="cs-CZ" sz="1200" dirty="0"/>
          </a:p>
        </p:txBody>
      </p:sp>
      <p:sp>
        <p:nvSpPr>
          <p:cNvPr id="17" name="Obdélník 16"/>
          <p:cNvSpPr/>
          <p:nvPr/>
        </p:nvSpPr>
        <p:spPr>
          <a:xfrm>
            <a:off x="3072942" y="4663966"/>
            <a:ext cx="7069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dirty="0" smtClean="0"/>
              <a:t>zakázky</a:t>
            </a:r>
            <a:endParaRPr lang="cs-CZ" sz="1200" dirty="0"/>
          </a:p>
        </p:txBody>
      </p:sp>
      <p:sp>
        <p:nvSpPr>
          <p:cNvPr id="18" name="Obdélník 17"/>
          <p:cNvSpPr/>
          <p:nvPr/>
        </p:nvSpPr>
        <p:spPr>
          <a:xfrm>
            <a:off x="3072942" y="5431381"/>
            <a:ext cx="7069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dirty="0" smtClean="0"/>
              <a:t>zakázky</a:t>
            </a:r>
            <a:endParaRPr lang="cs-CZ" sz="1200" dirty="0"/>
          </a:p>
        </p:txBody>
      </p:sp>
      <p:sp>
        <p:nvSpPr>
          <p:cNvPr id="19" name="Obdélník 18"/>
          <p:cNvSpPr/>
          <p:nvPr/>
        </p:nvSpPr>
        <p:spPr>
          <a:xfrm>
            <a:off x="4427984" y="3933056"/>
            <a:ext cx="7069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dirty="0" smtClean="0"/>
              <a:t>zakázky</a:t>
            </a:r>
            <a:endParaRPr lang="cs-CZ" sz="1200" dirty="0"/>
          </a:p>
        </p:txBody>
      </p:sp>
      <p:sp>
        <p:nvSpPr>
          <p:cNvPr id="20" name="Obdélník 19"/>
          <p:cNvSpPr/>
          <p:nvPr/>
        </p:nvSpPr>
        <p:spPr>
          <a:xfrm>
            <a:off x="4427984" y="4664169"/>
            <a:ext cx="7069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dirty="0" smtClean="0"/>
              <a:t>zakázky</a:t>
            </a:r>
            <a:endParaRPr lang="cs-CZ" sz="1200" dirty="0"/>
          </a:p>
        </p:txBody>
      </p:sp>
      <p:sp>
        <p:nvSpPr>
          <p:cNvPr id="21" name="Obdélník 20"/>
          <p:cNvSpPr/>
          <p:nvPr/>
        </p:nvSpPr>
        <p:spPr>
          <a:xfrm>
            <a:off x="5233182" y="2348880"/>
            <a:ext cx="16430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Rovnice:</a:t>
            </a:r>
            <a:endParaRPr lang="cs-CZ" sz="2600" dirty="0"/>
          </a:p>
        </p:txBody>
      </p:sp>
      <p:graphicFrame>
        <p:nvGraphicFramePr>
          <p:cNvPr id="133158" name="Object 38"/>
          <p:cNvGraphicFramePr>
            <a:graphicFrameLocks noChangeAspect="1"/>
          </p:cNvGraphicFramePr>
          <p:nvPr/>
        </p:nvGraphicFramePr>
        <p:xfrm>
          <a:off x="5663654" y="3916363"/>
          <a:ext cx="1644650" cy="279400"/>
        </p:xfrm>
        <a:graphic>
          <a:graphicData uri="http://schemas.openxmlformats.org/presentationml/2006/ole">
            <p:oleObj spid="_x0000_s133158" name="Rovnice" r:id="rId12" imgW="1054080" imgH="177480" progId="Equation.3">
              <p:embed/>
            </p:oleObj>
          </a:graphicData>
        </a:graphic>
      </p:graphicFrame>
      <p:graphicFrame>
        <p:nvGraphicFramePr>
          <p:cNvPr id="133159" name="Object 39"/>
          <p:cNvGraphicFramePr>
            <a:graphicFrameLocks noChangeAspect="1"/>
          </p:cNvGraphicFramePr>
          <p:nvPr/>
        </p:nvGraphicFramePr>
        <p:xfrm>
          <a:off x="7749108" y="3212976"/>
          <a:ext cx="495300" cy="300037"/>
        </p:xfrm>
        <a:graphic>
          <a:graphicData uri="http://schemas.openxmlformats.org/presentationml/2006/ole">
            <p:oleObj spid="_x0000_s133159" name="Rovnice" r:id="rId13" imgW="317160" imgH="190440" progId="Equation.3">
              <p:embed/>
            </p:oleObj>
          </a:graphicData>
        </a:graphic>
      </p:graphicFrame>
      <p:graphicFrame>
        <p:nvGraphicFramePr>
          <p:cNvPr id="133160" name="Object 40"/>
          <p:cNvGraphicFramePr>
            <a:graphicFrameLocks noChangeAspect="1"/>
          </p:cNvGraphicFramePr>
          <p:nvPr/>
        </p:nvGraphicFramePr>
        <p:xfrm>
          <a:off x="6436767" y="4373563"/>
          <a:ext cx="871537" cy="279400"/>
        </p:xfrm>
        <a:graphic>
          <a:graphicData uri="http://schemas.openxmlformats.org/presentationml/2006/ole">
            <p:oleObj spid="_x0000_s133160" name="Rovnice" r:id="rId14" imgW="558720" imgH="177480" progId="Equation.3">
              <p:embed/>
            </p:oleObj>
          </a:graphicData>
        </a:graphic>
      </p:graphicFrame>
      <p:graphicFrame>
        <p:nvGraphicFramePr>
          <p:cNvPr id="133161" name="Object 41"/>
          <p:cNvGraphicFramePr>
            <a:graphicFrameLocks noChangeAspect="1"/>
          </p:cNvGraphicFramePr>
          <p:nvPr/>
        </p:nvGraphicFramePr>
        <p:xfrm>
          <a:off x="6707212" y="4755679"/>
          <a:ext cx="673100" cy="617537"/>
        </p:xfrm>
        <a:graphic>
          <a:graphicData uri="http://schemas.openxmlformats.org/presentationml/2006/ole">
            <p:oleObj spid="_x0000_s133161" name="Rovnice" r:id="rId15" imgW="431640" imgH="393480" progId="Equation.3">
              <p:embed/>
            </p:oleObj>
          </a:graphicData>
        </a:graphic>
      </p:graphicFrame>
      <p:graphicFrame>
        <p:nvGraphicFramePr>
          <p:cNvPr id="133162" name="Object 42"/>
          <p:cNvGraphicFramePr>
            <a:graphicFrameLocks noChangeAspect="1"/>
          </p:cNvGraphicFramePr>
          <p:nvPr/>
        </p:nvGraphicFramePr>
        <p:xfrm>
          <a:off x="6732240" y="5445224"/>
          <a:ext cx="792163" cy="398463"/>
        </p:xfrm>
        <a:graphic>
          <a:graphicData uri="http://schemas.openxmlformats.org/presentationml/2006/ole">
            <p:oleObj spid="_x0000_s133162" name="Rovnice" r:id="rId16" imgW="507960" imgH="253800" progId="Equation.3">
              <p:embed/>
            </p:oleObj>
          </a:graphicData>
        </a:graphic>
      </p:graphicFrame>
      <p:sp>
        <p:nvSpPr>
          <p:cNvPr id="27" name="Obdélník 26"/>
          <p:cNvSpPr/>
          <p:nvPr/>
        </p:nvSpPr>
        <p:spPr>
          <a:xfrm>
            <a:off x="1655676" y="6093296"/>
            <a:ext cx="583264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600" dirty="0" smtClean="0"/>
              <a:t>Společně by firmy plnily zakázku 2,25 dne. </a:t>
            </a:r>
            <a:endParaRPr lang="cs-CZ" sz="2600" dirty="0"/>
          </a:p>
        </p:txBody>
      </p:sp>
      <p:cxnSp>
        <p:nvCxnSpPr>
          <p:cNvPr id="29" name="Přímá spojovací čára 28"/>
          <p:cNvCxnSpPr/>
          <p:nvPr/>
        </p:nvCxnSpPr>
        <p:spPr>
          <a:xfrm>
            <a:off x="1259632" y="1196752"/>
            <a:ext cx="1368152" cy="0"/>
          </a:xfrm>
          <a:prstGeom prst="line">
            <a:avLst/>
          </a:prstGeom>
          <a:ln w="285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1979712" y="1628800"/>
            <a:ext cx="1008112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7596336" y="1628800"/>
            <a:ext cx="792088" cy="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Elipsa 33"/>
          <p:cNvSpPr/>
          <p:nvPr/>
        </p:nvSpPr>
        <p:spPr>
          <a:xfrm>
            <a:off x="3995936" y="3573016"/>
            <a:ext cx="1152128" cy="23042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3163" name="Object 43"/>
          <p:cNvGraphicFramePr>
            <a:graphicFrameLocks noChangeAspect="1"/>
          </p:cNvGraphicFramePr>
          <p:nvPr/>
        </p:nvGraphicFramePr>
        <p:xfrm>
          <a:off x="7092280" y="3261295"/>
          <a:ext cx="179387" cy="239713"/>
        </p:xfrm>
        <a:graphic>
          <a:graphicData uri="http://schemas.openxmlformats.org/presentationml/2006/ole">
            <p:oleObj spid="_x0000_s133163" name="Rovnice" r:id="rId17" imgW="114120" imgH="152280" progId="Equation.3">
              <p:embed/>
            </p:oleObj>
          </a:graphicData>
        </a:graphic>
      </p:graphicFrame>
      <p:grpSp>
        <p:nvGrpSpPr>
          <p:cNvPr id="42" name="Skupina 41"/>
          <p:cNvGrpSpPr/>
          <p:nvPr/>
        </p:nvGrpSpPr>
        <p:grpSpPr>
          <a:xfrm>
            <a:off x="6876256" y="2596842"/>
            <a:ext cx="1584176" cy="976174"/>
            <a:chOff x="6228184" y="2596842"/>
            <a:chExt cx="1584176" cy="976174"/>
          </a:xfrm>
        </p:grpSpPr>
        <p:sp>
          <p:nvSpPr>
            <p:cNvPr id="36" name="Obdélník 35"/>
            <p:cNvSpPr/>
            <p:nvPr/>
          </p:nvSpPr>
          <p:spPr>
            <a:xfrm>
              <a:off x="6228184" y="2596842"/>
              <a:ext cx="15841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cs-CZ" sz="2000" b="1" dirty="0" smtClean="0">
                  <a:solidFill>
                    <a:srgbClr val="C00000"/>
                  </a:solidFill>
                </a:rPr>
                <a:t>Celá zakázka</a:t>
              </a:r>
              <a:endParaRPr lang="cs-CZ" sz="2000" b="1" dirty="0">
                <a:solidFill>
                  <a:srgbClr val="C00000"/>
                </a:solidFill>
              </a:endParaRPr>
            </a:p>
          </p:txBody>
        </p:sp>
        <p:sp>
          <p:nvSpPr>
            <p:cNvPr id="37" name="Elipsa 36"/>
            <p:cNvSpPr/>
            <p:nvPr/>
          </p:nvSpPr>
          <p:spPr>
            <a:xfrm>
              <a:off x="6444208" y="3212976"/>
              <a:ext cx="216024" cy="36004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9" name="Přímá spojovací čára 38"/>
            <p:cNvCxnSpPr>
              <a:endCxn id="37" idx="7"/>
            </p:cNvCxnSpPr>
            <p:nvPr/>
          </p:nvCxnSpPr>
          <p:spPr>
            <a:xfrm flipH="1">
              <a:off x="6628596" y="2924944"/>
              <a:ext cx="319668" cy="340759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Obdélník 43"/>
          <p:cNvSpPr/>
          <p:nvPr/>
        </p:nvSpPr>
        <p:spPr>
          <a:xfrm>
            <a:off x="7308304" y="5373216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dirty="0" smtClean="0"/>
              <a:t>dne </a:t>
            </a:r>
            <a:endParaRPr lang="cs-CZ" sz="2000" dirty="0"/>
          </a:p>
        </p:txBody>
      </p:sp>
      <p:graphicFrame>
        <p:nvGraphicFramePr>
          <p:cNvPr id="133164" name="Object 44"/>
          <p:cNvGraphicFramePr>
            <a:graphicFrameLocks noChangeAspect="1"/>
          </p:cNvGraphicFramePr>
          <p:nvPr/>
        </p:nvGraphicFramePr>
        <p:xfrm>
          <a:off x="1979712" y="3978275"/>
          <a:ext cx="298450" cy="239713"/>
        </p:xfrm>
        <a:graphic>
          <a:graphicData uri="http://schemas.openxmlformats.org/presentationml/2006/ole">
            <p:oleObj spid="_x0000_s133164" name="Rovnice" r:id="rId18" imgW="190440" imgH="152280" progId="Equation.3">
              <p:embed/>
            </p:oleObj>
          </a:graphicData>
        </a:graphic>
      </p:graphicFrame>
      <p:graphicFrame>
        <p:nvGraphicFramePr>
          <p:cNvPr id="133165" name="Object 45"/>
          <p:cNvGraphicFramePr>
            <a:graphicFrameLocks noChangeAspect="1"/>
          </p:cNvGraphicFramePr>
          <p:nvPr/>
        </p:nvGraphicFramePr>
        <p:xfrm>
          <a:off x="2009874" y="4680818"/>
          <a:ext cx="198438" cy="260350"/>
        </p:xfrm>
        <a:graphic>
          <a:graphicData uri="http://schemas.openxmlformats.org/presentationml/2006/ole">
            <p:oleObj spid="_x0000_s133165" name="Rovnice" r:id="rId19" imgW="126720" imgH="164880" progId="Equation.3">
              <p:embed/>
            </p:oleObj>
          </a:graphicData>
        </a:graphic>
      </p:graphicFrame>
      <p:graphicFrame>
        <p:nvGraphicFramePr>
          <p:cNvPr id="133166" name="Object 46"/>
          <p:cNvGraphicFramePr>
            <a:graphicFrameLocks noChangeAspect="1"/>
          </p:cNvGraphicFramePr>
          <p:nvPr/>
        </p:nvGraphicFramePr>
        <p:xfrm>
          <a:off x="2009874" y="5373216"/>
          <a:ext cx="198438" cy="239713"/>
        </p:xfrm>
        <a:graphic>
          <a:graphicData uri="http://schemas.openxmlformats.org/presentationml/2006/ole">
            <p:oleObj spid="_x0000_s133166" name="Rovnice" r:id="rId20" imgW="126720" imgH="152280" progId="Equation.3">
              <p:embed/>
            </p:oleObj>
          </a:graphicData>
        </a:graphic>
      </p:graphicFrame>
      <p:sp>
        <p:nvSpPr>
          <p:cNvPr id="41" name="Obdélník 40"/>
          <p:cNvSpPr/>
          <p:nvPr/>
        </p:nvSpPr>
        <p:spPr>
          <a:xfrm>
            <a:off x="1475656" y="2852936"/>
            <a:ext cx="1152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Celou zakázku splní za</a:t>
            </a:r>
            <a:endParaRPr lang="cs-CZ" b="1" dirty="0"/>
          </a:p>
        </p:txBody>
      </p:sp>
      <p:sp>
        <p:nvSpPr>
          <p:cNvPr id="43" name="Obdélník 42"/>
          <p:cNvSpPr/>
          <p:nvPr/>
        </p:nvSpPr>
        <p:spPr>
          <a:xfrm>
            <a:off x="2699792" y="2998693"/>
            <a:ext cx="11521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za 1 den splní</a:t>
            </a:r>
            <a:endParaRPr lang="cs-CZ" b="1" dirty="0"/>
          </a:p>
        </p:txBody>
      </p:sp>
      <p:sp>
        <p:nvSpPr>
          <p:cNvPr id="45" name="Obdélník 44"/>
          <p:cNvSpPr/>
          <p:nvPr/>
        </p:nvSpPr>
        <p:spPr>
          <a:xfrm>
            <a:off x="3995936" y="2996952"/>
            <a:ext cx="11521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za </a:t>
            </a:r>
            <a:r>
              <a:rPr lang="cs-CZ" b="1" i="1" dirty="0" smtClean="0"/>
              <a:t>d</a:t>
            </a:r>
            <a:r>
              <a:rPr lang="cs-CZ" b="1" dirty="0" smtClean="0"/>
              <a:t> dní splní</a:t>
            </a:r>
            <a:endParaRPr lang="cs-CZ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3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3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3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3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13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13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"/>
                                        <p:tgtEl>
                                          <p:spTgt spid="13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500"/>
                                        <p:tgtEl>
                                          <p:spTgt spid="133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500"/>
                                        <p:tgtEl>
                                          <p:spTgt spid="133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500"/>
                                        <p:tgtEl>
                                          <p:spTgt spid="13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500"/>
                                        <p:tgtEl>
                                          <p:spTgt spid="13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7" grpId="0"/>
      <p:bldP spid="34" grpId="0" animBg="1"/>
      <p:bldP spid="44" grpId="0"/>
      <p:bldP spid="41" grpId="0"/>
      <p:bldP spid="4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8563" y="71414"/>
            <a:ext cx="8358246" cy="1989434"/>
          </a:xfrm>
        </p:spPr>
        <p:txBody>
          <a:bodyPr>
            <a:noAutofit/>
          </a:bodyPr>
          <a:lstStyle/>
          <a:p>
            <a:pPr marL="808038" indent="-808038" algn="just"/>
            <a:r>
              <a:rPr lang="cs-CZ" sz="2800" dirty="0" smtClean="0"/>
              <a:t>Př. 5: Mirka zvládne posekat zahradu za 7 hodin a Bára za 6 hodin. Protože jim ale přišel na pomoc Ondra, stihnou zahradu všichni společně posekat za</a:t>
            </a:r>
            <a:br>
              <a:rPr lang="cs-CZ" sz="2800" dirty="0" smtClean="0"/>
            </a:br>
            <a:r>
              <a:rPr lang="cs-CZ" sz="2800" dirty="0" smtClean="0"/>
              <a:t>2 hodiny. Za kolik hodin by zahradu zvládl Ondra posekat sám?</a:t>
            </a:r>
            <a:endParaRPr lang="zh-CN" altLang="en-US" sz="2600" cap="all" dirty="0"/>
          </a:p>
        </p:txBody>
      </p:sp>
      <p:cxnSp>
        <p:nvCxnSpPr>
          <p:cNvPr id="105" name="Přímá spojovací čára 104"/>
          <p:cNvCxnSpPr/>
          <p:nvPr/>
        </p:nvCxnSpPr>
        <p:spPr>
          <a:xfrm>
            <a:off x="899592" y="2132856"/>
            <a:ext cx="676875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5371554" y="3236908"/>
          <a:ext cx="1936750" cy="1044575"/>
        </p:xfrm>
        <a:graphic>
          <a:graphicData uri="http://schemas.openxmlformats.org/presentationml/2006/ole">
            <p:oleObj spid="_x0000_s149507" name="Rovnice" r:id="rId3" imgW="736560" imgH="393480" progId="Equation.3">
              <p:embed/>
            </p:oleObj>
          </a:graphicData>
        </a:graphic>
      </p:graphicFrame>
      <p:sp>
        <p:nvSpPr>
          <p:cNvPr id="21" name="Obdélník 20"/>
          <p:cNvSpPr/>
          <p:nvPr/>
        </p:nvSpPr>
        <p:spPr>
          <a:xfrm>
            <a:off x="5233182" y="2852936"/>
            <a:ext cx="16430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Rovnice:</a:t>
            </a:r>
            <a:endParaRPr lang="cs-CZ" sz="2600" dirty="0"/>
          </a:p>
        </p:txBody>
      </p:sp>
      <p:sp>
        <p:nvSpPr>
          <p:cNvPr id="27" name="Obdélník 26"/>
          <p:cNvSpPr/>
          <p:nvPr/>
        </p:nvSpPr>
        <p:spPr>
          <a:xfrm>
            <a:off x="989602" y="5949280"/>
            <a:ext cx="71647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Ondra by zahradu sám posekal za 5,25 hodiny.</a:t>
            </a:r>
            <a:endParaRPr lang="cs-CZ" sz="2600" dirty="0"/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1187624" y="404664"/>
            <a:ext cx="6192688" cy="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1043608" y="836712"/>
            <a:ext cx="1512168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3779912" y="1268760"/>
            <a:ext cx="4680520" cy="0"/>
          </a:xfrm>
          <a:prstGeom prst="line">
            <a:avLst/>
          </a:prstGeom>
          <a:ln w="28575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7812360" y="404664"/>
            <a:ext cx="57606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8503" name="Object 37"/>
          <p:cNvGraphicFramePr>
            <a:graphicFrameLocks noChangeAspect="1"/>
          </p:cNvGraphicFramePr>
          <p:nvPr/>
        </p:nvGraphicFramePr>
        <p:xfrm>
          <a:off x="6732240" y="4536947"/>
          <a:ext cx="1368425" cy="676275"/>
        </p:xfrm>
        <a:graphic>
          <a:graphicData uri="http://schemas.openxmlformats.org/presentationml/2006/ole">
            <p:oleObj spid="_x0000_s149515" name="Rovnice" r:id="rId4" imgW="520560" imgH="253800" progId="Equation.3">
              <p:embed/>
            </p:oleObj>
          </a:graphicData>
        </a:graphic>
      </p:graphicFrame>
      <p:sp>
        <p:nvSpPr>
          <p:cNvPr id="48" name="Obdélník 47"/>
          <p:cNvSpPr/>
          <p:nvPr/>
        </p:nvSpPr>
        <p:spPr>
          <a:xfrm>
            <a:off x="8032129" y="4569515"/>
            <a:ext cx="9323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hodin</a:t>
            </a:r>
            <a:endParaRPr lang="cs-CZ" sz="2400" b="1" dirty="0"/>
          </a:p>
        </p:txBody>
      </p:sp>
      <p:pic>
        <p:nvPicPr>
          <p:cNvPr id="149520" name="Picture 16" descr="C:\Users\toborpe\AppData\Local\Microsoft\Windows\Temporary Internet Files\Content.IE5\12VCM7MR\MC90023409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740352" y="1124744"/>
            <a:ext cx="1323900" cy="1447322"/>
          </a:xfrm>
          <a:prstGeom prst="rect">
            <a:avLst/>
          </a:prstGeom>
          <a:noFill/>
        </p:spPr>
      </p:pic>
      <p:graphicFrame>
        <p:nvGraphicFramePr>
          <p:cNvPr id="42" name="Tabulka 41"/>
          <p:cNvGraphicFramePr>
            <a:graphicFrameLocks noGrp="1"/>
          </p:cNvGraphicFramePr>
          <p:nvPr/>
        </p:nvGraphicFramePr>
        <p:xfrm>
          <a:off x="179512" y="2420888"/>
          <a:ext cx="4968552" cy="2739345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329612"/>
                <a:gridCol w="1189654"/>
                <a:gridCol w="1297158"/>
                <a:gridCol w="1152128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firma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508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7030A0"/>
                          </a:solidFill>
                        </a:rPr>
                        <a:t>Mirka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/>
                    </a:p>
                  </a:txBody>
                  <a:tcPr anchor="ctr"/>
                </a:tc>
              </a:tr>
              <a:tr h="62508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Bára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/>
                    </a:p>
                  </a:txBody>
                  <a:tcPr anchor="ctr"/>
                </a:tc>
              </a:tr>
              <a:tr h="62508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B0F0"/>
                          </a:solidFill>
                        </a:rPr>
                        <a:t>Ondra</a:t>
                      </a:r>
                      <a:endParaRPr lang="cs-CZ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9" name="TextovéPole 28"/>
          <p:cNvSpPr txBox="1"/>
          <p:nvPr/>
        </p:nvSpPr>
        <p:spPr>
          <a:xfrm>
            <a:off x="3923928" y="249289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za 2 hodiny poseká</a:t>
            </a:r>
            <a:endParaRPr lang="cs-CZ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699792" y="249289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za 1 hodinu poseká</a:t>
            </a:r>
            <a:endParaRPr lang="cs-CZ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475656" y="2420888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Celou zahradu poseká za</a:t>
            </a:r>
            <a:endParaRPr lang="cs-CZ" b="1" dirty="0"/>
          </a:p>
        </p:txBody>
      </p:sp>
      <p:graphicFrame>
        <p:nvGraphicFramePr>
          <p:cNvPr id="149518" name="Object 37"/>
          <p:cNvGraphicFramePr>
            <a:graphicFrameLocks noChangeAspect="1"/>
          </p:cNvGraphicFramePr>
          <p:nvPr/>
        </p:nvGraphicFramePr>
        <p:xfrm>
          <a:off x="1966119" y="3429000"/>
          <a:ext cx="301625" cy="403225"/>
        </p:xfrm>
        <a:graphic>
          <a:graphicData uri="http://schemas.openxmlformats.org/presentationml/2006/ole">
            <p:oleObj spid="_x0000_s149518" name="Rovnice" r:id="rId6" imgW="114120" imgH="152280" progId="Equation.3">
              <p:embed/>
            </p:oleObj>
          </a:graphicData>
        </a:graphic>
      </p:graphicFrame>
      <p:graphicFrame>
        <p:nvGraphicFramePr>
          <p:cNvPr id="149519" name="Object 37"/>
          <p:cNvGraphicFramePr>
            <a:graphicFrameLocks noChangeAspect="1"/>
          </p:cNvGraphicFramePr>
          <p:nvPr/>
        </p:nvGraphicFramePr>
        <p:xfrm>
          <a:off x="1950914" y="3946277"/>
          <a:ext cx="334962" cy="436563"/>
        </p:xfrm>
        <a:graphic>
          <a:graphicData uri="http://schemas.openxmlformats.org/presentationml/2006/ole">
            <p:oleObj spid="_x0000_s149519" name="Rovnice" r:id="rId7" imgW="126720" imgH="164880" progId="Equation.3">
              <p:embed/>
            </p:oleObj>
          </a:graphicData>
        </a:graphic>
      </p:graphicFrame>
      <p:graphicFrame>
        <p:nvGraphicFramePr>
          <p:cNvPr id="3" name="Object 37"/>
          <p:cNvGraphicFramePr>
            <a:graphicFrameLocks noChangeAspect="1"/>
          </p:cNvGraphicFramePr>
          <p:nvPr/>
        </p:nvGraphicFramePr>
        <p:xfrm>
          <a:off x="1933451" y="4609852"/>
          <a:ext cx="334963" cy="368300"/>
        </p:xfrm>
        <a:graphic>
          <a:graphicData uri="http://schemas.openxmlformats.org/presentationml/2006/ole">
            <p:oleObj spid="_x0000_s149520" name="Rovnice" r:id="rId8" imgW="126720" imgH="139680" progId="Equation.3">
              <p:embed/>
            </p:oleObj>
          </a:graphicData>
        </a:graphic>
      </p:graphicFrame>
      <p:graphicFrame>
        <p:nvGraphicFramePr>
          <p:cNvPr id="149521" name="Object 37"/>
          <p:cNvGraphicFramePr>
            <a:graphicFrameLocks noChangeAspect="1"/>
          </p:cNvGraphicFramePr>
          <p:nvPr/>
        </p:nvGraphicFramePr>
        <p:xfrm>
          <a:off x="3275856" y="3284984"/>
          <a:ext cx="214801" cy="607367"/>
        </p:xfrm>
        <a:graphic>
          <a:graphicData uri="http://schemas.openxmlformats.org/presentationml/2006/ole">
            <p:oleObj spid="_x0000_s149521" name="Rovnice" r:id="rId9" imgW="139680" imgH="393480" progId="Equation.3">
              <p:embed/>
            </p:oleObj>
          </a:graphicData>
        </a:graphic>
      </p:graphicFrame>
      <p:graphicFrame>
        <p:nvGraphicFramePr>
          <p:cNvPr id="149522" name="Object 37"/>
          <p:cNvGraphicFramePr>
            <a:graphicFrameLocks noChangeAspect="1"/>
          </p:cNvGraphicFramePr>
          <p:nvPr/>
        </p:nvGraphicFramePr>
        <p:xfrm>
          <a:off x="3268539" y="3901827"/>
          <a:ext cx="233362" cy="608013"/>
        </p:xfrm>
        <a:graphic>
          <a:graphicData uri="http://schemas.openxmlformats.org/presentationml/2006/ole">
            <p:oleObj spid="_x0000_s149522" name="Rovnice" r:id="rId10" imgW="152280" imgH="393480" progId="Equation.3">
              <p:embed/>
            </p:oleObj>
          </a:graphicData>
        </a:graphic>
      </p:graphicFrame>
      <p:graphicFrame>
        <p:nvGraphicFramePr>
          <p:cNvPr id="149523" name="Object 37"/>
          <p:cNvGraphicFramePr>
            <a:graphicFrameLocks noChangeAspect="1"/>
          </p:cNvGraphicFramePr>
          <p:nvPr/>
        </p:nvGraphicFramePr>
        <p:xfrm>
          <a:off x="3266951" y="4509840"/>
          <a:ext cx="233363" cy="608012"/>
        </p:xfrm>
        <a:graphic>
          <a:graphicData uri="http://schemas.openxmlformats.org/presentationml/2006/ole">
            <p:oleObj spid="_x0000_s149523" name="Rovnice" r:id="rId11" imgW="152280" imgH="393480" progId="Equation.3">
              <p:embed/>
            </p:oleObj>
          </a:graphicData>
        </a:graphic>
      </p:graphicFrame>
      <p:graphicFrame>
        <p:nvGraphicFramePr>
          <p:cNvPr id="149524" name="Object 37"/>
          <p:cNvGraphicFramePr>
            <a:graphicFrameLocks noChangeAspect="1"/>
          </p:cNvGraphicFramePr>
          <p:nvPr/>
        </p:nvGraphicFramePr>
        <p:xfrm>
          <a:off x="4418583" y="3284984"/>
          <a:ext cx="214313" cy="608012"/>
        </p:xfrm>
        <a:graphic>
          <a:graphicData uri="http://schemas.openxmlformats.org/presentationml/2006/ole">
            <p:oleObj spid="_x0000_s149524" name="Rovnice" r:id="rId12" imgW="139680" imgH="393480" progId="Equation.3">
              <p:embed/>
            </p:oleObj>
          </a:graphicData>
        </a:graphic>
      </p:graphicFrame>
      <p:graphicFrame>
        <p:nvGraphicFramePr>
          <p:cNvPr id="149525" name="Object 37"/>
          <p:cNvGraphicFramePr>
            <a:graphicFrameLocks noChangeAspect="1"/>
          </p:cNvGraphicFramePr>
          <p:nvPr/>
        </p:nvGraphicFramePr>
        <p:xfrm>
          <a:off x="4410646" y="3902521"/>
          <a:ext cx="233362" cy="608013"/>
        </p:xfrm>
        <a:graphic>
          <a:graphicData uri="http://schemas.openxmlformats.org/presentationml/2006/ole">
            <p:oleObj spid="_x0000_s149525" name="Rovnice" r:id="rId13" imgW="152280" imgH="393480" progId="Equation.3">
              <p:embed/>
            </p:oleObj>
          </a:graphicData>
        </a:graphic>
      </p:graphicFrame>
      <p:graphicFrame>
        <p:nvGraphicFramePr>
          <p:cNvPr id="149526" name="Object 37"/>
          <p:cNvGraphicFramePr>
            <a:graphicFrameLocks noChangeAspect="1"/>
          </p:cNvGraphicFramePr>
          <p:nvPr/>
        </p:nvGraphicFramePr>
        <p:xfrm>
          <a:off x="4409058" y="4510534"/>
          <a:ext cx="233363" cy="608012"/>
        </p:xfrm>
        <a:graphic>
          <a:graphicData uri="http://schemas.openxmlformats.org/presentationml/2006/ole">
            <p:oleObj spid="_x0000_s149526" name="Rovnice" r:id="rId14" imgW="152280" imgH="393480" progId="Equation.3">
              <p:embed/>
            </p:oleObj>
          </a:graphicData>
        </a:graphic>
      </p:graphicFrame>
      <p:graphicFrame>
        <p:nvGraphicFramePr>
          <p:cNvPr id="149527" name="Object 37"/>
          <p:cNvGraphicFramePr>
            <a:graphicFrameLocks noChangeAspect="1"/>
          </p:cNvGraphicFramePr>
          <p:nvPr/>
        </p:nvGraphicFramePr>
        <p:xfrm>
          <a:off x="7294711" y="3561403"/>
          <a:ext cx="301625" cy="403225"/>
        </p:xfrm>
        <a:graphic>
          <a:graphicData uri="http://schemas.openxmlformats.org/presentationml/2006/ole">
            <p:oleObj spid="_x0000_s149527" name="Rovnice" r:id="rId15" imgW="114120" imgH="152280" progId="Equation.3">
              <p:embed/>
            </p:oleObj>
          </a:graphicData>
        </a:graphic>
      </p:graphicFrame>
      <p:grpSp>
        <p:nvGrpSpPr>
          <p:cNvPr id="44" name="Skupina 43"/>
          <p:cNvGrpSpPr/>
          <p:nvPr/>
        </p:nvGrpSpPr>
        <p:grpSpPr>
          <a:xfrm>
            <a:off x="7308304" y="3521333"/>
            <a:ext cx="1584176" cy="944236"/>
            <a:chOff x="6444208" y="3132836"/>
            <a:chExt cx="1584176" cy="944236"/>
          </a:xfrm>
        </p:grpSpPr>
        <p:sp>
          <p:nvSpPr>
            <p:cNvPr id="49" name="Obdélník 48"/>
            <p:cNvSpPr/>
            <p:nvPr/>
          </p:nvSpPr>
          <p:spPr>
            <a:xfrm>
              <a:off x="6444208" y="3676962"/>
              <a:ext cx="1584176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cs-CZ" sz="2000" b="1" dirty="0" smtClean="0">
                  <a:solidFill>
                    <a:srgbClr val="009900"/>
                  </a:solidFill>
                </a:rPr>
                <a:t>Celá zahrada</a:t>
              </a:r>
              <a:endParaRPr lang="cs-CZ" sz="2000" b="1" dirty="0">
                <a:solidFill>
                  <a:srgbClr val="009900"/>
                </a:solidFill>
              </a:endParaRPr>
            </a:p>
          </p:txBody>
        </p:sp>
        <p:sp>
          <p:nvSpPr>
            <p:cNvPr id="50" name="Elipsa 49"/>
            <p:cNvSpPr/>
            <p:nvPr/>
          </p:nvSpPr>
          <p:spPr>
            <a:xfrm>
              <a:off x="6444208" y="3132836"/>
              <a:ext cx="288032" cy="472118"/>
            </a:xfrm>
            <a:prstGeom prst="ellipse">
              <a:avLst/>
            </a:prstGeom>
            <a:noFill/>
            <a:ln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1" name="Přímá spojovací čára 50"/>
            <p:cNvCxnSpPr>
              <a:stCxn id="49" idx="0"/>
              <a:endCxn id="50" idx="6"/>
            </p:cNvCxnSpPr>
            <p:nvPr/>
          </p:nvCxnSpPr>
          <p:spPr>
            <a:xfrm flipH="1" flipV="1">
              <a:off x="6732240" y="3368895"/>
              <a:ext cx="504056" cy="308067"/>
            </a:xfrm>
            <a:prstGeom prst="line">
              <a:avLst/>
            </a:prstGeom>
            <a:ln w="28575"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Elipsa 53"/>
          <p:cNvSpPr/>
          <p:nvPr/>
        </p:nvSpPr>
        <p:spPr>
          <a:xfrm>
            <a:off x="4139952" y="3284984"/>
            <a:ext cx="792088" cy="2016224"/>
          </a:xfrm>
          <a:prstGeom prst="ellipse">
            <a:avLst/>
          </a:prstGeom>
          <a:noFill/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6" name="Přímá spojovací čára 55"/>
          <p:cNvCxnSpPr/>
          <p:nvPr/>
        </p:nvCxnSpPr>
        <p:spPr>
          <a:xfrm>
            <a:off x="1043608" y="1700808"/>
            <a:ext cx="1368152" cy="0"/>
          </a:xfrm>
          <a:prstGeom prst="line">
            <a:avLst/>
          </a:prstGeom>
          <a:ln w="28575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49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49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4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49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49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49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149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148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7" grpId="0"/>
      <p:bldP spid="48" grpId="0"/>
      <p:bldP spid="29" grpId="0"/>
      <p:bldP spid="30" grpId="0"/>
      <p:bldP spid="32" grpId="0"/>
      <p:bldP spid="54" grpId="0" animBg="1"/>
      <p:bldP spid="5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496" y="71414"/>
            <a:ext cx="8965437" cy="1989434"/>
          </a:xfrm>
        </p:spPr>
        <p:txBody>
          <a:bodyPr>
            <a:noAutofit/>
          </a:bodyPr>
          <a:lstStyle/>
          <a:p>
            <a:pPr marL="808038" indent="-808038" algn="just"/>
            <a:r>
              <a:rPr lang="cs-CZ" sz="2800" dirty="0" smtClean="0"/>
              <a:t>Př. 6: Vzdálenost Hradce Králové a Karlových Varů je 240 km. Z KV vyjel v 8:00 kamion průměrnou rychlostí 60 km/</a:t>
            </a:r>
            <a:r>
              <a:rPr lang="cs-CZ" sz="2800" dirty="0" err="1" smtClean="0"/>
              <a:t>h</a:t>
            </a:r>
            <a:r>
              <a:rPr lang="cs-CZ" sz="2800" dirty="0" smtClean="0"/>
              <a:t>. V 8:30 vyjelo proti němu z HK osobní auto průměrnou rychlostí 80 km/</a:t>
            </a:r>
            <a:r>
              <a:rPr lang="cs-CZ" sz="2800" dirty="0" err="1" smtClean="0"/>
              <a:t>h</a:t>
            </a:r>
            <a:r>
              <a:rPr lang="cs-CZ" sz="2800" dirty="0" smtClean="0"/>
              <a:t>. V kolik hodin a jak daleko od KV se vozidla potkají?</a:t>
            </a:r>
            <a:endParaRPr lang="zh-CN" altLang="en-US" sz="2600" cap="all" dirty="0"/>
          </a:p>
        </p:txBody>
      </p:sp>
      <p:cxnSp>
        <p:nvCxnSpPr>
          <p:cNvPr id="105" name="Přímá spojovací čára 104"/>
          <p:cNvCxnSpPr/>
          <p:nvPr/>
        </p:nvCxnSpPr>
        <p:spPr>
          <a:xfrm>
            <a:off x="323528" y="2132856"/>
            <a:ext cx="856895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1475656" y="3213546"/>
          <a:ext cx="1603375" cy="539750"/>
        </p:xfrm>
        <a:graphic>
          <a:graphicData uri="http://schemas.openxmlformats.org/presentationml/2006/ole">
            <p:oleObj spid="_x0000_s150530" name="Rovnice" r:id="rId3" imgW="609480" imgH="203040" progId="Equation.3">
              <p:embed/>
            </p:oleObj>
          </a:graphicData>
        </a:graphic>
      </p:graphicFrame>
      <p:sp>
        <p:nvSpPr>
          <p:cNvPr id="27" name="Obdélník 26"/>
          <p:cNvSpPr/>
          <p:nvPr/>
        </p:nvSpPr>
        <p:spPr>
          <a:xfrm>
            <a:off x="1115616" y="6334780"/>
            <a:ext cx="7704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Auta se potkají v 10:00 120 km od Karlových Varů.</a:t>
            </a:r>
            <a:endParaRPr lang="cs-CZ" sz="2600" dirty="0"/>
          </a:p>
        </p:txBody>
      </p:sp>
      <p:graphicFrame>
        <p:nvGraphicFramePr>
          <p:cNvPr id="148503" name="Object 37"/>
          <p:cNvGraphicFramePr>
            <a:graphicFrameLocks noChangeAspect="1"/>
          </p:cNvGraphicFramePr>
          <p:nvPr/>
        </p:nvGraphicFramePr>
        <p:xfrm>
          <a:off x="1115616" y="5229200"/>
          <a:ext cx="968375" cy="541337"/>
        </p:xfrm>
        <a:graphic>
          <a:graphicData uri="http://schemas.openxmlformats.org/presentationml/2006/ole">
            <p:oleObj spid="_x0000_s150531" name="Rovnice" r:id="rId4" imgW="368280" imgH="203040" progId="Equation.3">
              <p:embed/>
            </p:oleObj>
          </a:graphicData>
        </a:graphic>
      </p:graphicFrame>
      <p:sp>
        <p:nvSpPr>
          <p:cNvPr id="48" name="Obdélník 47"/>
          <p:cNvSpPr/>
          <p:nvPr/>
        </p:nvSpPr>
        <p:spPr>
          <a:xfrm>
            <a:off x="251520" y="2204864"/>
            <a:ext cx="12241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Karlovy Vary</a:t>
            </a:r>
            <a:endParaRPr lang="cs-CZ" sz="2400" b="1" dirty="0"/>
          </a:p>
        </p:txBody>
      </p:sp>
      <p:sp>
        <p:nvSpPr>
          <p:cNvPr id="35" name="Obdélník 34"/>
          <p:cNvSpPr/>
          <p:nvPr/>
        </p:nvSpPr>
        <p:spPr>
          <a:xfrm>
            <a:off x="7812360" y="2237963"/>
            <a:ext cx="12241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Hradec Králové</a:t>
            </a:r>
            <a:endParaRPr lang="cs-CZ" sz="2400" b="1" dirty="0"/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1475656" y="2636912"/>
            <a:ext cx="64087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0542" name="Object 37"/>
          <p:cNvGraphicFramePr>
            <a:graphicFrameLocks noChangeAspect="1"/>
          </p:cNvGraphicFramePr>
          <p:nvPr/>
        </p:nvGraphicFramePr>
        <p:xfrm>
          <a:off x="1475656" y="2204864"/>
          <a:ext cx="935038" cy="438150"/>
        </p:xfrm>
        <a:graphic>
          <a:graphicData uri="http://schemas.openxmlformats.org/presentationml/2006/ole">
            <p:oleObj spid="_x0000_s150542" name="Rovnice" r:id="rId5" imgW="355320" imgH="164880" progId="Equation.3">
              <p:embed/>
            </p:oleObj>
          </a:graphicData>
        </a:graphic>
      </p:graphicFrame>
      <p:graphicFrame>
        <p:nvGraphicFramePr>
          <p:cNvPr id="150543" name="Object 37"/>
          <p:cNvGraphicFramePr>
            <a:graphicFrameLocks noChangeAspect="1"/>
          </p:cNvGraphicFramePr>
          <p:nvPr/>
        </p:nvGraphicFramePr>
        <p:xfrm>
          <a:off x="6948264" y="2204864"/>
          <a:ext cx="935038" cy="438150"/>
        </p:xfrm>
        <a:graphic>
          <a:graphicData uri="http://schemas.openxmlformats.org/presentationml/2006/ole">
            <p:oleObj spid="_x0000_s150543" name="Rovnice" r:id="rId6" imgW="355320" imgH="164880" progId="Equation.3">
              <p:embed/>
            </p:oleObj>
          </a:graphicData>
        </a:graphic>
      </p:graphicFrame>
      <p:pic>
        <p:nvPicPr>
          <p:cNvPr id="41" name="Obrázek 40" descr="C:\Users\toborpe\AppData\Local\Microsoft\Windows\Temporary Internet Files\Content.IE5\LJG28DAT\MC900234298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2708920"/>
            <a:ext cx="93610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Obrázek 42" descr="C:\Users\toborpe\AppData\Local\Microsoft\Windows\Temporary Internet Files\Content.IE5\LJG28DAT\MC900352092[1].wm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280" y="2844552"/>
            <a:ext cx="720080" cy="368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5" name="Přímá spojovací šipka 44"/>
          <p:cNvCxnSpPr/>
          <p:nvPr/>
        </p:nvCxnSpPr>
        <p:spPr>
          <a:xfrm>
            <a:off x="1475656" y="3284984"/>
            <a:ext cx="22322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 flipH="1">
            <a:off x="3779912" y="3284984"/>
            <a:ext cx="41044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0545" name="Object 37"/>
          <p:cNvGraphicFramePr>
            <a:graphicFrameLocks noChangeAspect="1"/>
          </p:cNvGraphicFramePr>
          <p:nvPr/>
        </p:nvGraphicFramePr>
        <p:xfrm>
          <a:off x="6284913" y="3212976"/>
          <a:ext cx="1636712" cy="539750"/>
        </p:xfrm>
        <a:graphic>
          <a:graphicData uri="http://schemas.openxmlformats.org/presentationml/2006/ole">
            <p:oleObj spid="_x0000_s150545" name="Rovnice" r:id="rId9" imgW="622080" imgH="203040" progId="Equation.3">
              <p:embed/>
            </p:oleObj>
          </a:graphicData>
        </a:graphic>
      </p:graphicFrame>
      <p:graphicFrame>
        <p:nvGraphicFramePr>
          <p:cNvPr id="150546" name="Object 37"/>
          <p:cNvGraphicFramePr>
            <a:graphicFrameLocks noChangeAspect="1"/>
          </p:cNvGraphicFramePr>
          <p:nvPr/>
        </p:nvGraphicFramePr>
        <p:xfrm>
          <a:off x="1461790" y="3789610"/>
          <a:ext cx="1670050" cy="539750"/>
        </p:xfrm>
        <a:graphic>
          <a:graphicData uri="http://schemas.openxmlformats.org/presentationml/2006/ole">
            <p:oleObj spid="_x0000_s150546" name="Rovnice" r:id="rId10" imgW="634680" imgH="203040" progId="Equation.3">
              <p:embed/>
            </p:oleObj>
          </a:graphicData>
        </a:graphic>
      </p:graphicFrame>
      <p:graphicFrame>
        <p:nvGraphicFramePr>
          <p:cNvPr id="150547" name="Object 37"/>
          <p:cNvGraphicFramePr>
            <a:graphicFrameLocks noChangeAspect="1"/>
          </p:cNvGraphicFramePr>
          <p:nvPr/>
        </p:nvGraphicFramePr>
        <p:xfrm>
          <a:off x="6264721" y="3789238"/>
          <a:ext cx="2771775" cy="539750"/>
        </p:xfrm>
        <a:graphic>
          <a:graphicData uri="http://schemas.openxmlformats.org/presentationml/2006/ole">
            <p:oleObj spid="_x0000_s150547" name="Rovnice" r:id="rId11" imgW="1054080" imgH="203040" progId="Equation.3">
              <p:embed/>
            </p:oleObj>
          </a:graphicData>
        </a:graphic>
      </p:graphicFrame>
      <p:graphicFrame>
        <p:nvGraphicFramePr>
          <p:cNvPr id="150548" name="Object 37"/>
          <p:cNvGraphicFramePr>
            <a:graphicFrameLocks noChangeAspect="1"/>
          </p:cNvGraphicFramePr>
          <p:nvPr/>
        </p:nvGraphicFramePr>
        <p:xfrm>
          <a:off x="3779912" y="4149080"/>
          <a:ext cx="1603375" cy="541337"/>
        </p:xfrm>
        <a:graphic>
          <a:graphicData uri="http://schemas.openxmlformats.org/presentationml/2006/ole">
            <p:oleObj spid="_x0000_s150548" name="Rovnice" r:id="rId12" imgW="609480" imgH="203040" progId="Equation.3">
              <p:embed/>
            </p:oleObj>
          </a:graphicData>
        </a:graphic>
      </p:graphicFrame>
      <p:grpSp>
        <p:nvGrpSpPr>
          <p:cNvPr id="55" name="Skupina 54"/>
          <p:cNvGrpSpPr/>
          <p:nvPr/>
        </p:nvGrpSpPr>
        <p:grpSpPr>
          <a:xfrm>
            <a:off x="3923928" y="2178000"/>
            <a:ext cx="1321735" cy="465188"/>
            <a:chOff x="3923928" y="2178000"/>
            <a:chExt cx="1321735" cy="465188"/>
          </a:xfrm>
        </p:grpSpPr>
        <p:graphicFrame>
          <p:nvGraphicFramePr>
            <p:cNvPr id="150549" name="Object 21"/>
            <p:cNvGraphicFramePr>
              <a:graphicFrameLocks noChangeAspect="1"/>
            </p:cNvGraphicFramePr>
            <p:nvPr/>
          </p:nvGraphicFramePr>
          <p:xfrm>
            <a:off x="3923928" y="2205038"/>
            <a:ext cx="700088" cy="438150"/>
          </p:xfrm>
          <a:graphic>
            <a:graphicData uri="http://schemas.openxmlformats.org/presentationml/2006/ole">
              <p:oleObj spid="_x0000_s150549" name="Rovnice" r:id="rId13" imgW="266400" imgH="164880" progId="Equation.3">
                <p:embed/>
              </p:oleObj>
            </a:graphicData>
          </a:graphic>
        </p:graphicFrame>
        <p:graphicFrame>
          <p:nvGraphicFramePr>
            <p:cNvPr id="150550" name="Object 22"/>
            <p:cNvGraphicFramePr>
              <a:graphicFrameLocks noChangeAspect="1"/>
            </p:cNvGraphicFramePr>
            <p:nvPr/>
          </p:nvGraphicFramePr>
          <p:xfrm>
            <a:off x="4644000" y="2178000"/>
            <a:ext cx="601663" cy="438150"/>
          </p:xfrm>
          <a:graphic>
            <a:graphicData uri="http://schemas.openxmlformats.org/presentationml/2006/ole">
              <p:oleObj spid="_x0000_s150550" name="Rovnice" r:id="rId14" imgW="228600" imgH="164880" progId="Equation.3">
                <p:embed/>
              </p:oleObj>
            </a:graphicData>
          </a:graphic>
        </p:graphicFrame>
      </p:grpSp>
      <p:graphicFrame>
        <p:nvGraphicFramePr>
          <p:cNvPr id="150551" name="Object 23"/>
          <p:cNvGraphicFramePr>
            <a:graphicFrameLocks noChangeAspect="1"/>
          </p:cNvGraphicFramePr>
          <p:nvPr/>
        </p:nvGraphicFramePr>
        <p:xfrm>
          <a:off x="2611438" y="4687862"/>
          <a:ext cx="3941762" cy="541338"/>
        </p:xfrm>
        <a:graphic>
          <a:graphicData uri="http://schemas.openxmlformats.org/presentationml/2006/ole">
            <p:oleObj spid="_x0000_s150551" name="Rovnice" r:id="rId15" imgW="1498320" imgH="203040" progId="Equation.3">
              <p:embed/>
            </p:oleObj>
          </a:graphicData>
        </a:graphic>
      </p:graphicFrame>
      <p:graphicFrame>
        <p:nvGraphicFramePr>
          <p:cNvPr id="150552" name="Object 23"/>
          <p:cNvGraphicFramePr>
            <a:graphicFrameLocks noChangeAspect="1"/>
          </p:cNvGraphicFramePr>
          <p:nvPr/>
        </p:nvGraphicFramePr>
        <p:xfrm>
          <a:off x="2039193" y="5229200"/>
          <a:ext cx="1236663" cy="541338"/>
        </p:xfrm>
        <a:graphic>
          <a:graphicData uri="http://schemas.openxmlformats.org/presentationml/2006/ole">
            <p:oleObj spid="_x0000_s150552" name="Rovnice" r:id="rId16" imgW="469800" imgH="203040" progId="Equation.3">
              <p:embed/>
            </p:oleObj>
          </a:graphicData>
        </a:graphic>
      </p:graphicFrame>
      <p:graphicFrame>
        <p:nvGraphicFramePr>
          <p:cNvPr id="150553" name="Object 23"/>
          <p:cNvGraphicFramePr>
            <a:graphicFrameLocks noChangeAspect="1"/>
          </p:cNvGraphicFramePr>
          <p:nvPr/>
        </p:nvGraphicFramePr>
        <p:xfrm>
          <a:off x="4067944" y="5229200"/>
          <a:ext cx="3473450" cy="608012"/>
        </p:xfrm>
        <a:graphic>
          <a:graphicData uri="http://schemas.openxmlformats.org/presentationml/2006/ole">
            <p:oleObj spid="_x0000_s150553" name="Rovnice" r:id="rId17" imgW="1320480" imgH="228600" progId="Equation.3">
              <p:embed/>
            </p:oleObj>
          </a:graphicData>
        </a:graphic>
      </p:graphicFrame>
      <p:graphicFrame>
        <p:nvGraphicFramePr>
          <p:cNvPr id="150554" name="Object 26"/>
          <p:cNvGraphicFramePr>
            <a:graphicFrameLocks noChangeAspect="1"/>
          </p:cNvGraphicFramePr>
          <p:nvPr/>
        </p:nvGraphicFramePr>
        <p:xfrm>
          <a:off x="1133227" y="5699125"/>
          <a:ext cx="3006725" cy="608013"/>
        </p:xfrm>
        <a:graphic>
          <a:graphicData uri="http://schemas.openxmlformats.org/presentationml/2006/ole">
            <p:oleObj spid="_x0000_s150554" name="Rovnice" r:id="rId18" imgW="114300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5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5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5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50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48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50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50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150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8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496" y="287438"/>
            <a:ext cx="8965437" cy="1989434"/>
          </a:xfrm>
        </p:spPr>
        <p:txBody>
          <a:bodyPr>
            <a:noAutofit/>
          </a:bodyPr>
          <a:lstStyle/>
          <a:p>
            <a:pPr marL="808038" indent="-808038" algn="l"/>
            <a:r>
              <a:rPr lang="cs-CZ" sz="2800" dirty="0" smtClean="0"/>
              <a:t>Př. 7: Jirka vyjde z domova na procházku rychlostí 4,2 km/</a:t>
            </a:r>
            <a:r>
              <a:rPr lang="cs-CZ" sz="2800" dirty="0" err="1" smtClean="0"/>
              <a:t>h</a:t>
            </a:r>
            <a:r>
              <a:rPr lang="cs-CZ" sz="2800" dirty="0" smtClean="0"/>
              <a:t>. Za 1 hodinu 10 minut za ním vyjede na kole jeho bratr Tomáš průměrnou rychlostí 18 km/</a:t>
            </a:r>
            <a:r>
              <a:rPr lang="cs-CZ" sz="2800" dirty="0" err="1" smtClean="0"/>
              <a:t>h</a:t>
            </a:r>
            <a:r>
              <a:rPr lang="cs-CZ" sz="2800" dirty="0" smtClean="0"/>
              <a:t>. Za kolik minut Tomáš Jirku dostihne a kolik kilometrů při tom ujede?</a:t>
            </a:r>
            <a:br>
              <a:rPr lang="cs-CZ" sz="2800" dirty="0" smtClean="0"/>
            </a:br>
            <a:endParaRPr lang="zh-CN" altLang="en-US" sz="2600" cap="all" dirty="0"/>
          </a:p>
        </p:txBody>
      </p:sp>
      <p:cxnSp>
        <p:nvCxnSpPr>
          <p:cNvPr id="105" name="Přímá spojovací čára 104"/>
          <p:cNvCxnSpPr/>
          <p:nvPr/>
        </p:nvCxnSpPr>
        <p:spPr>
          <a:xfrm>
            <a:off x="323528" y="1988840"/>
            <a:ext cx="856895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2699792" y="1916832"/>
          <a:ext cx="1603375" cy="539750"/>
        </p:xfrm>
        <a:graphic>
          <a:graphicData uri="http://schemas.openxmlformats.org/presentationml/2006/ole">
            <p:oleObj spid="_x0000_s151554" name="Rovnice" r:id="rId3" imgW="609480" imgH="203040" progId="Equation.3">
              <p:embed/>
            </p:oleObj>
          </a:graphicData>
        </a:graphic>
      </p:graphicFrame>
      <p:sp>
        <p:nvSpPr>
          <p:cNvPr id="27" name="Obdélník 26"/>
          <p:cNvSpPr/>
          <p:nvPr/>
        </p:nvSpPr>
        <p:spPr>
          <a:xfrm>
            <a:off x="467544" y="6362164"/>
            <a:ext cx="8424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Tomáš Jirku dožene za 22 minut a ujede přitom 6,4km.</a:t>
            </a:r>
            <a:endParaRPr lang="cs-CZ" sz="2600" dirty="0"/>
          </a:p>
        </p:txBody>
      </p:sp>
      <p:graphicFrame>
        <p:nvGraphicFramePr>
          <p:cNvPr id="148503" name="Object 37"/>
          <p:cNvGraphicFramePr>
            <a:graphicFrameLocks noChangeAspect="1"/>
          </p:cNvGraphicFramePr>
          <p:nvPr/>
        </p:nvGraphicFramePr>
        <p:xfrm>
          <a:off x="376882" y="5445224"/>
          <a:ext cx="3475038" cy="541337"/>
        </p:xfrm>
        <a:graphic>
          <a:graphicData uri="http://schemas.openxmlformats.org/presentationml/2006/ole">
            <p:oleObj spid="_x0000_s151555" name="Rovnice" r:id="rId4" imgW="1320480" imgH="203040" progId="Equation.3">
              <p:embed/>
            </p:oleObj>
          </a:graphicData>
        </a:graphic>
      </p:graphicFrame>
      <p:sp>
        <p:nvSpPr>
          <p:cNvPr id="48" name="Obdélník 47"/>
          <p:cNvSpPr/>
          <p:nvPr/>
        </p:nvSpPr>
        <p:spPr>
          <a:xfrm>
            <a:off x="1187624" y="2204864"/>
            <a:ext cx="12241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Jirka</a:t>
            </a:r>
            <a:endParaRPr lang="cs-CZ" sz="2400" b="1" dirty="0"/>
          </a:p>
        </p:txBody>
      </p:sp>
      <p:sp>
        <p:nvSpPr>
          <p:cNvPr id="35" name="Obdélník 34"/>
          <p:cNvSpPr/>
          <p:nvPr/>
        </p:nvSpPr>
        <p:spPr>
          <a:xfrm>
            <a:off x="1187624" y="3327375"/>
            <a:ext cx="12241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Tomáš</a:t>
            </a:r>
            <a:endParaRPr lang="cs-CZ" sz="2400" b="1" dirty="0"/>
          </a:p>
        </p:txBody>
      </p:sp>
      <p:graphicFrame>
        <p:nvGraphicFramePr>
          <p:cNvPr id="150545" name="Object 37"/>
          <p:cNvGraphicFramePr>
            <a:graphicFrameLocks noChangeAspect="1"/>
          </p:cNvGraphicFramePr>
          <p:nvPr/>
        </p:nvGraphicFramePr>
        <p:xfrm>
          <a:off x="2699792" y="3212976"/>
          <a:ext cx="1636712" cy="539750"/>
        </p:xfrm>
        <a:graphic>
          <a:graphicData uri="http://schemas.openxmlformats.org/presentationml/2006/ole">
            <p:oleObj spid="_x0000_s151558" name="Rovnice" r:id="rId5" imgW="622080" imgH="203040" progId="Equation.3">
              <p:embed/>
            </p:oleObj>
          </a:graphicData>
        </a:graphic>
      </p:graphicFrame>
      <p:graphicFrame>
        <p:nvGraphicFramePr>
          <p:cNvPr id="150546" name="Object 37"/>
          <p:cNvGraphicFramePr>
            <a:graphicFrameLocks noChangeAspect="1"/>
          </p:cNvGraphicFramePr>
          <p:nvPr/>
        </p:nvGraphicFramePr>
        <p:xfrm>
          <a:off x="2729929" y="2492251"/>
          <a:ext cx="1770063" cy="539750"/>
        </p:xfrm>
        <a:graphic>
          <a:graphicData uri="http://schemas.openxmlformats.org/presentationml/2006/ole">
            <p:oleObj spid="_x0000_s151559" name="Rovnice" r:id="rId6" imgW="672840" imgH="203040" progId="Equation.3">
              <p:embed/>
            </p:oleObj>
          </a:graphicData>
        </a:graphic>
      </p:graphicFrame>
      <p:graphicFrame>
        <p:nvGraphicFramePr>
          <p:cNvPr id="150547" name="Object 37"/>
          <p:cNvGraphicFramePr>
            <a:graphicFrameLocks noChangeAspect="1"/>
          </p:cNvGraphicFramePr>
          <p:nvPr/>
        </p:nvGraphicFramePr>
        <p:xfrm>
          <a:off x="2713657" y="3789239"/>
          <a:ext cx="2938463" cy="539750"/>
        </p:xfrm>
        <a:graphic>
          <a:graphicData uri="http://schemas.openxmlformats.org/presentationml/2006/ole">
            <p:oleObj spid="_x0000_s151560" name="Rovnice" r:id="rId7" imgW="1117440" imgH="203040" progId="Equation.3">
              <p:embed/>
            </p:oleObj>
          </a:graphicData>
        </a:graphic>
      </p:graphicFrame>
      <p:graphicFrame>
        <p:nvGraphicFramePr>
          <p:cNvPr id="150548" name="Object 37"/>
          <p:cNvGraphicFramePr>
            <a:graphicFrameLocks noChangeAspect="1"/>
          </p:cNvGraphicFramePr>
          <p:nvPr/>
        </p:nvGraphicFramePr>
        <p:xfrm>
          <a:off x="4175125" y="4365104"/>
          <a:ext cx="1101725" cy="541338"/>
        </p:xfrm>
        <a:graphic>
          <a:graphicData uri="http://schemas.openxmlformats.org/presentationml/2006/ole">
            <p:oleObj spid="_x0000_s151561" name="Rovnice" r:id="rId8" imgW="419040" imgH="203040" progId="Equation.3">
              <p:embed/>
            </p:oleObj>
          </a:graphicData>
        </a:graphic>
      </p:graphicFrame>
      <p:graphicFrame>
        <p:nvGraphicFramePr>
          <p:cNvPr id="150551" name="Object 23"/>
          <p:cNvGraphicFramePr>
            <a:graphicFrameLocks noChangeAspect="1"/>
          </p:cNvGraphicFramePr>
          <p:nvPr/>
        </p:nvGraphicFramePr>
        <p:xfrm>
          <a:off x="3708177" y="4869160"/>
          <a:ext cx="3240087" cy="541338"/>
        </p:xfrm>
        <a:graphic>
          <a:graphicData uri="http://schemas.openxmlformats.org/presentationml/2006/ole">
            <p:oleObj spid="_x0000_s151564" name="Rovnice" r:id="rId9" imgW="1231560" imgH="203040" progId="Equation.3">
              <p:embed/>
            </p:oleObj>
          </a:graphicData>
        </a:graphic>
      </p:graphicFrame>
      <p:graphicFrame>
        <p:nvGraphicFramePr>
          <p:cNvPr id="150553" name="Object 23"/>
          <p:cNvGraphicFramePr>
            <a:graphicFrameLocks noChangeAspect="1"/>
          </p:cNvGraphicFramePr>
          <p:nvPr/>
        </p:nvGraphicFramePr>
        <p:xfrm>
          <a:off x="4294188" y="5445001"/>
          <a:ext cx="4173537" cy="608013"/>
        </p:xfrm>
        <a:graphic>
          <a:graphicData uri="http://schemas.openxmlformats.org/presentationml/2006/ole">
            <p:oleObj spid="_x0000_s151566" name="Rovnice" r:id="rId10" imgW="1587240" imgH="228600" progId="Equation.3">
              <p:embed/>
            </p:oleObj>
          </a:graphicData>
        </a:graphic>
      </p:graphicFrame>
      <p:graphicFrame>
        <p:nvGraphicFramePr>
          <p:cNvPr id="150554" name="Object 26"/>
          <p:cNvGraphicFramePr>
            <a:graphicFrameLocks noChangeAspect="1"/>
          </p:cNvGraphicFramePr>
          <p:nvPr/>
        </p:nvGraphicFramePr>
        <p:xfrm>
          <a:off x="395536" y="5877272"/>
          <a:ext cx="3508375" cy="676275"/>
        </p:xfrm>
        <a:graphic>
          <a:graphicData uri="http://schemas.openxmlformats.org/presentationml/2006/ole">
            <p:oleObj spid="_x0000_s151567" name="Rovnice" r:id="rId11" imgW="1333440" imgH="253800" progId="Equation.3">
              <p:embed/>
            </p:oleObj>
          </a:graphicData>
        </a:graphic>
      </p:graphicFrame>
      <p:pic>
        <p:nvPicPr>
          <p:cNvPr id="28" name="Obrázek 27" descr="C:\Users\toborpe\AppData\Local\Microsoft\Windows\Temporary Internet Files\Content.IE5\RYIMORU6\MC900280862[1].wmf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3528" y="1844824"/>
            <a:ext cx="864096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Obrázek 28" descr="C:\Users\toborpe\AppData\Local\Microsoft\Windows\Temporary Internet Files\Content.IE5\B7VKT2R0\MC900295610[1].wmf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7504" y="3140968"/>
            <a:ext cx="115212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Přímá spojovací čára 29"/>
          <p:cNvCxnSpPr/>
          <p:nvPr/>
        </p:nvCxnSpPr>
        <p:spPr>
          <a:xfrm>
            <a:off x="179512" y="3068960"/>
            <a:ext cx="856895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5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50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48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50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50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8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42484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48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21-22</a:t>
            </a:r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4400" baseline="0" dirty="0" smtClean="0">
                <a:latin typeface="+mj-lt"/>
                <a:ea typeface="+mj-ea"/>
                <a:cs typeface="+mj-cs"/>
              </a:rPr>
              <a:t>str. 49/př. </a:t>
            </a:r>
            <a:r>
              <a:rPr lang="cs-CZ" sz="4400" baseline="0" smtClean="0">
                <a:latin typeface="+mj-lt"/>
                <a:ea typeface="+mj-ea"/>
                <a:cs typeface="+mj-cs"/>
              </a:rPr>
              <a:t>25-26</a:t>
            </a:r>
            <a:endParaRPr lang="cs-CZ" sz="4400" baseline="0" dirty="0" smtClean="0">
              <a:latin typeface="+mj-lt"/>
              <a:ea typeface="+mj-ea"/>
              <a:cs typeface="+mj-cs"/>
            </a:endParaRPr>
          </a:p>
          <a:p>
            <a:pPr marL="361950" indent="-36195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cs-CZ" sz="4400" dirty="0" smtClean="0"/>
              <a:t>str. 50-51/př. 28-33</a:t>
            </a:r>
          </a:p>
          <a:p>
            <a:pPr marL="361950" lvl="0" indent="-36195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cs-CZ" sz="4400" dirty="0" smtClean="0"/>
              <a:t>str. 68-73/př. 5-23</a:t>
            </a:r>
          </a:p>
          <a:p>
            <a:pPr marL="361950" lvl="0" indent="-361950">
              <a:spcBef>
                <a:spcPct val="0"/>
              </a:spcBef>
              <a:buFont typeface="Arial" pitchFamily="34" charset="0"/>
              <a:buChar char="•"/>
              <a:defRPr/>
            </a:pPr>
            <a:endParaRPr lang="cs-CZ" sz="4400" dirty="0" smtClean="0"/>
          </a:p>
          <a:p>
            <a:pPr marL="361950" indent="-361950">
              <a:spcBef>
                <a:spcPct val="0"/>
              </a:spcBef>
              <a:buFont typeface="Arial" pitchFamily="34" charset="0"/>
              <a:buChar char="•"/>
              <a:defRPr/>
            </a:pPr>
            <a:endParaRPr lang="cs-CZ" sz="4400" dirty="0" smtClean="0"/>
          </a:p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cs-CZ" sz="4400" baseline="0" dirty="0" smtClean="0"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3030</TotalTime>
  <Words>560</Words>
  <Application>Microsoft Office PowerPoint</Application>
  <PresentationFormat>Předvádění na obrazovce (4:3)</PresentationFormat>
  <Paragraphs>82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linear</vt:lpstr>
      <vt:lpstr>Rovnice</vt:lpstr>
      <vt:lpstr>3.3 SLOVNÍ ÚLOHY - lineární rovnice</vt:lpstr>
      <vt:lpstr>Zásady řešení slovních úloh:</vt:lpstr>
      <vt:lpstr>Př. 1: Ve třídě 3.C se psala čtvrtletní práce z matematiky. Jedničku dostala čtvrtina studentů, dvojku dostaly tři osminy studentů, trojku dostala opět jedna čtvrtina studentů, čtyřka nebyla žádná. Kolik studentů psalo čtvrtletku, když pětku dostali 4 studenti?</vt:lpstr>
      <vt:lpstr>Př. 2: Brigádníci dostali za natření plotu 640 Kč, o které se rozdělili podle počtu odpracovaných hodin, a to tak, že Marek dostal čtyřikrát méně než Jirka a Roman dostal o 40 Kč víc než Marek. Kolik korun dostal každý z brigádníků?</vt:lpstr>
      <vt:lpstr>Př. 4: Obvod trojúhelníkové zahrady je 104 m. Jedna jeho strana je o 6 m delší než druhá a o 8 m kratší než třetí strana. Urči délky stran pozemku.</vt:lpstr>
      <vt:lpstr>Př. 3: Firma Kropítko je schopna splnit zakázku (výrobu zahradních konví pro nejmenovaný obchodní řetězec) za 12 dní, firma Konvička by tutéž zakázku plnila pouze 9 dní a firma Zalévátko dokonce pouhé 4 dny. Za jak dlouho by tyto firmy splnily zakázku společně?</vt:lpstr>
      <vt:lpstr>Př. 5: Mirka zvládne posekat zahradu za 7 hodin a Bára za 6 hodin. Protože jim ale přišel na pomoc Ondra, stihnou zahradu všichni společně posekat za 2 hodiny. Za kolik hodin by zahradu zvládl Ondra posekat sám?</vt:lpstr>
      <vt:lpstr>Př. 6: Vzdálenost Hradce Králové a Karlových Varů je 240 km. Z KV vyjel v 8:00 kamion průměrnou rychlostí 60 km/h. V 8:30 vyjelo proti němu z HK osobní auto průměrnou rychlostí 80 km/h. V kolik hodin a jak daleko od KV se vozidla potkají?</vt:lpstr>
      <vt:lpstr>Př. 7: Jirka vyjde z domova na procházku rychlostí 4,2 km/h. Za 1 hodinu 10 minut za ním vyjede na kole jeho bratr Tomáš průměrnou rychlostí 18 km/h. Za kolik minut Tomáš Jirku dostihne a kolik kilometrů při tom ujede? </vt:lpstr>
      <vt:lpstr>Pracovní sešit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269</cp:revision>
  <dcterms:created xsi:type="dcterms:W3CDTF">2012-10-30T11:22:23Z</dcterms:created>
  <dcterms:modified xsi:type="dcterms:W3CDTF">2014-01-31T07:05:13Z</dcterms:modified>
</cp:coreProperties>
</file>