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32" r:id="rId4"/>
    <p:sldId id="333" r:id="rId5"/>
    <p:sldId id="334" r:id="rId6"/>
    <p:sldId id="335" r:id="rId7"/>
    <p:sldId id="336" r:id="rId8"/>
    <p:sldId id="337" r:id="rId9"/>
    <p:sldId id="338" r:id="rId10"/>
    <p:sldId id="310" r:id="rId11"/>
    <p:sldId id="339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66FF"/>
    <a:srgbClr val="FFCCFF"/>
    <a:srgbClr val="FF99FF"/>
    <a:srgbClr val="CCECFF"/>
    <a:srgbClr val="6699FF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FF"/>
            </a:gs>
            <a:gs pos="50000">
              <a:srgbClr val="FF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10" Type="http://schemas.openxmlformats.org/officeDocument/2006/relationships/image" Target="NULL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13.png"/><Relationship Id="rId4" Type="http://schemas.openxmlformats.org/officeDocument/2006/relationships/oleObject" Target="../embeddings/oleObject3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10" Type="http://schemas.openxmlformats.org/officeDocument/2006/relationships/oleObject" Target="../embeddings/oleObject41.bin"/><Relationship Id="rId4" Type="http://schemas.openxmlformats.org/officeDocument/2006/relationships/image" Target="../media/image13.png"/><Relationship Id="rId9" Type="http://schemas.openxmlformats.org/officeDocument/2006/relationships/oleObject" Target="../embeddings/oleObject40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3.4 LINEÁRNÍ NEROVNICE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2668856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= zápis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Lineární nerovnice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3563888" y="1692275"/>
          <a:ext cx="1509713" cy="442913"/>
        </p:xfrm>
        <a:graphic>
          <a:graphicData uri="http://schemas.openxmlformats.org/presentationml/2006/ole">
            <p:oleObj spid="_x0000_s169988" name="Rovnice" r:id="rId3" imgW="609480" imgH="177480" progId="Equation.3">
              <p:embed/>
            </p:oleObj>
          </a:graphicData>
        </a:graphic>
      </p:graphicFrame>
      <p:graphicFrame>
        <p:nvGraphicFramePr>
          <p:cNvPr id="169989" name="Object 5"/>
          <p:cNvGraphicFramePr>
            <a:graphicFrameLocks noChangeAspect="1"/>
          </p:cNvGraphicFramePr>
          <p:nvPr/>
        </p:nvGraphicFramePr>
        <p:xfrm>
          <a:off x="3563888" y="2204864"/>
          <a:ext cx="1509713" cy="442913"/>
        </p:xfrm>
        <a:graphic>
          <a:graphicData uri="http://schemas.openxmlformats.org/presentationml/2006/ole">
            <p:oleObj spid="_x0000_s169989" name="Rovnice" r:id="rId4" imgW="609480" imgH="177480" progId="Equation.3">
              <p:embed/>
            </p:oleObj>
          </a:graphicData>
        </a:graphic>
      </p:graphicFrame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63888" y="2780928"/>
          <a:ext cx="1509713" cy="442913"/>
        </p:xfrm>
        <a:graphic>
          <a:graphicData uri="http://schemas.openxmlformats.org/presentationml/2006/ole">
            <p:oleObj spid="_x0000_s169990" name="Rovnice" r:id="rId5" imgW="609480" imgH="177480" progId="Equation.3">
              <p:embed/>
            </p:oleObj>
          </a:graphicData>
        </a:graphic>
      </p:graphicFrame>
      <p:graphicFrame>
        <p:nvGraphicFramePr>
          <p:cNvPr id="169991" name="Object 5"/>
          <p:cNvGraphicFramePr>
            <a:graphicFrameLocks noChangeAspect="1"/>
          </p:cNvGraphicFramePr>
          <p:nvPr/>
        </p:nvGraphicFramePr>
        <p:xfrm>
          <a:off x="3563888" y="3356992"/>
          <a:ext cx="1509713" cy="442913"/>
        </p:xfrm>
        <a:graphic>
          <a:graphicData uri="http://schemas.openxmlformats.org/presentationml/2006/ole">
            <p:oleObj spid="_x0000_s169991" name="Rovnice" r:id="rId6" imgW="609480" imgH="177480" progId="Equation.3">
              <p:embed/>
            </p:oleObj>
          </a:graphicData>
        </a:graphic>
      </p:graphicFrame>
      <p:sp>
        <p:nvSpPr>
          <p:cNvPr id="13" name="内容占位符 2"/>
          <p:cNvSpPr txBox="1">
            <a:spLocks/>
          </p:cNvSpPr>
          <p:nvPr/>
        </p:nvSpPr>
        <p:spPr>
          <a:xfrm>
            <a:off x="6367640" y="3299234"/>
            <a:ext cx="796648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kde </a:t>
            </a:r>
          </a:p>
        </p:txBody>
      </p:sp>
      <p:graphicFrame>
        <p:nvGraphicFramePr>
          <p:cNvPr id="169992" name="Object 5"/>
          <p:cNvGraphicFramePr>
            <a:graphicFrameLocks noChangeAspect="1"/>
          </p:cNvGraphicFramePr>
          <p:nvPr/>
        </p:nvGraphicFramePr>
        <p:xfrm>
          <a:off x="7070675" y="3341316"/>
          <a:ext cx="1101725" cy="474662"/>
        </p:xfrm>
        <a:graphic>
          <a:graphicData uri="http://schemas.openxmlformats.org/presentationml/2006/ole">
            <p:oleObj spid="_x0000_s169992" name="Rovnice" r:id="rId7" imgW="444240" imgH="190440" progId="Equation.3">
              <p:embed/>
            </p:oleObj>
          </a:graphicData>
        </a:graphic>
      </p:graphicFrame>
      <p:sp>
        <p:nvSpPr>
          <p:cNvPr id="14" name="Zaoblený obdélníkový popisek 13"/>
          <p:cNvSpPr/>
          <p:nvPr/>
        </p:nvSpPr>
        <p:spPr>
          <a:xfrm>
            <a:off x="5004048" y="1412776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 nebo rovno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5076056" y="1988840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5076056" y="3140968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5004048" y="2564904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 nebo rovno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7637408" cy="25060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postupujeme stejně jako u rovnic (osamostatňujeme neznámou)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při násobení nebo dělení nerovnice záporným číslem musíme </a:t>
            </a:r>
            <a:r>
              <a:rPr lang="cs-CZ" sz="2800" b="1" dirty="0" smtClean="0">
                <a:solidFill>
                  <a:srgbClr val="C00000"/>
                </a:solidFill>
              </a:rPr>
              <a:t>otočit znamínko</a:t>
            </a:r>
            <a:r>
              <a:rPr lang="cs-CZ" sz="2800" dirty="0" smtClean="0"/>
              <a:t>!!!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výsledkem nerovnice je množina (interval)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 řešení: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58481" y="1700808"/>
          <a:ext cx="1543050" cy="412750"/>
        </p:xfrm>
        <a:graphic>
          <a:graphicData uri="http://schemas.openxmlformats.org/presentationml/2006/ole">
            <p:oleObj spid="_x0000_s192514" name="Rovnice" r:id="rId3" imgW="62208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6984702" y="1668463"/>
          <a:ext cx="755650" cy="476250"/>
        </p:xfrm>
        <a:graphic>
          <a:graphicData uri="http://schemas.openxmlformats.org/presentationml/2006/ole">
            <p:oleObj spid="_x0000_s192515" name="Rovnice" r:id="rId4" imgW="30456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855443" y="2192338"/>
          <a:ext cx="1228725" cy="412750"/>
        </p:xfrm>
        <a:graphic>
          <a:graphicData uri="http://schemas.openxmlformats.org/presentationml/2006/ole">
            <p:oleObj spid="_x0000_s192516" name="Rovnice" r:id="rId5" imgW="49500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29450" y="2160588"/>
          <a:ext cx="661988" cy="476250"/>
        </p:xfrm>
        <a:graphic>
          <a:graphicData uri="http://schemas.openxmlformats.org/presentationml/2006/ole">
            <p:oleObj spid="_x0000_s192517" name="Rovnice" r:id="rId6" imgW="266400" imgH="1904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45943" y="2708920"/>
          <a:ext cx="1038225" cy="412750"/>
        </p:xfrm>
        <a:graphic>
          <a:graphicData uri="http://schemas.openxmlformats.org/presentationml/2006/ole">
            <p:oleObj spid="_x0000_s192518" name="Rovnice" r:id="rId7" imgW="419040" imgH="16488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28498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386104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3563888" y="3645024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419872" y="3429000"/>
            <a:ext cx="239162" cy="232631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3659034" y="3545316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707904" y="4797152"/>
          <a:ext cx="2300720" cy="856332"/>
        </p:xfrm>
        <a:graphic>
          <a:graphicData uri="http://schemas.openxmlformats.org/presentationml/2006/ole">
            <p:oleObj spid="_x0000_s192519" name="Rovnice" r:id="rId9" imgW="6858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494116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44" name="Object 6"/>
          <p:cNvGraphicFramePr>
            <a:graphicFrameLocks noChangeAspect="1"/>
          </p:cNvGraphicFramePr>
          <p:nvPr/>
        </p:nvGraphicFramePr>
        <p:xfrm>
          <a:off x="5292080" y="2708920"/>
          <a:ext cx="314325" cy="381000"/>
        </p:xfrm>
        <a:graphic>
          <a:graphicData uri="http://schemas.openxmlformats.org/presentationml/2006/ole">
            <p:oleObj spid="_x0000_s193544" name="Rovnice" r:id="rId3" imgW="12672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11179" y="1700213"/>
          <a:ext cx="2205037" cy="412750"/>
        </p:xfrm>
        <a:graphic>
          <a:graphicData uri="http://schemas.openxmlformats.org/presentationml/2006/ole">
            <p:oleObj spid="_x0000_s193538" name="Rovnice" r:id="rId4" imgW="88884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083052" y="1668463"/>
          <a:ext cx="1449388" cy="476250"/>
        </p:xfrm>
        <a:graphic>
          <a:graphicData uri="http://schemas.openxmlformats.org/presentationml/2006/ole">
            <p:oleObj spid="_x0000_s193539" name="Rovnice" r:id="rId5" imgW="5839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562772" y="2204864"/>
          <a:ext cx="1449388" cy="412750"/>
        </p:xfrm>
        <a:graphic>
          <a:graphicData uri="http://schemas.openxmlformats.org/presentationml/2006/ole">
            <p:oleObj spid="_x0000_s193540" name="Rovnice" r:id="rId6" imgW="58392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79183" y="2144713"/>
          <a:ext cx="1165225" cy="508000"/>
        </p:xfrm>
        <a:graphic>
          <a:graphicData uri="http://schemas.openxmlformats.org/presentationml/2006/ole">
            <p:oleObj spid="_x0000_s193541" name="Rovnice" r:id="rId7" imgW="469800" imgH="2030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04048" y="2755900"/>
          <a:ext cx="282575" cy="317500"/>
        </p:xfrm>
        <a:graphic>
          <a:graphicData uri="http://schemas.openxmlformats.org/presentationml/2006/ole">
            <p:oleObj spid="_x0000_s193542" name="Rovnice" r:id="rId8" imgW="114120" imgH="12672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437286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4044806" y="4176780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900790" y="3960756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4139952" y="4077072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491880" y="5395490"/>
          <a:ext cx="2343150" cy="985838"/>
        </p:xfrm>
        <a:graphic>
          <a:graphicData uri="http://schemas.openxmlformats.org/presentationml/2006/ole">
            <p:oleObj spid="_x0000_s193543" name="Rovnice" r:id="rId10" imgW="698400" imgH="29196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45298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467544" y="2564904"/>
            <a:ext cx="410445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600" b="1" dirty="0" smtClean="0">
                <a:solidFill>
                  <a:srgbClr val="C00000"/>
                </a:solidFill>
              </a:rPr>
              <a:t>Dělíme záporným číslem </a:t>
            </a:r>
            <a:r>
              <a:rPr lang="cs-CZ" sz="2600" b="1" dirty="0" smtClean="0">
                <a:solidFill>
                  <a:srgbClr val="C00000"/>
                </a:solidFill>
                <a:sym typeface="Symbol"/>
              </a:rPr>
              <a:t></a:t>
            </a:r>
            <a:r>
              <a:rPr lang="cs-CZ" sz="2600" b="1" dirty="0" smtClean="0">
                <a:solidFill>
                  <a:srgbClr val="C00000"/>
                </a:solidFill>
              </a:rPr>
              <a:t> Otočíme </a:t>
            </a:r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znamínko</a:t>
            </a:r>
            <a:r>
              <a:rPr lang="cs-CZ" sz="2600" b="1" dirty="0" smtClean="0">
                <a:solidFill>
                  <a:srgbClr val="C00000"/>
                </a:solidFill>
              </a:rPr>
              <a:t>!!! 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020272" y="2060848"/>
            <a:ext cx="136815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256000" y="2780928"/>
            <a:ext cx="360040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93545" name="Object 6"/>
          <p:cNvGraphicFramePr>
            <a:graphicFrameLocks noChangeAspect="1"/>
          </p:cNvGraphicFramePr>
          <p:nvPr/>
        </p:nvGraphicFramePr>
        <p:xfrm>
          <a:off x="5517431" y="2687960"/>
          <a:ext cx="566737" cy="381000"/>
        </p:xfrm>
        <a:graphic>
          <a:graphicData uri="http://schemas.openxmlformats.org/presentationml/2006/ole">
            <p:oleObj spid="_x0000_s193545" name="Rovnice" r:id="rId11" imgW="22860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  <p:bldP spid="22" grpId="0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" name="Skupina 26"/>
            <p:cNvGrpSpPr/>
            <p:nvPr/>
          </p:nvGrpSpPr>
          <p:grpSpPr>
            <a:xfrm>
              <a:off x="3707904" y="4458598"/>
              <a:ext cx="1584176" cy="554578"/>
              <a:chOff x="3707904" y="4458598"/>
              <a:chExt cx="1584176" cy="554578"/>
            </a:xfrm>
          </p:grpSpPr>
          <p:grpSp>
            <p:nvGrpSpPr>
              <p:cNvPr id="26" name="Skupina 25"/>
              <p:cNvGrpSpPr/>
              <p:nvPr/>
            </p:nvGrpSpPr>
            <p:grpSpPr>
              <a:xfrm>
                <a:off x="3779912" y="4613066"/>
                <a:ext cx="1512168" cy="400110"/>
                <a:chOff x="3779912" y="4613066"/>
                <a:chExt cx="1512168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</p:grpSp>
          <p:sp>
            <p:nvSpPr>
              <p:cNvPr id="31" name="TextovéPole 30"/>
              <p:cNvSpPr txBox="1"/>
              <p:nvPr/>
            </p:nvSpPr>
            <p:spPr>
              <a:xfrm>
                <a:off x="3707904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-11</a:t>
                </a: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3131840" y="1652588"/>
          <a:ext cx="3906838" cy="508000"/>
        </p:xfrm>
        <a:graphic>
          <a:graphicData uri="http://schemas.openxmlformats.org/presentationml/2006/ole">
            <p:oleObj spid="_x0000_s194562" name="Rovnice" r:id="rId4" imgW="1574640" imgH="20304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366000" y="2636838"/>
          <a:ext cx="1417638" cy="476250"/>
        </p:xfrm>
        <a:graphic>
          <a:graphicData uri="http://schemas.openxmlformats.org/presentationml/2006/ole">
            <p:oleObj spid="_x0000_s194563" name="Rovnice" r:id="rId5" imgW="5713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179512" y="2060848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335909" y="2176463"/>
          <a:ext cx="3497263" cy="412750"/>
        </p:xfrm>
        <a:graphic>
          <a:graphicData uri="http://schemas.openxmlformats.org/presentationml/2006/ole">
            <p:oleObj spid="_x0000_s194568" name="Rovnice" r:id="rId6" imgW="1409400" imgH="164880" progId="Equation.3">
              <p:embed/>
            </p:oleObj>
          </a:graphicData>
        </a:graphic>
      </p:graphicFrame>
      <p:graphicFrame>
        <p:nvGraphicFramePr>
          <p:cNvPr id="194570" name="Object 2"/>
          <p:cNvGraphicFramePr>
            <a:graphicFrameLocks noChangeAspect="1"/>
          </p:cNvGraphicFramePr>
          <p:nvPr/>
        </p:nvGraphicFramePr>
        <p:xfrm>
          <a:off x="4040188" y="2708920"/>
          <a:ext cx="2111375" cy="412750"/>
        </p:xfrm>
        <a:graphic>
          <a:graphicData uri="http://schemas.openxmlformats.org/presentationml/2006/ole">
            <p:oleObj spid="_x0000_s194570" name="Rovnice" r:id="rId7" imgW="850680" imgH="164880" progId="Equation.3">
              <p:embed/>
            </p:oleObj>
          </a:graphicData>
        </a:graphic>
      </p:graphicFrame>
      <p:graphicFrame>
        <p:nvGraphicFramePr>
          <p:cNvPr id="194571" name="Object 2"/>
          <p:cNvGraphicFramePr>
            <a:graphicFrameLocks noChangeAspect="1"/>
          </p:cNvGraphicFramePr>
          <p:nvPr/>
        </p:nvGraphicFramePr>
        <p:xfrm>
          <a:off x="4734669" y="3141663"/>
          <a:ext cx="1133475" cy="412750"/>
        </p:xfrm>
        <a:graphic>
          <a:graphicData uri="http://schemas.openxmlformats.org/presentationml/2006/ole">
            <p:oleObj spid="_x0000_s194571" name="Rovnice" r:id="rId8" imgW="457200" imgH="16488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179512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923928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Ne, není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4572000" y="5661248"/>
            <a:ext cx="129614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K=</a:t>
            </a:r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</a:t>
            </a:r>
            <a:endParaRPr kumimoji="0" lang="cs-CZ" sz="4200" b="1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7" name="Skupina 36"/>
            <p:cNvGrpSpPr/>
            <p:nvPr/>
          </p:nvGrpSpPr>
          <p:grpSpPr>
            <a:xfrm>
              <a:off x="3131840" y="4458598"/>
              <a:ext cx="2160240" cy="554578"/>
              <a:chOff x="3131840" y="4458598"/>
              <a:chExt cx="2160240" cy="554578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3131840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-17</a:t>
                </a:r>
              </a:p>
            </p:txBody>
          </p:sp>
          <p:grpSp>
            <p:nvGrpSpPr>
              <p:cNvPr id="27" name="Skupina 26"/>
              <p:cNvGrpSpPr/>
              <p:nvPr/>
            </p:nvGrpSpPr>
            <p:grpSpPr>
              <a:xfrm>
                <a:off x="3275856" y="4613066"/>
                <a:ext cx="2016224" cy="400110"/>
                <a:chOff x="3275856" y="4613066"/>
                <a:chExt cx="2016224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3275856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-15</a:t>
                  </a:r>
                </a:p>
              </p:txBody>
            </p:sp>
          </p:grp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46700" y="1756966"/>
          <a:ext cx="3970337" cy="571500"/>
        </p:xfrm>
        <a:graphic>
          <a:graphicData uri="http://schemas.openxmlformats.org/presentationml/2006/ole">
            <p:oleObj spid="_x0000_s195586" name="Rovnice" r:id="rId4" imgW="1600200" imgH="22860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5496" y="2204864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176562" y="5675313"/>
          <a:ext cx="3195638" cy="857250"/>
        </p:xfrm>
        <a:graphic>
          <a:graphicData uri="http://schemas.openxmlformats.org/presentationml/2006/ole">
            <p:oleObj spid="_x0000_s195588" name="Rovnice" r:id="rId5" imgW="9522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878263" y="2196976"/>
          <a:ext cx="4222750" cy="508000"/>
        </p:xfrm>
        <a:graphic>
          <a:graphicData uri="http://schemas.openxmlformats.org/presentationml/2006/ole">
            <p:oleObj spid="_x0000_s195589" name="Rovnice" r:id="rId6" imgW="1701720" imgH="20304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496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347864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Ano, je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5592" name="Object 8"/>
          <p:cNvGraphicFramePr>
            <a:graphicFrameLocks noChangeAspect="1"/>
          </p:cNvGraphicFramePr>
          <p:nvPr/>
        </p:nvGraphicFramePr>
        <p:xfrm>
          <a:off x="3851920" y="2632968"/>
          <a:ext cx="3529013" cy="508000"/>
        </p:xfrm>
        <a:graphic>
          <a:graphicData uri="http://schemas.openxmlformats.org/presentationml/2006/ole">
            <p:oleObj spid="_x0000_s195592" name="Rovnice" r:id="rId7" imgW="1422360" imgH="203040" progId="Equation.3">
              <p:embed/>
            </p:oleObj>
          </a:graphicData>
        </a:graphic>
      </p:graphicFrame>
      <p:graphicFrame>
        <p:nvGraphicFramePr>
          <p:cNvPr id="195593" name="Object 3"/>
          <p:cNvGraphicFramePr>
            <a:graphicFrameLocks noChangeAspect="1"/>
          </p:cNvGraphicFramePr>
          <p:nvPr/>
        </p:nvGraphicFramePr>
        <p:xfrm>
          <a:off x="7560370" y="2708920"/>
          <a:ext cx="1548134" cy="395764"/>
        </p:xfrm>
        <a:graphic>
          <a:graphicData uri="http://schemas.openxmlformats.org/presentationml/2006/ole">
            <p:oleObj spid="_x0000_s195593" name="Rovnice" r:id="rId8" imgW="850680" imgH="215640" progId="Equation.3">
              <p:embed/>
            </p:oleObj>
          </a:graphicData>
        </a:graphic>
      </p:graphicFrame>
      <p:graphicFrame>
        <p:nvGraphicFramePr>
          <p:cNvPr id="195594" name="Object 8"/>
          <p:cNvGraphicFramePr>
            <a:graphicFrameLocks noChangeAspect="1"/>
          </p:cNvGraphicFramePr>
          <p:nvPr/>
        </p:nvGraphicFramePr>
        <p:xfrm>
          <a:off x="5215483" y="3113088"/>
          <a:ext cx="1228725" cy="412750"/>
        </p:xfrm>
        <a:graphic>
          <a:graphicData uri="http://schemas.openxmlformats.org/presentationml/2006/ole">
            <p:oleObj spid="_x0000_s195594" name="Rovnice" r:id="rId9" imgW="495000" imgH="164880" progId="Equation.3">
              <p:embed/>
            </p:oleObj>
          </a:graphicData>
        </a:graphic>
      </p:graphicFrame>
      <p:sp>
        <p:nvSpPr>
          <p:cNvPr id="19559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5595" name="Picture 1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71475" cy="2095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68">
                                            <p:subSp spid="_x0000_s195589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2">
                                            <p:subSp spid="_x0000_s19559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3">
                                            <p:subSp spid="_x0000_s19559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4">
                                            <p:subSp spid="_x0000_s19559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519">
                                            <p:subSp spid="_x0000_s19558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  <p:bldP spid="14" grpId="0" autoUpdateAnimBg="0"/>
      <p:bldP spid="19" grpId="0" animBg="1" autoUpdateAnimBg="0"/>
      <p:bldP spid="25" grpId="0" autoUpdateAnimBg="0"/>
      <p:bldP spid="28" grpId="0" autoUpdateAnimBg="0"/>
      <p:bldP spid="34" grpId="0" animBg="1" autoUpdateAnimBg="0"/>
      <p:bldP spid="35" grpId="0" autoUpdateAnimBg="0"/>
      <p:bldP spid="3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1043608" y="1772816"/>
          <a:ext cx="1574800" cy="984250"/>
        </p:xfrm>
        <a:graphic>
          <a:graphicData uri="http://schemas.openxmlformats.org/presentationml/2006/ole">
            <p:oleObj spid="_x0000_s196610" name="Rovnice" r:id="rId3" imgW="6346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1368152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</a:p>
          <a:p>
            <a:pPr>
              <a:spcAft>
                <a:spcPts val="15000"/>
              </a:spcAft>
            </a:pPr>
            <a:r>
              <a:rPr lang="cs-CZ" sz="2600" dirty="0" smtClean="0"/>
              <a:t>2.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971600" y="4100934"/>
          <a:ext cx="1860550" cy="984250"/>
        </p:xfrm>
        <a:graphic>
          <a:graphicData uri="http://schemas.openxmlformats.org/presentationml/2006/ole">
            <p:oleObj spid="_x0000_s196612" name="Rovnice" r:id="rId4" imgW="749160" imgH="393480" progId="Equation.3">
              <p:embed/>
            </p:oleObj>
          </a:graphicData>
        </a:graphic>
      </p:graphicFrame>
      <p:pic>
        <p:nvPicPr>
          <p:cNvPr id="27" name="Obrázek 26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227687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Skupina 20"/>
          <p:cNvGrpSpPr/>
          <p:nvPr/>
        </p:nvGrpSpPr>
        <p:grpSpPr>
          <a:xfrm>
            <a:off x="3203848" y="1916832"/>
            <a:ext cx="1103258" cy="539488"/>
            <a:chOff x="3203848" y="1916832"/>
            <a:chExt cx="1103258" cy="539488"/>
          </a:xfrm>
        </p:grpSpPr>
        <p:cxnSp>
          <p:nvCxnSpPr>
            <p:cNvPr id="37" name="AutoShape 17"/>
            <p:cNvCxnSpPr>
              <a:cxnSpLocks noChangeShapeType="1"/>
            </p:cNvCxnSpPr>
            <p:nvPr/>
          </p:nvCxnSpPr>
          <p:spPr bwMode="auto">
            <a:xfrm flipV="1">
              <a:off x="4211960" y="206084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38" name="Oval 20"/>
            <p:cNvSpPr>
              <a:spLocks noChangeArrowheads="1"/>
            </p:cNvSpPr>
            <p:nvPr/>
          </p:nvSpPr>
          <p:spPr bwMode="auto">
            <a:xfrm>
              <a:off x="4067944" y="191683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39" name="Přímá spojovací šipka 38"/>
            <p:cNvCxnSpPr>
              <a:stCxn id="38" idx="2"/>
            </p:cNvCxnSpPr>
            <p:nvPr/>
          </p:nvCxnSpPr>
          <p:spPr>
            <a:xfrm flipH="1" flipV="1">
              <a:off x="3203848" y="1988840"/>
              <a:ext cx="86409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6616" name="Object 7"/>
          <p:cNvGraphicFramePr>
            <a:graphicFrameLocks noChangeAspect="1"/>
          </p:cNvGraphicFramePr>
          <p:nvPr/>
        </p:nvGraphicFramePr>
        <p:xfrm>
          <a:off x="4106863" y="2803202"/>
          <a:ext cx="2684462" cy="985838"/>
        </p:xfrm>
        <a:graphic>
          <a:graphicData uri="http://schemas.openxmlformats.org/presentationml/2006/ole">
            <p:oleObj spid="_x0000_s196616" name="Rovnice" r:id="rId6" imgW="799920" imgH="291960" progId="Equation.3">
              <p:embed/>
            </p:oleObj>
          </a:graphicData>
        </a:graphic>
      </p:graphicFrame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4276725" y="5027613"/>
          <a:ext cx="2344738" cy="857250"/>
        </p:xfrm>
        <a:graphic>
          <a:graphicData uri="http://schemas.openxmlformats.org/presentationml/2006/ole">
            <p:oleObj spid="_x0000_s196617" name="Rovnice" r:id="rId7" imgW="698400" imgH="253800" progId="Equation.3">
              <p:embed/>
            </p:oleObj>
          </a:graphicData>
        </a:graphic>
      </p:graphicFrame>
      <p:grpSp>
        <p:nvGrpSpPr>
          <p:cNvPr id="28" name="Skupina 27"/>
          <p:cNvGrpSpPr/>
          <p:nvPr/>
        </p:nvGrpSpPr>
        <p:grpSpPr>
          <a:xfrm>
            <a:off x="3419872" y="4437112"/>
            <a:ext cx="4680520" cy="544126"/>
            <a:chOff x="3419872" y="4437112"/>
            <a:chExt cx="4680520" cy="544126"/>
          </a:xfrm>
        </p:grpSpPr>
        <p:pic>
          <p:nvPicPr>
            <p:cNvPr id="42" name="Obrázek 41"/>
            <p:cNvPicPr/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3419872" y="4437112"/>
              <a:ext cx="4680520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ovéPole 22"/>
            <p:cNvSpPr txBox="1"/>
            <p:nvPr/>
          </p:nvSpPr>
          <p:spPr>
            <a:xfrm>
              <a:off x="6516216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3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7524328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</a:t>
              </a: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580112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220072" y="4077072"/>
            <a:ext cx="2543418" cy="539488"/>
            <a:chOff x="3707904" y="4077072"/>
            <a:chExt cx="2543418" cy="539488"/>
          </a:xfrm>
        </p:grpSpPr>
        <p:cxnSp>
          <p:nvCxnSpPr>
            <p:cNvPr id="44" name="AutoShape 17"/>
            <p:cNvCxnSpPr>
              <a:cxnSpLocks noChangeShapeType="1"/>
              <a:endCxn id="45" idx="4"/>
            </p:cNvCxnSpPr>
            <p:nvPr/>
          </p:nvCxnSpPr>
          <p:spPr bwMode="auto">
            <a:xfrm flipH="1" flipV="1">
              <a:off x="6131741" y="4309703"/>
              <a:ext cx="24435" cy="306857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45" name="Oval 20"/>
            <p:cNvSpPr>
              <a:spLocks noChangeArrowheads="1"/>
            </p:cNvSpPr>
            <p:nvPr/>
          </p:nvSpPr>
          <p:spPr bwMode="auto">
            <a:xfrm>
              <a:off x="6012160" y="4077072"/>
              <a:ext cx="239162" cy="232631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6" name="Přímá spojovací šipka 45"/>
            <p:cNvCxnSpPr>
              <a:stCxn id="45" idx="2"/>
            </p:cNvCxnSpPr>
            <p:nvPr/>
          </p:nvCxnSpPr>
          <p:spPr>
            <a:xfrm flipH="1" flipV="1">
              <a:off x="3707904" y="4149080"/>
              <a:ext cx="230425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Mrak 49"/>
          <p:cNvSpPr/>
          <p:nvPr/>
        </p:nvSpPr>
        <p:spPr>
          <a:xfrm>
            <a:off x="1187624" y="141277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6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4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68"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přirozených čísel (N)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690690" y="1484784"/>
          <a:ext cx="3841750" cy="984250"/>
        </p:xfrm>
        <a:graphic>
          <a:graphicData uri="http://schemas.openxmlformats.org/presentationml/2006/ole">
            <p:oleObj spid="_x0000_s197634" name="Rovnice" r:id="rId3" imgW="15490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288032" y="1052736"/>
            <a:ext cx="37079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oboru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" name="Obrázek 26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278092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1475656" y="3284538"/>
          <a:ext cx="1733550" cy="696912"/>
        </p:xfrm>
        <a:graphic>
          <a:graphicData uri="http://schemas.openxmlformats.org/presentationml/2006/ole">
            <p:oleObj spid="_x0000_s197637" name="Rovnice" r:id="rId5" imgW="634680" imgH="253800" progId="Equation.3">
              <p:embed/>
            </p:oleObj>
          </a:graphicData>
        </a:graphic>
      </p:graphicFrame>
      <p:sp>
        <p:nvSpPr>
          <p:cNvPr id="23" name="Oval 20"/>
          <p:cNvSpPr>
            <a:spLocks noChangeArrowheads="1"/>
          </p:cNvSpPr>
          <p:nvPr/>
        </p:nvSpPr>
        <p:spPr bwMode="auto">
          <a:xfrm>
            <a:off x="3311680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Oval 20"/>
          <p:cNvSpPr>
            <a:spLocks noChangeArrowheads="1"/>
          </p:cNvSpPr>
          <p:nvPr/>
        </p:nvSpPr>
        <p:spPr bwMode="auto">
          <a:xfrm>
            <a:off x="3779912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4283968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7638" name="Object 2"/>
          <p:cNvGraphicFramePr>
            <a:graphicFrameLocks noChangeAspect="1"/>
          </p:cNvGraphicFramePr>
          <p:nvPr/>
        </p:nvGraphicFramePr>
        <p:xfrm>
          <a:off x="6732240" y="2443163"/>
          <a:ext cx="1071562" cy="984250"/>
        </p:xfrm>
        <a:graphic>
          <a:graphicData uri="http://schemas.openxmlformats.org/presentationml/2006/ole">
            <p:oleObj spid="_x0000_s197638" name="Rovnice" r:id="rId6" imgW="431640" imgH="393480" progId="Equation.3">
              <p:embed/>
            </p:oleObj>
          </a:graphicData>
        </a:graphic>
      </p:graphicFrame>
      <p:graphicFrame>
        <p:nvGraphicFramePr>
          <p:cNvPr id="197639" name="Object 2"/>
          <p:cNvGraphicFramePr>
            <a:graphicFrameLocks noChangeAspect="1"/>
          </p:cNvGraphicFramePr>
          <p:nvPr/>
        </p:nvGraphicFramePr>
        <p:xfrm>
          <a:off x="4268787" y="3740894"/>
          <a:ext cx="4911725" cy="984250"/>
        </p:xfrm>
        <a:graphic>
          <a:graphicData uri="http://schemas.openxmlformats.org/presentationml/2006/ole">
            <p:oleObj spid="_x0000_s197639" name="Rovnice" r:id="rId7" imgW="1981080" imgH="393480" progId="Equation.3">
              <p:embed/>
            </p:oleObj>
          </a:graphicData>
        </a:graphic>
      </p:graphicFrame>
      <p:graphicFrame>
        <p:nvGraphicFramePr>
          <p:cNvPr id="197640" name="Object 2"/>
          <p:cNvGraphicFramePr>
            <a:graphicFrameLocks noChangeAspect="1"/>
          </p:cNvGraphicFramePr>
          <p:nvPr/>
        </p:nvGraphicFramePr>
        <p:xfrm>
          <a:off x="5580112" y="4797152"/>
          <a:ext cx="946150" cy="412750"/>
        </p:xfrm>
        <a:graphic>
          <a:graphicData uri="http://schemas.openxmlformats.org/presentationml/2006/ole">
            <p:oleObj spid="_x0000_s197640" name="Rovnice" r:id="rId8" imgW="380880" imgH="164880" progId="Equation.3">
              <p:embed/>
            </p:oleObj>
          </a:graphicData>
        </a:graphic>
      </p:graphicFrame>
      <p:graphicFrame>
        <p:nvGraphicFramePr>
          <p:cNvPr id="197641" name="Object 9"/>
          <p:cNvGraphicFramePr>
            <a:graphicFrameLocks noChangeAspect="1"/>
          </p:cNvGraphicFramePr>
          <p:nvPr/>
        </p:nvGraphicFramePr>
        <p:xfrm>
          <a:off x="7780660" y="2708920"/>
          <a:ext cx="1039812" cy="444500"/>
        </p:xfrm>
        <a:graphic>
          <a:graphicData uri="http://schemas.openxmlformats.org/presentationml/2006/ole">
            <p:oleObj spid="_x0000_s197641" name="Rovnice" r:id="rId9" imgW="419040" imgH="177480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812360" y="26369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</a:t>
            </a:r>
            <a:endParaRPr lang="cs-CZ" dirty="0" smtClean="0"/>
          </a:p>
        </p:txBody>
      </p:sp>
      <p:pic>
        <p:nvPicPr>
          <p:cNvPr id="20" name="Obrázek 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515719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Object 7"/>
          <p:cNvGraphicFramePr>
            <a:graphicFrameLocks noChangeAspect="1"/>
          </p:cNvGraphicFramePr>
          <p:nvPr/>
        </p:nvGraphicFramePr>
        <p:xfrm>
          <a:off x="649212" y="5684838"/>
          <a:ext cx="4714876" cy="696912"/>
        </p:xfrm>
        <a:graphic>
          <a:graphicData uri="http://schemas.openxmlformats.org/presentationml/2006/ole">
            <p:oleObj spid="_x0000_s197642" name="Rovnice" r:id="rId10" imgW="1726920" imgH="253800" progId="Equation.3">
              <p:embed/>
            </p:oleObj>
          </a:graphicData>
        </a:graphic>
      </p:graphicFrame>
      <p:sp>
        <p:nvSpPr>
          <p:cNvPr id="22" name="Elipsa 21"/>
          <p:cNvSpPr/>
          <p:nvPr/>
        </p:nvSpPr>
        <p:spPr>
          <a:xfrm>
            <a:off x="683568" y="1628800"/>
            <a:ext cx="2952328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11560" y="3933056"/>
            <a:ext cx="3600400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内容占位符 2"/>
          <p:cNvSpPr txBox="1">
            <a:spLocks/>
          </p:cNvSpPr>
          <p:nvPr/>
        </p:nvSpPr>
        <p:spPr>
          <a:xfrm>
            <a:off x="323528" y="4005064"/>
            <a:ext cx="432048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lang="cs-CZ" sz="2600" dirty="0" smtClean="0"/>
              <a:t>2. celých záporných čísel (Z</a:t>
            </a:r>
            <a:r>
              <a:rPr lang="cs-CZ" sz="2600" baseline="52000" dirty="0" smtClean="0"/>
              <a:t>-</a:t>
            </a:r>
            <a:r>
              <a:rPr lang="cs-CZ" sz="2600" dirty="0" smtClean="0"/>
              <a:t>):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Mrak 49"/>
          <p:cNvSpPr/>
          <p:nvPr/>
        </p:nvSpPr>
        <p:spPr>
          <a:xfrm>
            <a:off x="1187624" y="177281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251520" y="5085184"/>
            <a:ext cx="2160240" cy="369332"/>
            <a:chOff x="251520" y="5085184"/>
            <a:chExt cx="2160240" cy="369332"/>
          </a:xfrm>
        </p:grpSpPr>
        <p:sp>
          <p:nvSpPr>
            <p:cNvPr id="31" name="Oval 20"/>
            <p:cNvSpPr>
              <a:spLocks noChangeArrowheads="1"/>
            </p:cNvSpPr>
            <p:nvPr/>
          </p:nvSpPr>
          <p:spPr bwMode="auto">
            <a:xfrm>
              <a:off x="82758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Oval 20"/>
            <p:cNvSpPr>
              <a:spLocks noChangeArrowheads="1"/>
            </p:cNvSpPr>
            <p:nvPr/>
          </p:nvSpPr>
          <p:spPr bwMode="auto">
            <a:xfrm>
              <a:off x="1331640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20"/>
            <p:cNvSpPr>
              <a:spLocks noChangeArrowheads="1"/>
            </p:cNvSpPr>
            <p:nvPr/>
          </p:nvSpPr>
          <p:spPr bwMode="auto">
            <a:xfrm>
              <a:off x="1799512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6774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51520" y="508518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ym typeface="Symbol"/>
                </a:rPr>
                <a:t></a:t>
              </a:r>
              <a:endParaRPr lang="cs-CZ" dirty="0" smtClean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76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639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2" grpId="0" animBg="1"/>
      <p:bldP spid="28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3492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Lineární nerovnice</a:t>
            </a:r>
          </a:p>
          <a:p>
            <a:r>
              <a:rPr lang="cs-CZ" sz="2800" dirty="0" smtClean="0"/>
              <a:t>Řešíme jako rovnice</a:t>
            </a:r>
          </a:p>
          <a:p>
            <a:pPr lvl="1"/>
            <a:r>
              <a:rPr lang="cs-CZ" sz="2400" dirty="0" smtClean="0"/>
              <a:t>rozdíl: změna znamínka při : a </a:t>
            </a:r>
            <a:r>
              <a:rPr lang="cs-CZ" sz="2400" dirty="0" smtClean="0">
                <a:sym typeface="Symbol"/>
              </a:rPr>
              <a:t> záporným číslem</a:t>
            </a:r>
            <a:endParaRPr lang="cs-CZ" sz="2000" dirty="0" smtClean="0"/>
          </a:p>
          <a:p>
            <a:r>
              <a:rPr lang="cs-CZ" sz="2800" dirty="0" smtClean="0"/>
              <a:t>Řešení znázorňujeme na číselné ose a jako interval (pokud lze)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</a:t>
            </a: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53-55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10-18</a:t>
            </a: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3189</TotalTime>
  <Words>309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3.4 LINEÁRNÍ NEROVNICE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326</cp:revision>
  <dcterms:created xsi:type="dcterms:W3CDTF">2012-10-30T11:22:23Z</dcterms:created>
  <dcterms:modified xsi:type="dcterms:W3CDTF">2014-01-31T07:23:37Z</dcterms:modified>
</cp:coreProperties>
</file>