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25" r:id="rId3"/>
    <p:sldId id="332" r:id="rId4"/>
    <p:sldId id="333" r:id="rId5"/>
    <p:sldId id="334" r:id="rId6"/>
    <p:sldId id="335" r:id="rId7"/>
    <p:sldId id="336" r:id="rId8"/>
    <p:sldId id="337" r:id="rId9"/>
    <p:sldId id="338" r:id="rId10"/>
    <p:sldId id="310" r:id="rId11"/>
    <p:sldId id="339" r:id="rId1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99"/>
    <a:srgbClr val="009999"/>
    <a:srgbClr val="33CCCC"/>
    <a:srgbClr val="CC00CC"/>
    <a:srgbClr val="FF66FF"/>
    <a:srgbClr val="FFCCFF"/>
    <a:srgbClr val="FF99FF"/>
    <a:srgbClr val="CCECFF"/>
    <a:srgbClr val="6699FF"/>
    <a:srgbClr val="008000"/>
  </p:clrMru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6" d="100"/>
          <a:sy n="116" d="100"/>
        </p:scale>
        <p:origin x="-17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Relationship Id="rId6" Type="http://schemas.openxmlformats.org/officeDocument/2006/relationships/image" Target="../media/image12.wmf"/><Relationship Id="rId5" Type="http://schemas.openxmlformats.org/officeDocument/2006/relationships/image" Target="../media/image11.wmf"/><Relationship Id="rId4" Type="http://schemas.openxmlformats.org/officeDocument/2006/relationships/image" Target="../media/image10.w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21.wmf"/><Relationship Id="rId3" Type="http://schemas.openxmlformats.org/officeDocument/2006/relationships/image" Target="../media/image16.wmf"/><Relationship Id="rId7" Type="http://schemas.openxmlformats.org/officeDocument/2006/relationships/image" Target="../media/image20.wmf"/><Relationship Id="rId2" Type="http://schemas.openxmlformats.org/officeDocument/2006/relationships/image" Target="../media/image15.wmf"/><Relationship Id="rId1" Type="http://schemas.openxmlformats.org/officeDocument/2006/relationships/image" Target="../media/image14.wmf"/><Relationship Id="rId6" Type="http://schemas.openxmlformats.org/officeDocument/2006/relationships/image" Target="../media/image19.wmf"/><Relationship Id="rId5" Type="http://schemas.openxmlformats.org/officeDocument/2006/relationships/image" Target="../media/image18.wmf"/><Relationship Id="rId4" Type="http://schemas.openxmlformats.org/officeDocument/2006/relationships/image" Target="../media/image17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image" Target="../media/image23.wmf"/><Relationship Id="rId1" Type="http://schemas.openxmlformats.org/officeDocument/2006/relationships/image" Target="../media/image22.wmf"/><Relationship Id="rId5" Type="http://schemas.openxmlformats.org/officeDocument/2006/relationships/image" Target="../media/image26.wmf"/><Relationship Id="rId4" Type="http://schemas.openxmlformats.org/officeDocument/2006/relationships/image" Target="../media/image25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image" Target="../media/image28.wmf"/><Relationship Id="rId1" Type="http://schemas.openxmlformats.org/officeDocument/2006/relationships/image" Target="../media/image27.wmf"/><Relationship Id="rId6" Type="http://schemas.openxmlformats.org/officeDocument/2006/relationships/image" Target="../media/image32.wmf"/><Relationship Id="rId5" Type="http://schemas.openxmlformats.org/officeDocument/2006/relationships/image" Target="../media/image31.wmf"/><Relationship Id="rId4" Type="http://schemas.openxmlformats.org/officeDocument/2006/relationships/image" Target="../media/image30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35.wmf"/><Relationship Id="rId2" Type="http://schemas.openxmlformats.org/officeDocument/2006/relationships/image" Target="../media/image34.wmf"/><Relationship Id="rId1" Type="http://schemas.openxmlformats.org/officeDocument/2006/relationships/image" Target="../media/image33.wmf"/><Relationship Id="rId4" Type="http://schemas.openxmlformats.org/officeDocument/2006/relationships/image" Target="../media/image36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39.wmf"/><Relationship Id="rId7" Type="http://schemas.openxmlformats.org/officeDocument/2006/relationships/image" Target="../media/image43.wmf"/><Relationship Id="rId2" Type="http://schemas.openxmlformats.org/officeDocument/2006/relationships/image" Target="../media/image38.wmf"/><Relationship Id="rId1" Type="http://schemas.openxmlformats.org/officeDocument/2006/relationships/image" Target="../media/image37.wmf"/><Relationship Id="rId6" Type="http://schemas.openxmlformats.org/officeDocument/2006/relationships/image" Target="../media/image42.wmf"/><Relationship Id="rId5" Type="http://schemas.openxmlformats.org/officeDocument/2006/relationships/image" Target="../media/image41.wmf"/><Relationship Id="rId4" Type="http://schemas.openxmlformats.org/officeDocument/2006/relationships/image" Target="../media/image40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altLang="zh-CN" smtClean="0"/>
              <a:t>Klepnutím lze upravit styl předlohy podnadpisů.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altLang="zh-CN" smtClean="0"/>
              <a:t>Klepnutím na ikonu přidáte obrázek.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9999"/>
            </a:gs>
            <a:gs pos="50000">
              <a:srgbClr val="00CC99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oleObject" Target="../embeddings/oleObject6.bin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9.bin"/><Relationship Id="rId5" Type="http://schemas.openxmlformats.org/officeDocument/2006/relationships/oleObject" Target="../embeddings/oleObject8.bin"/><Relationship Id="rId4" Type="http://schemas.openxmlformats.org/officeDocument/2006/relationships/oleObject" Target="../embeddings/oleObject7.bin"/><Relationship Id="rId9" Type="http://schemas.openxmlformats.org/officeDocument/2006/relationships/oleObject" Target="../embeddings/oleObject11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7.bin"/><Relationship Id="rId3" Type="http://schemas.openxmlformats.org/officeDocument/2006/relationships/oleObject" Target="../embeddings/oleObject12.bin"/><Relationship Id="rId7" Type="http://schemas.openxmlformats.org/officeDocument/2006/relationships/oleObject" Target="../embeddings/oleObject1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5.bin"/><Relationship Id="rId11" Type="http://schemas.openxmlformats.org/officeDocument/2006/relationships/oleObject" Target="../embeddings/oleObject19.bin"/><Relationship Id="rId5" Type="http://schemas.openxmlformats.org/officeDocument/2006/relationships/oleObject" Target="../embeddings/oleObject14.bin"/><Relationship Id="rId10" Type="http://schemas.openxmlformats.org/officeDocument/2006/relationships/oleObject" Target="../embeddings/oleObject18.bin"/><Relationship Id="rId4" Type="http://schemas.openxmlformats.org/officeDocument/2006/relationships/oleObject" Target="../embeddings/oleObject13.bin"/><Relationship Id="rId9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4.bin"/><Relationship Id="rId3" Type="http://schemas.openxmlformats.org/officeDocument/2006/relationships/image" Target="../media/image13.png"/><Relationship Id="rId7" Type="http://schemas.openxmlformats.org/officeDocument/2006/relationships/oleObject" Target="../embeddings/oleObject2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22.bin"/><Relationship Id="rId5" Type="http://schemas.openxmlformats.org/officeDocument/2006/relationships/oleObject" Target="../embeddings/oleObject21.bin"/><Relationship Id="rId4" Type="http://schemas.openxmlformats.org/officeDocument/2006/relationships/oleObject" Target="../embeddings/oleObject20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9.bin"/><Relationship Id="rId3" Type="http://schemas.openxmlformats.org/officeDocument/2006/relationships/image" Target="../media/image13.png"/><Relationship Id="rId7" Type="http://schemas.openxmlformats.org/officeDocument/2006/relationships/oleObject" Target="../embeddings/oleObject2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27.bin"/><Relationship Id="rId5" Type="http://schemas.openxmlformats.org/officeDocument/2006/relationships/oleObject" Target="../embeddings/oleObject26.bin"/><Relationship Id="rId4" Type="http://schemas.openxmlformats.org/officeDocument/2006/relationships/oleObject" Target="../embeddings/oleObject25.bin"/><Relationship Id="rId9" Type="http://schemas.openxmlformats.org/officeDocument/2006/relationships/oleObject" Target="../embeddings/oleObject30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1.bin"/><Relationship Id="rId7" Type="http://schemas.openxmlformats.org/officeDocument/2006/relationships/oleObject" Target="../embeddings/oleObject3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33.bin"/><Relationship Id="rId5" Type="http://schemas.openxmlformats.org/officeDocument/2006/relationships/image" Target="../media/image13.png"/><Relationship Id="rId4" Type="http://schemas.openxmlformats.org/officeDocument/2006/relationships/oleObject" Target="../embeddings/oleObject32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9.bin"/><Relationship Id="rId3" Type="http://schemas.openxmlformats.org/officeDocument/2006/relationships/oleObject" Target="../embeddings/oleObject35.bin"/><Relationship Id="rId7" Type="http://schemas.openxmlformats.org/officeDocument/2006/relationships/oleObject" Target="../embeddings/oleObject3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37.bin"/><Relationship Id="rId5" Type="http://schemas.openxmlformats.org/officeDocument/2006/relationships/oleObject" Target="../embeddings/oleObject36.bin"/><Relationship Id="rId10" Type="http://schemas.openxmlformats.org/officeDocument/2006/relationships/oleObject" Target="../embeddings/oleObject41.bin"/><Relationship Id="rId4" Type="http://schemas.openxmlformats.org/officeDocument/2006/relationships/image" Target="../media/image13.png"/><Relationship Id="rId9" Type="http://schemas.openxmlformats.org/officeDocument/2006/relationships/oleObject" Target="../embeddings/oleObject40.bin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0" y="1412776"/>
            <a:ext cx="9144000" cy="2004254"/>
          </a:xfrm>
        </p:spPr>
        <p:txBody>
          <a:bodyPr>
            <a:normAutofit/>
          </a:bodyPr>
          <a:lstStyle/>
          <a:p>
            <a:r>
              <a:rPr lang="cs-CZ" altLang="zh-CN" sz="5400" dirty="0" smtClean="0"/>
              <a:t>3.5 SOUSTAVY</a:t>
            </a:r>
            <a:br>
              <a:rPr lang="cs-CZ" altLang="zh-CN" sz="5400" dirty="0" smtClean="0"/>
            </a:br>
            <a:r>
              <a:rPr lang="cs-CZ" altLang="zh-CN" sz="5400" dirty="0" smtClean="0"/>
              <a:t>LINEÁRNÍCH NEROVNIC</a:t>
            </a:r>
            <a:endParaRPr lang="zh-CN" altLang="en-US" sz="5400" cap="all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483768" y="3929066"/>
            <a:ext cx="4176464" cy="622920"/>
          </a:xfrm>
        </p:spPr>
        <p:txBody>
          <a:bodyPr/>
          <a:lstStyle/>
          <a:p>
            <a:r>
              <a:rPr lang="cs-CZ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Mgr. Petra Toboříková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77388" y="5085184"/>
            <a:ext cx="6189224" cy="151216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内容占位符 2"/>
          <p:cNvSpPr txBox="1">
            <a:spLocks/>
          </p:cNvSpPr>
          <p:nvPr/>
        </p:nvSpPr>
        <p:spPr>
          <a:xfrm>
            <a:off x="823024" y="1643050"/>
            <a:ext cx="2668856" cy="5618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lang="cs-CZ" sz="2800" b="1" i="1" dirty="0" smtClean="0"/>
              <a:t>= zápis ve tvaru:</a:t>
            </a: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835696" y="404664"/>
            <a:ext cx="554461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Lineární nerovnice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092280" y="6488668"/>
            <a:ext cx="2051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Lineární nerovnice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50533" name="Object 5"/>
          <p:cNvGraphicFramePr>
            <a:graphicFrameLocks noChangeAspect="1"/>
          </p:cNvGraphicFramePr>
          <p:nvPr/>
        </p:nvGraphicFramePr>
        <p:xfrm>
          <a:off x="3563888" y="1692275"/>
          <a:ext cx="1509713" cy="442913"/>
        </p:xfrm>
        <a:graphic>
          <a:graphicData uri="http://schemas.openxmlformats.org/presentationml/2006/ole">
            <p:oleObj spid="_x0000_s169988" name="Rovnice" r:id="rId3" imgW="609480" imgH="177480" progId="Equation.3">
              <p:embed/>
            </p:oleObj>
          </a:graphicData>
        </a:graphic>
      </p:graphicFrame>
      <p:graphicFrame>
        <p:nvGraphicFramePr>
          <p:cNvPr id="169989" name="Object 5"/>
          <p:cNvGraphicFramePr>
            <a:graphicFrameLocks noChangeAspect="1"/>
          </p:cNvGraphicFramePr>
          <p:nvPr/>
        </p:nvGraphicFramePr>
        <p:xfrm>
          <a:off x="3563888" y="2204864"/>
          <a:ext cx="1509713" cy="442913"/>
        </p:xfrm>
        <a:graphic>
          <a:graphicData uri="http://schemas.openxmlformats.org/presentationml/2006/ole">
            <p:oleObj spid="_x0000_s169989" name="Rovnice" r:id="rId4" imgW="609480" imgH="177480" progId="Equation.3">
              <p:embed/>
            </p:oleObj>
          </a:graphicData>
        </a:graphic>
      </p:graphicFrame>
      <p:graphicFrame>
        <p:nvGraphicFramePr>
          <p:cNvPr id="169990" name="Object 5"/>
          <p:cNvGraphicFramePr>
            <a:graphicFrameLocks noChangeAspect="1"/>
          </p:cNvGraphicFramePr>
          <p:nvPr/>
        </p:nvGraphicFramePr>
        <p:xfrm>
          <a:off x="3563888" y="2780928"/>
          <a:ext cx="1509713" cy="442913"/>
        </p:xfrm>
        <a:graphic>
          <a:graphicData uri="http://schemas.openxmlformats.org/presentationml/2006/ole">
            <p:oleObj spid="_x0000_s169990" name="Rovnice" r:id="rId5" imgW="609480" imgH="177480" progId="Equation.3">
              <p:embed/>
            </p:oleObj>
          </a:graphicData>
        </a:graphic>
      </p:graphicFrame>
      <p:graphicFrame>
        <p:nvGraphicFramePr>
          <p:cNvPr id="169991" name="Object 5"/>
          <p:cNvGraphicFramePr>
            <a:graphicFrameLocks noChangeAspect="1"/>
          </p:cNvGraphicFramePr>
          <p:nvPr/>
        </p:nvGraphicFramePr>
        <p:xfrm>
          <a:off x="3563888" y="3356992"/>
          <a:ext cx="1509713" cy="442913"/>
        </p:xfrm>
        <a:graphic>
          <a:graphicData uri="http://schemas.openxmlformats.org/presentationml/2006/ole">
            <p:oleObj spid="_x0000_s169991" name="Rovnice" r:id="rId6" imgW="609480" imgH="177480" progId="Equation.3">
              <p:embed/>
            </p:oleObj>
          </a:graphicData>
        </a:graphic>
      </p:graphicFrame>
      <p:sp>
        <p:nvSpPr>
          <p:cNvPr id="13" name="内容占位符 2"/>
          <p:cNvSpPr txBox="1">
            <a:spLocks/>
          </p:cNvSpPr>
          <p:nvPr/>
        </p:nvSpPr>
        <p:spPr>
          <a:xfrm>
            <a:off x="6367640" y="3299234"/>
            <a:ext cx="796648" cy="5618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lang="cs-CZ" sz="2800" b="1" i="1" dirty="0" smtClean="0"/>
              <a:t>kde </a:t>
            </a:r>
          </a:p>
        </p:txBody>
      </p:sp>
      <p:graphicFrame>
        <p:nvGraphicFramePr>
          <p:cNvPr id="169992" name="Object 5"/>
          <p:cNvGraphicFramePr>
            <a:graphicFrameLocks noChangeAspect="1"/>
          </p:cNvGraphicFramePr>
          <p:nvPr/>
        </p:nvGraphicFramePr>
        <p:xfrm>
          <a:off x="7070675" y="3341316"/>
          <a:ext cx="1101725" cy="474662"/>
        </p:xfrm>
        <a:graphic>
          <a:graphicData uri="http://schemas.openxmlformats.org/presentationml/2006/ole">
            <p:oleObj spid="_x0000_s169992" name="Rovnice" r:id="rId7" imgW="444240" imgH="190440" progId="Equation.3">
              <p:embed/>
            </p:oleObj>
          </a:graphicData>
        </a:graphic>
      </p:graphicFrame>
      <p:sp>
        <p:nvSpPr>
          <p:cNvPr id="14" name="Zaoblený obdélníkový popisek 13"/>
          <p:cNvSpPr/>
          <p:nvPr/>
        </p:nvSpPr>
        <p:spPr>
          <a:xfrm>
            <a:off x="5004048" y="1412776"/>
            <a:ext cx="2232248" cy="288032"/>
          </a:xfrm>
          <a:prstGeom prst="wedgeRoundRectCallout">
            <a:avLst>
              <a:gd name="adj1" fmla="val -63837"/>
              <a:gd name="adj2" fmla="val 58686"/>
              <a:gd name="adj3" fmla="val 16667"/>
            </a:avLst>
          </a:prstGeom>
          <a:solidFill>
            <a:srgbClr val="FF66FF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je menší nebo rovno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" name="Zaoblený obdélníkový popisek 16"/>
          <p:cNvSpPr/>
          <p:nvPr/>
        </p:nvSpPr>
        <p:spPr>
          <a:xfrm>
            <a:off x="5076056" y="1988840"/>
            <a:ext cx="1224136" cy="288032"/>
          </a:xfrm>
          <a:prstGeom prst="wedgeRoundRectCallout">
            <a:avLst>
              <a:gd name="adj1" fmla="val -78707"/>
              <a:gd name="adj2" fmla="val 64406"/>
              <a:gd name="adj3" fmla="val 16667"/>
            </a:avLst>
          </a:prstGeom>
          <a:solidFill>
            <a:srgbClr val="FF66FF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je menší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8" name="Zaoblený obdélníkový popisek 17"/>
          <p:cNvSpPr/>
          <p:nvPr/>
        </p:nvSpPr>
        <p:spPr>
          <a:xfrm>
            <a:off x="5076056" y="3140968"/>
            <a:ext cx="1224136" cy="288032"/>
          </a:xfrm>
          <a:prstGeom prst="wedgeRoundRectCallout">
            <a:avLst>
              <a:gd name="adj1" fmla="val -78707"/>
              <a:gd name="adj2" fmla="val 64406"/>
              <a:gd name="adj3" fmla="val 16667"/>
            </a:avLst>
          </a:prstGeom>
          <a:solidFill>
            <a:srgbClr val="FF66FF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je větší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9" name="Zaoblený obdélníkový popisek 18"/>
          <p:cNvSpPr/>
          <p:nvPr/>
        </p:nvSpPr>
        <p:spPr>
          <a:xfrm>
            <a:off x="5004048" y="2564904"/>
            <a:ext cx="2232248" cy="288032"/>
          </a:xfrm>
          <a:prstGeom prst="wedgeRoundRectCallout">
            <a:avLst>
              <a:gd name="adj1" fmla="val -63837"/>
              <a:gd name="adj2" fmla="val 58686"/>
              <a:gd name="adj3" fmla="val 16667"/>
            </a:avLst>
          </a:prstGeom>
          <a:solidFill>
            <a:srgbClr val="FF66FF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je větší nebo rovno</a:t>
            </a: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5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7" grpId="0" animBg="1"/>
      <p:bldP spid="18" grpId="0" animBg="1"/>
      <p:bldP spid="1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内容占位符 2"/>
          <p:cNvSpPr txBox="1">
            <a:spLocks/>
          </p:cNvSpPr>
          <p:nvPr/>
        </p:nvSpPr>
        <p:spPr>
          <a:xfrm>
            <a:off x="823024" y="1643050"/>
            <a:ext cx="7637408" cy="25060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>
              <a:spcAft>
                <a:spcPts val="1200"/>
              </a:spcAft>
              <a:buFont typeface="Arial" pitchFamily="34" charset="0"/>
              <a:buChar char="•"/>
            </a:pPr>
            <a:r>
              <a:rPr lang="cs-CZ" sz="2800" dirty="0" smtClean="0"/>
              <a:t>postupujeme stejně jako u rovnic (osamostatňujeme neznámou)</a:t>
            </a:r>
          </a:p>
          <a:p>
            <a:pPr marL="355600" lvl="0" indent="-355600">
              <a:spcAft>
                <a:spcPts val="1200"/>
              </a:spcAft>
              <a:buFont typeface="Arial" pitchFamily="34" charset="0"/>
              <a:buChar char="•"/>
            </a:pPr>
            <a:r>
              <a:rPr lang="cs-CZ" sz="2800" dirty="0" smtClean="0"/>
              <a:t>při násobení nebo dělení nerovnice záporným číslem musíme </a:t>
            </a:r>
            <a:r>
              <a:rPr lang="cs-CZ" sz="2800" b="1" dirty="0" smtClean="0">
                <a:solidFill>
                  <a:srgbClr val="C00000"/>
                </a:solidFill>
              </a:rPr>
              <a:t>otočit znamínko</a:t>
            </a:r>
            <a:r>
              <a:rPr lang="cs-CZ" sz="2800" dirty="0" smtClean="0"/>
              <a:t>!!!</a:t>
            </a:r>
          </a:p>
          <a:p>
            <a:pPr marL="355600" lvl="0" indent="-355600">
              <a:spcAft>
                <a:spcPts val="1200"/>
              </a:spcAft>
              <a:buFont typeface="Arial" pitchFamily="34" charset="0"/>
              <a:buChar char="•"/>
            </a:pPr>
            <a:r>
              <a:rPr lang="cs-CZ" sz="2800" dirty="0" smtClean="0"/>
              <a:t>výsledkem nerovnice je množina (interval)</a:t>
            </a:r>
            <a:endParaRPr lang="cs-CZ" sz="2800" dirty="0"/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835696" y="404664"/>
            <a:ext cx="554461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Postup řešení: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092280" y="6488668"/>
            <a:ext cx="2051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Lineární nerovnice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 bldLvl="2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835696" y="260648"/>
            <a:ext cx="554461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Příklad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092280" y="6488668"/>
            <a:ext cx="2051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Lineární nerovnice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92514" name="Object 2"/>
          <p:cNvGraphicFramePr>
            <a:graphicFrameLocks noChangeAspect="1"/>
          </p:cNvGraphicFramePr>
          <p:nvPr/>
        </p:nvGraphicFramePr>
        <p:xfrm>
          <a:off x="4358481" y="1700808"/>
          <a:ext cx="1543050" cy="412750"/>
        </p:xfrm>
        <a:graphic>
          <a:graphicData uri="http://schemas.openxmlformats.org/presentationml/2006/ole">
            <p:oleObj spid="_x0000_s192514" name="Rovnice" r:id="rId3" imgW="622080" imgH="164880" progId="Equation.3">
              <p:embed/>
            </p:oleObj>
          </a:graphicData>
        </a:graphic>
      </p:graphicFrame>
      <p:sp>
        <p:nvSpPr>
          <p:cNvPr id="8" name="内容占位符 2"/>
          <p:cNvSpPr txBox="1">
            <a:spLocks/>
          </p:cNvSpPr>
          <p:nvPr/>
        </p:nvSpPr>
        <p:spPr>
          <a:xfrm>
            <a:off x="0" y="1052736"/>
            <a:ext cx="9144000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Řeš nerovnici v R, výsledek znázorni na číselné ose a jako interval: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92515" name="Object 3"/>
          <p:cNvGraphicFramePr>
            <a:graphicFrameLocks noChangeAspect="1"/>
          </p:cNvGraphicFramePr>
          <p:nvPr/>
        </p:nvGraphicFramePr>
        <p:xfrm>
          <a:off x="6984702" y="1668463"/>
          <a:ext cx="755650" cy="476250"/>
        </p:xfrm>
        <a:graphic>
          <a:graphicData uri="http://schemas.openxmlformats.org/presentationml/2006/ole">
            <p:oleObj spid="_x0000_s192515" name="Rovnice" r:id="rId4" imgW="304560" imgH="190440" progId="Equation.3">
              <p:embed/>
            </p:oleObj>
          </a:graphicData>
        </a:graphic>
      </p:graphicFrame>
      <p:sp>
        <p:nvSpPr>
          <p:cNvPr id="10" name="内容占位符 2"/>
          <p:cNvSpPr txBox="1">
            <a:spLocks/>
          </p:cNvSpPr>
          <p:nvPr/>
        </p:nvSpPr>
        <p:spPr>
          <a:xfrm>
            <a:off x="251520" y="2132856"/>
            <a:ext cx="3888432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Osamostatním</a:t>
            </a:r>
            <a:r>
              <a:rPr lang="cs-CZ" sz="2600" dirty="0" smtClean="0">
                <a:solidFill>
                  <a:srgbClr val="0070C0"/>
                </a:solidFill>
              </a:rPr>
              <a:t>e neznámou: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92516" name="Object 4"/>
          <p:cNvGraphicFramePr>
            <a:graphicFrameLocks noChangeAspect="1"/>
          </p:cNvGraphicFramePr>
          <p:nvPr/>
        </p:nvGraphicFramePr>
        <p:xfrm>
          <a:off x="4855443" y="2192338"/>
          <a:ext cx="1228725" cy="412750"/>
        </p:xfrm>
        <a:graphic>
          <a:graphicData uri="http://schemas.openxmlformats.org/presentationml/2006/ole">
            <p:oleObj spid="_x0000_s192516" name="Rovnice" r:id="rId5" imgW="495000" imgH="164880" progId="Equation.3">
              <p:embed/>
            </p:oleObj>
          </a:graphicData>
        </a:graphic>
      </p:graphicFrame>
      <p:graphicFrame>
        <p:nvGraphicFramePr>
          <p:cNvPr id="192517" name="Object 5"/>
          <p:cNvGraphicFramePr>
            <a:graphicFrameLocks noChangeAspect="1"/>
          </p:cNvGraphicFramePr>
          <p:nvPr/>
        </p:nvGraphicFramePr>
        <p:xfrm>
          <a:off x="7029450" y="2160588"/>
          <a:ext cx="661988" cy="476250"/>
        </p:xfrm>
        <a:graphic>
          <a:graphicData uri="http://schemas.openxmlformats.org/presentationml/2006/ole">
            <p:oleObj spid="_x0000_s192517" name="Rovnice" r:id="rId6" imgW="266400" imgH="190440" progId="Equation.3">
              <p:embed/>
            </p:oleObj>
          </a:graphicData>
        </a:graphic>
      </p:graphicFrame>
      <p:graphicFrame>
        <p:nvGraphicFramePr>
          <p:cNvPr id="192518" name="Object 6"/>
          <p:cNvGraphicFramePr>
            <a:graphicFrameLocks noChangeAspect="1"/>
          </p:cNvGraphicFramePr>
          <p:nvPr/>
        </p:nvGraphicFramePr>
        <p:xfrm>
          <a:off x="5045943" y="2708920"/>
          <a:ext cx="1038225" cy="412750"/>
        </p:xfrm>
        <a:graphic>
          <a:graphicData uri="http://schemas.openxmlformats.org/presentationml/2006/ole">
            <p:oleObj spid="_x0000_s192518" name="Rovnice" r:id="rId7" imgW="419040" imgH="164880" progId="Equation.3">
              <p:embed/>
            </p:oleObj>
          </a:graphicData>
        </a:graphic>
      </p:graphicFrame>
      <p:sp>
        <p:nvSpPr>
          <p:cNvPr id="14" name="内容占位符 2"/>
          <p:cNvSpPr txBox="1">
            <a:spLocks/>
          </p:cNvSpPr>
          <p:nvPr/>
        </p:nvSpPr>
        <p:spPr>
          <a:xfrm>
            <a:off x="323528" y="3284984"/>
            <a:ext cx="1944216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Číselná osa</a:t>
            </a:r>
            <a:r>
              <a:rPr lang="cs-CZ" sz="2600" dirty="0" smtClean="0">
                <a:solidFill>
                  <a:srgbClr val="0070C0"/>
                </a:solidFill>
              </a:rPr>
              <a:t>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7" name="Obrázek 16"/>
          <p:cNvPicPr/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0495" t="44982" r="31621" b="48387"/>
          <a:stretch>
            <a:fillRect/>
          </a:stretch>
        </p:blipFill>
        <p:spPr bwMode="auto">
          <a:xfrm>
            <a:off x="2771800" y="3861048"/>
            <a:ext cx="4680520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8" name="AutoShape 17"/>
          <p:cNvCxnSpPr>
            <a:cxnSpLocks noChangeShapeType="1"/>
          </p:cNvCxnSpPr>
          <p:nvPr/>
        </p:nvCxnSpPr>
        <p:spPr bwMode="auto">
          <a:xfrm flipV="1">
            <a:off x="3563888" y="3645024"/>
            <a:ext cx="0" cy="395472"/>
          </a:xfrm>
          <a:prstGeom prst="straightConnector1">
            <a:avLst/>
          </a:prstGeom>
          <a:noFill/>
          <a:ln w="28575">
            <a:solidFill>
              <a:srgbClr val="C00000"/>
            </a:solidFill>
            <a:round/>
            <a:headEnd/>
            <a:tailEnd/>
          </a:ln>
        </p:spPr>
      </p:cxnSp>
      <p:sp>
        <p:nvSpPr>
          <p:cNvPr id="19" name="Oval 20"/>
          <p:cNvSpPr>
            <a:spLocks noChangeArrowheads="1"/>
          </p:cNvSpPr>
          <p:nvPr/>
        </p:nvSpPr>
        <p:spPr bwMode="auto">
          <a:xfrm>
            <a:off x="3419872" y="3429000"/>
            <a:ext cx="239162" cy="232631"/>
          </a:xfrm>
          <a:prstGeom prst="ellipse">
            <a:avLst/>
          </a:prstGeom>
          <a:noFill/>
          <a:ln w="28575">
            <a:solidFill>
              <a:srgbClr val="C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cxnSp>
        <p:nvCxnSpPr>
          <p:cNvPr id="21" name="Přímá spojovací šipka 20"/>
          <p:cNvCxnSpPr>
            <a:stCxn id="19" idx="6"/>
          </p:cNvCxnSpPr>
          <p:nvPr/>
        </p:nvCxnSpPr>
        <p:spPr>
          <a:xfrm>
            <a:off x="3659034" y="3545316"/>
            <a:ext cx="2209110" cy="27700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92519" name="Object 7"/>
          <p:cNvGraphicFramePr>
            <a:graphicFrameLocks noChangeAspect="1"/>
          </p:cNvGraphicFramePr>
          <p:nvPr/>
        </p:nvGraphicFramePr>
        <p:xfrm>
          <a:off x="3707904" y="4797152"/>
          <a:ext cx="2300720" cy="856332"/>
        </p:xfrm>
        <a:graphic>
          <a:graphicData uri="http://schemas.openxmlformats.org/presentationml/2006/ole">
            <p:oleObj spid="_x0000_s192519" name="Rovnice" r:id="rId9" imgW="685800" imgH="253800" progId="Equation.3">
              <p:embed/>
            </p:oleObj>
          </a:graphicData>
        </a:graphic>
      </p:graphicFrame>
      <p:sp>
        <p:nvSpPr>
          <p:cNvPr id="25" name="内容占位符 2"/>
          <p:cNvSpPr txBox="1">
            <a:spLocks/>
          </p:cNvSpPr>
          <p:nvPr/>
        </p:nvSpPr>
        <p:spPr>
          <a:xfrm>
            <a:off x="323528" y="4941168"/>
            <a:ext cx="1368152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Interval</a:t>
            </a:r>
            <a:r>
              <a:rPr lang="cs-CZ" sz="2600" dirty="0" smtClean="0">
                <a:solidFill>
                  <a:srgbClr val="0070C0"/>
                </a:solidFill>
              </a:rPr>
              <a:t>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25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2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2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25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2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2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25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25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25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25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2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2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47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925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92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92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0"/>
      <p:bldP spid="19" grpId="0" animBg="1"/>
      <p:bldP spid="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3544" name="Object 6"/>
          <p:cNvGraphicFramePr>
            <a:graphicFrameLocks noChangeAspect="1"/>
          </p:cNvGraphicFramePr>
          <p:nvPr/>
        </p:nvGraphicFramePr>
        <p:xfrm>
          <a:off x="5292080" y="2708920"/>
          <a:ext cx="314325" cy="381000"/>
        </p:xfrm>
        <a:graphic>
          <a:graphicData uri="http://schemas.openxmlformats.org/presentationml/2006/ole">
            <p:oleObj spid="_x0000_s193544" name="Rovnice" r:id="rId3" imgW="126720" imgH="152280" progId="Equation.3">
              <p:embed/>
            </p:oleObj>
          </a:graphicData>
        </a:graphic>
      </p:graphicFrame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835696" y="260648"/>
            <a:ext cx="554461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Příklad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092280" y="6488668"/>
            <a:ext cx="2051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Lineární nerovnice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92514" name="Object 2"/>
          <p:cNvGraphicFramePr>
            <a:graphicFrameLocks noChangeAspect="1"/>
          </p:cNvGraphicFramePr>
          <p:nvPr/>
        </p:nvGraphicFramePr>
        <p:xfrm>
          <a:off x="4311179" y="1700213"/>
          <a:ext cx="2205037" cy="412750"/>
        </p:xfrm>
        <a:graphic>
          <a:graphicData uri="http://schemas.openxmlformats.org/presentationml/2006/ole">
            <p:oleObj spid="_x0000_s193538" name="Rovnice" r:id="rId4" imgW="888840" imgH="164880" progId="Equation.3">
              <p:embed/>
            </p:oleObj>
          </a:graphicData>
        </a:graphic>
      </p:graphicFrame>
      <p:sp>
        <p:nvSpPr>
          <p:cNvPr id="8" name="内容占位符 2"/>
          <p:cNvSpPr txBox="1">
            <a:spLocks/>
          </p:cNvSpPr>
          <p:nvPr/>
        </p:nvSpPr>
        <p:spPr>
          <a:xfrm>
            <a:off x="0" y="1052736"/>
            <a:ext cx="9144000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Řeš nerovnici v R, výsledek znázorni na číselné ose a jako interval: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92515" name="Object 3"/>
          <p:cNvGraphicFramePr>
            <a:graphicFrameLocks noChangeAspect="1"/>
          </p:cNvGraphicFramePr>
          <p:nvPr/>
        </p:nvGraphicFramePr>
        <p:xfrm>
          <a:off x="7083052" y="1668463"/>
          <a:ext cx="1449388" cy="476250"/>
        </p:xfrm>
        <a:graphic>
          <a:graphicData uri="http://schemas.openxmlformats.org/presentationml/2006/ole">
            <p:oleObj spid="_x0000_s193539" name="Rovnice" r:id="rId5" imgW="583920" imgH="190440" progId="Equation.3">
              <p:embed/>
            </p:oleObj>
          </a:graphicData>
        </a:graphic>
      </p:graphicFrame>
      <p:sp>
        <p:nvSpPr>
          <p:cNvPr id="10" name="内容占位符 2"/>
          <p:cNvSpPr txBox="1">
            <a:spLocks/>
          </p:cNvSpPr>
          <p:nvPr/>
        </p:nvSpPr>
        <p:spPr>
          <a:xfrm>
            <a:off x="251520" y="2132856"/>
            <a:ext cx="3888432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Osamostatním</a:t>
            </a:r>
            <a:r>
              <a:rPr lang="cs-CZ" sz="2600" dirty="0" smtClean="0">
                <a:solidFill>
                  <a:srgbClr val="0070C0"/>
                </a:solidFill>
              </a:rPr>
              <a:t>e neznámou: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92516" name="Object 4"/>
          <p:cNvGraphicFramePr>
            <a:graphicFrameLocks noChangeAspect="1"/>
          </p:cNvGraphicFramePr>
          <p:nvPr/>
        </p:nvGraphicFramePr>
        <p:xfrm>
          <a:off x="4562772" y="2204864"/>
          <a:ext cx="1449388" cy="412750"/>
        </p:xfrm>
        <a:graphic>
          <a:graphicData uri="http://schemas.openxmlformats.org/presentationml/2006/ole">
            <p:oleObj spid="_x0000_s193540" name="Rovnice" r:id="rId6" imgW="583920" imgH="164880" progId="Equation.3">
              <p:embed/>
            </p:oleObj>
          </a:graphicData>
        </a:graphic>
      </p:graphicFrame>
      <p:graphicFrame>
        <p:nvGraphicFramePr>
          <p:cNvPr id="192517" name="Object 5"/>
          <p:cNvGraphicFramePr>
            <a:graphicFrameLocks noChangeAspect="1"/>
          </p:cNvGraphicFramePr>
          <p:nvPr/>
        </p:nvGraphicFramePr>
        <p:xfrm>
          <a:off x="7079183" y="2144713"/>
          <a:ext cx="1165225" cy="508000"/>
        </p:xfrm>
        <a:graphic>
          <a:graphicData uri="http://schemas.openxmlformats.org/presentationml/2006/ole">
            <p:oleObj spid="_x0000_s193541" name="Rovnice" r:id="rId7" imgW="469800" imgH="203040" progId="Equation.3">
              <p:embed/>
            </p:oleObj>
          </a:graphicData>
        </a:graphic>
      </p:graphicFrame>
      <p:graphicFrame>
        <p:nvGraphicFramePr>
          <p:cNvPr id="192518" name="Object 6"/>
          <p:cNvGraphicFramePr>
            <a:graphicFrameLocks noChangeAspect="1"/>
          </p:cNvGraphicFramePr>
          <p:nvPr/>
        </p:nvGraphicFramePr>
        <p:xfrm>
          <a:off x="5004048" y="2755900"/>
          <a:ext cx="282575" cy="317500"/>
        </p:xfrm>
        <a:graphic>
          <a:graphicData uri="http://schemas.openxmlformats.org/presentationml/2006/ole">
            <p:oleObj spid="_x0000_s193542" name="Rovnice" r:id="rId8" imgW="114120" imgH="126720" progId="Equation.3">
              <p:embed/>
            </p:oleObj>
          </a:graphicData>
        </a:graphic>
      </p:graphicFrame>
      <p:sp>
        <p:nvSpPr>
          <p:cNvPr id="14" name="内容占位符 2"/>
          <p:cNvSpPr txBox="1">
            <a:spLocks/>
          </p:cNvSpPr>
          <p:nvPr/>
        </p:nvSpPr>
        <p:spPr>
          <a:xfrm>
            <a:off x="323528" y="3796804"/>
            <a:ext cx="1944216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Číselná osa</a:t>
            </a:r>
            <a:r>
              <a:rPr lang="cs-CZ" sz="2600" dirty="0" smtClean="0">
                <a:solidFill>
                  <a:srgbClr val="0070C0"/>
                </a:solidFill>
              </a:rPr>
              <a:t>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7" name="Obrázek 16"/>
          <p:cNvPicPr/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0495" t="44982" r="31621" b="48387"/>
          <a:stretch>
            <a:fillRect/>
          </a:stretch>
        </p:blipFill>
        <p:spPr bwMode="auto">
          <a:xfrm>
            <a:off x="2771800" y="4372868"/>
            <a:ext cx="4680520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8" name="AutoShape 17"/>
          <p:cNvCxnSpPr>
            <a:cxnSpLocks noChangeShapeType="1"/>
          </p:cNvCxnSpPr>
          <p:nvPr/>
        </p:nvCxnSpPr>
        <p:spPr bwMode="auto">
          <a:xfrm flipV="1">
            <a:off x="4044806" y="4176780"/>
            <a:ext cx="0" cy="395472"/>
          </a:xfrm>
          <a:prstGeom prst="straightConnector1">
            <a:avLst/>
          </a:prstGeom>
          <a:noFill/>
          <a:ln w="28575">
            <a:solidFill>
              <a:srgbClr val="C00000"/>
            </a:solidFill>
            <a:round/>
            <a:headEnd/>
            <a:tailEnd/>
          </a:ln>
        </p:spPr>
      </p:cxnSp>
      <p:sp>
        <p:nvSpPr>
          <p:cNvPr id="19" name="Oval 20"/>
          <p:cNvSpPr>
            <a:spLocks noChangeArrowheads="1"/>
          </p:cNvSpPr>
          <p:nvPr/>
        </p:nvSpPr>
        <p:spPr bwMode="auto">
          <a:xfrm>
            <a:off x="3900790" y="3960756"/>
            <a:ext cx="239162" cy="232631"/>
          </a:xfrm>
          <a:prstGeom prst="ellipse">
            <a:avLst/>
          </a:prstGeom>
          <a:solidFill>
            <a:srgbClr val="C00000"/>
          </a:solidFill>
          <a:ln w="28575">
            <a:solidFill>
              <a:srgbClr val="C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cxnSp>
        <p:nvCxnSpPr>
          <p:cNvPr id="21" name="Přímá spojovací šipka 20"/>
          <p:cNvCxnSpPr>
            <a:stCxn id="19" idx="6"/>
          </p:cNvCxnSpPr>
          <p:nvPr/>
        </p:nvCxnSpPr>
        <p:spPr>
          <a:xfrm>
            <a:off x="4139952" y="4077072"/>
            <a:ext cx="2209110" cy="27700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92519" name="Object 7"/>
          <p:cNvGraphicFramePr>
            <a:graphicFrameLocks noChangeAspect="1"/>
          </p:cNvGraphicFramePr>
          <p:nvPr/>
        </p:nvGraphicFramePr>
        <p:xfrm>
          <a:off x="3491880" y="5395490"/>
          <a:ext cx="2343150" cy="985838"/>
        </p:xfrm>
        <a:graphic>
          <a:graphicData uri="http://schemas.openxmlformats.org/presentationml/2006/ole">
            <p:oleObj spid="_x0000_s193543" name="Rovnice" r:id="rId10" imgW="698400" imgH="291960" progId="Equation.3">
              <p:embed/>
            </p:oleObj>
          </a:graphicData>
        </a:graphic>
      </p:graphicFrame>
      <p:sp>
        <p:nvSpPr>
          <p:cNvPr id="25" name="内容占位符 2"/>
          <p:cNvSpPr txBox="1">
            <a:spLocks/>
          </p:cNvSpPr>
          <p:nvPr/>
        </p:nvSpPr>
        <p:spPr>
          <a:xfrm>
            <a:off x="323528" y="5452988"/>
            <a:ext cx="1368152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Interval</a:t>
            </a:r>
            <a:r>
              <a:rPr lang="cs-CZ" sz="2600" dirty="0" smtClean="0">
                <a:solidFill>
                  <a:srgbClr val="0070C0"/>
                </a:solidFill>
              </a:rPr>
              <a:t>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2" name="内容占位符 2"/>
          <p:cNvSpPr txBox="1">
            <a:spLocks/>
          </p:cNvSpPr>
          <p:nvPr/>
        </p:nvSpPr>
        <p:spPr>
          <a:xfrm>
            <a:off x="467544" y="2564904"/>
            <a:ext cx="4104456" cy="7920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lang="cs-CZ" sz="2600" b="1" dirty="0" smtClean="0">
                <a:solidFill>
                  <a:srgbClr val="C00000"/>
                </a:solidFill>
              </a:rPr>
              <a:t>Dělíme záporným číslem </a:t>
            </a:r>
            <a:r>
              <a:rPr lang="cs-CZ" sz="2600" b="1" dirty="0" smtClean="0">
                <a:solidFill>
                  <a:srgbClr val="C00000"/>
                </a:solidFill>
                <a:sym typeface="Symbol"/>
              </a:rPr>
              <a:t></a:t>
            </a:r>
            <a:r>
              <a:rPr lang="cs-CZ" sz="2600" b="1" dirty="0" smtClean="0">
                <a:solidFill>
                  <a:srgbClr val="C00000"/>
                </a:solidFill>
              </a:rPr>
              <a:t> Otočíme </a:t>
            </a:r>
            <a:r>
              <a:rPr kumimoji="0" lang="cs-CZ" sz="2600" b="1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znamínko</a:t>
            </a:r>
            <a:r>
              <a:rPr lang="cs-CZ" sz="2600" b="1" dirty="0" smtClean="0">
                <a:solidFill>
                  <a:srgbClr val="C00000"/>
                </a:solidFill>
              </a:rPr>
              <a:t>!!! </a:t>
            </a:r>
            <a:endParaRPr kumimoji="0" lang="cs-CZ" sz="2600" b="1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" name="Elipsa 22"/>
          <p:cNvSpPr/>
          <p:nvPr/>
        </p:nvSpPr>
        <p:spPr>
          <a:xfrm>
            <a:off x="7020272" y="2060848"/>
            <a:ext cx="1368152" cy="720080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Elipsa 23"/>
          <p:cNvSpPr/>
          <p:nvPr/>
        </p:nvSpPr>
        <p:spPr>
          <a:xfrm>
            <a:off x="5256000" y="2780928"/>
            <a:ext cx="360040" cy="288032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193545" name="Object 6"/>
          <p:cNvGraphicFramePr>
            <a:graphicFrameLocks noChangeAspect="1"/>
          </p:cNvGraphicFramePr>
          <p:nvPr/>
        </p:nvGraphicFramePr>
        <p:xfrm>
          <a:off x="5517431" y="2687960"/>
          <a:ext cx="566737" cy="381000"/>
        </p:xfrm>
        <a:graphic>
          <a:graphicData uri="http://schemas.openxmlformats.org/presentationml/2006/ole">
            <p:oleObj spid="_x0000_s193545" name="Rovnice" r:id="rId11" imgW="228600" imgH="15228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25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2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2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25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2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2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25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25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25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25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2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2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35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935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35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935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935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935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47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000"/>
                            </p:stCondLst>
                            <p:childTnLst>
                              <p:par>
                                <p:cTn id="101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925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192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92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0"/>
      <p:bldP spid="19" grpId="0" animBg="1"/>
      <p:bldP spid="25" grpId="0"/>
      <p:bldP spid="22" grpId="0"/>
      <p:bldP spid="23" grpId="0" animBg="1"/>
      <p:bldP spid="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Skupina 28"/>
          <p:cNvGrpSpPr/>
          <p:nvPr/>
        </p:nvGrpSpPr>
        <p:grpSpPr>
          <a:xfrm>
            <a:off x="2771800" y="4372868"/>
            <a:ext cx="4680520" cy="640308"/>
            <a:chOff x="2771800" y="4372868"/>
            <a:chExt cx="4680520" cy="640308"/>
          </a:xfrm>
        </p:grpSpPr>
        <p:pic>
          <p:nvPicPr>
            <p:cNvPr id="17" name="Obrázek 16"/>
            <p:cNvPicPr/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0495" t="44982" r="31621" b="52278"/>
            <a:stretch>
              <a:fillRect/>
            </a:stretch>
          </p:blipFill>
          <p:spPr bwMode="auto">
            <a:xfrm>
              <a:off x="2771800" y="4372868"/>
              <a:ext cx="4680520" cy="2082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7" name="Skupina 26"/>
            <p:cNvGrpSpPr/>
            <p:nvPr/>
          </p:nvGrpSpPr>
          <p:grpSpPr>
            <a:xfrm>
              <a:off x="4860032" y="4458598"/>
              <a:ext cx="1584176" cy="554578"/>
              <a:chOff x="4860032" y="4458598"/>
              <a:chExt cx="1584176" cy="554578"/>
            </a:xfrm>
          </p:grpSpPr>
          <p:grpSp>
            <p:nvGrpSpPr>
              <p:cNvPr id="26" name="Skupina 25"/>
              <p:cNvGrpSpPr/>
              <p:nvPr/>
            </p:nvGrpSpPr>
            <p:grpSpPr>
              <a:xfrm>
                <a:off x="4860032" y="4613066"/>
                <a:ext cx="1512168" cy="400110"/>
                <a:chOff x="4860032" y="4613066"/>
                <a:chExt cx="1512168" cy="400110"/>
              </a:xfrm>
            </p:grpSpPr>
            <p:sp>
              <p:nvSpPr>
                <p:cNvPr id="30" name="TextovéPole 29"/>
                <p:cNvSpPr txBox="1"/>
                <p:nvPr/>
              </p:nvSpPr>
              <p:spPr>
                <a:xfrm>
                  <a:off x="4860032" y="4613066"/>
                  <a:ext cx="432048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sz="2000" dirty="0" smtClean="0"/>
                    <a:t>0</a:t>
                  </a:r>
                </a:p>
              </p:txBody>
            </p:sp>
            <p:sp>
              <p:nvSpPr>
                <p:cNvPr id="32" name="TextovéPole 31"/>
                <p:cNvSpPr txBox="1"/>
                <p:nvPr/>
              </p:nvSpPr>
              <p:spPr>
                <a:xfrm>
                  <a:off x="5812904" y="4613066"/>
                  <a:ext cx="559296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sz="2000" dirty="0" smtClean="0"/>
                    <a:t>10</a:t>
                  </a:r>
                </a:p>
              </p:txBody>
            </p:sp>
            <p:sp>
              <p:nvSpPr>
                <p:cNvPr id="33" name="TextovéPole 32"/>
                <p:cNvSpPr txBox="1"/>
                <p:nvPr/>
              </p:nvSpPr>
              <p:spPr>
                <a:xfrm>
                  <a:off x="5364088" y="4613066"/>
                  <a:ext cx="432048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sz="2000" dirty="0" smtClean="0"/>
                    <a:t>5</a:t>
                  </a:r>
                </a:p>
              </p:txBody>
            </p:sp>
          </p:grpSp>
          <p:sp>
            <p:nvSpPr>
              <p:cNvPr id="31" name="TextovéPole 30"/>
              <p:cNvSpPr txBox="1"/>
              <p:nvPr/>
            </p:nvSpPr>
            <p:spPr>
              <a:xfrm>
                <a:off x="5868144" y="4458598"/>
                <a:ext cx="576064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600" dirty="0" smtClean="0"/>
                  <a:t>11</a:t>
                </a:r>
              </a:p>
            </p:txBody>
          </p:sp>
        </p:grpSp>
      </p:grp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835696" y="260648"/>
            <a:ext cx="554461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Příklad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092280" y="6488668"/>
            <a:ext cx="2051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Lineární nerovnice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92514" name="Object 2"/>
          <p:cNvGraphicFramePr>
            <a:graphicFrameLocks noChangeAspect="1"/>
          </p:cNvGraphicFramePr>
          <p:nvPr/>
        </p:nvGraphicFramePr>
        <p:xfrm>
          <a:off x="3131840" y="1652588"/>
          <a:ext cx="3906838" cy="508000"/>
        </p:xfrm>
        <a:graphic>
          <a:graphicData uri="http://schemas.openxmlformats.org/presentationml/2006/ole">
            <p:oleObj spid="_x0000_s194562" name="Rovnice" r:id="rId4" imgW="1574640" imgH="203040" progId="Equation.3">
              <p:embed/>
            </p:oleObj>
          </a:graphicData>
        </a:graphic>
      </p:graphicFrame>
      <p:sp>
        <p:nvSpPr>
          <p:cNvPr id="8" name="内容占位符 2"/>
          <p:cNvSpPr txBox="1">
            <a:spLocks/>
          </p:cNvSpPr>
          <p:nvPr/>
        </p:nvSpPr>
        <p:spPr>
          <a:xfrm>
            <a:off x="0" y="1052736"/>
            <a:ext cx="9144000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Řeš nerovnici v R, výsledek znázorni na číselné ose a jako interval: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92515" name="Object 3"/>
          <p:cNvGraphicFramePr>
            <a:graphicFrameLocks noChangeAspect="1"/>
          </p:cNvGraphicFramePr>
          <p:nvPr/>
        </p:nvGraphicFramePr>
        <p:xfrm>
          <a:off x="7366000" y="2636838"/>
          <a:ext cx="1417638" cy="476250"/>
        </p:xfrm>
        <a:graphic>
          <a:graphicData uri="http://schemas.openxmlformats.org/presentationml/2006/ole">
            <p:oleObj spid="_x0000_s194563" name="Rovnice" r:id="rId5" imgW="571320" imgH="190440" progId="Equation.3">
              <p:embed/>
            </p:oleObj>
          </a:graphicData>
        </a:graphic>
      </p:graphicFrame>
      <p:sp>
        <p:nvSpPr>
          <p:cNvPr id="10" name="内容占位符 2"/>
          <p:cNvSpPr txBox="1">
            <a:spLocks/>
          </p:cNvSpPr>
          <p:nvPr/>
        </p:nvSpPr>
        <p:spPr>
          <a:xfrm>
            <a:off x="179512" y="2060848"/>
            <a:ext cx="3168352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Odstraníme závorky: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内容占位符 2"/>
          <p:cNvSpPr txBox="1">
            <a:spLocks/>
          </p:cNvSpPr>
          <p:nvPr/>
        </p:nvSpPr>
        <p:spPr>
          <a:xfrm>
            <a:off x="323528" y="3796804"/>
            <a:ext cx="1944216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Číselná osa</a:t>
            </a:r>
            <a:r>
              <a:rPr lang="cs-CZ" sz="2600" dirty="0" smtClean="0">
                <a:solidFill>
                  <a:srgbClr val="0070C0"/>
                </a:solidFill>
              </a:rPr>
              <a:t>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Oval 20"/>
          <p:cNvSpPr>
            <a:spLocks noChangeArrowheads="1"/>
          </p:cNvSpPr>
          <p:nvPr/>
        </p:nvSpPr>
        <p:spPr bwMode="auto">
          <a:xfrm>
            <a:off x="4968000" y="4365105"/>
            <a:ext cx="144016" cy="144016"/>
          </a:xfrm>
          <a:prstGeom prst="ellipse">
            <a:avLst/>
          </a:prstGeom>
          <a:solidFill>
            <a:srgbClr val="C00000"/>
          </a:solidFill>
          <a:ln w="28575">
            <a:solidFill>
              <a:srgbClr val="C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5" name="内容占位符 2"/>
          <p:cNvSpPr txBox="1">
            <a:spLocks/>
          </p:cNvSpPr>
          <p:nvPr/>
        </p:nvSpPr>
        <p:spPr>
          <a:xfrm>
            <a:off x="323528" y="5589240"/>
            <a:ext cx="1368152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Interval</a:t>
            </a:r>
            <a:r>
              <a:rPr lang="cs-CZ" sz="2600" dirty="0" smtClean="0">
                <a:solidFill>
                  <a:srgbClr val="0070C0"/>
                </a:solidFill>
              </a:rPr>
              <a:t>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94568" name="Object 2"/>
          <p:cNvGraphicFramePr>
            <a:graphicFrameLocks noChangeAspect="1"/>
          </p:cNvGraphicFramePr>
          <p:nvPr/>
        </p:nvGraphicFramePr>
        <p:xfrm>
          <a:off x="3335909" y="2176463"/>
          <a:ext cx="3497263" cy="412750"/>
        </p:xfrm>
        <a:graphic>
          <a:graphicData uri="http://schemas.openxmlformats.org/presentationml/2006/ole">
            <p:oleObj spid="_x0000_s194568" name="Rovnice" r:id="rId6" imgW="1409400" imgH="164880" progId="Equation.3">
              <p:embed/>
            </p:oleObj>
          </a:graphicData>
        </a:graphic>
      </p:graphicFrame>
      <p:graphicFrame>
        <p:nvGraphicFramePr>
          <p:cNvPr id="194570" name="Object 2"/>
          <p:cNvGraphicFramePr>
            <a:graphicFrameLocks noChangeAspect="1"/>
          </p:cNvGraphicFramePr>
          <p:nvPr/>
        </p:nvGraphicFramePr>
        <p:xfrm>
          <a:off x="4040188" y="2708920"/>
          <a:ext cx="2111375" cy="412750"/>
        </p:xfrm>
        <a:graphic>
          <a:graphicData uri="http://schemas.openxmlformats.org/presentationml/2006/ole">
            <p:oleObj spid="_x0000_s194570" name="Rovnice" r:id="rId7" imgW="850680" imgH="164880" progId="Equation.3">
              <p:embed/>
            </p:oleObj>
          </a:graphicData>
        </a:graphic>
      </p:graphicFrame>
      <p:graphicFrame>
        <p:nvGraphicFramePr>
          <p:cNvPr id="194571" name="Object 2"/>
          <p:cNvGraphicFramePr>
            <a:graphicFrameLocks noChangeAspect="1"/>
          </p:cNvGraphicFramePr>
          <p:nvPr/>
        </p:nvGraphicFramePr>
        <p:xfrm>
          <a:off x="4734669" y="3141663"/>
          <a:ext cx="1133475" cy="412750"/>
        </p:xfrm>
        <a:graphic>
          <a:graphicData uri="http://schemas.openxmlformats.org/presentationml/2006/ole">
            <p:oleObj spid="_x0000_s194571" name="Rovnice" r:id="rId8" imgW="457200" imgH="164880" progId="Equation.3">
              <p:embed/>
            </p:oleObj>
          </a:graphicData>
        </a:graphic>
      </p:graphicFrame>
      <p:sp>
        <p:nvSpPr>
          <p:cNvPr id="28" name="内容占位符 2"/>
          <p:cNvSpPr txBox="1">
            <a:spLocks/>
          </p:cNvSpPr>
          <p:nvPr/>
        </p:nvSpPr>
        <p:spPr>
          <a:xfrm>
            <a:off x="179512" y="2636912"/>
            <a:ext cx="3960440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Osamostatníme neznámou</a:t>
            </a:r>
            <a:r>
              <a:rPr lang="cs-CZ" sz="2600" dirty="0" smtClean="0">
                <a:solidFill>
                  <a:srgbClr val="0070C0"/>
                </a:solidFill>
              </a:rPr>
              <a:t>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4" name="Oval 20"/>
          <p:cNvSpPr>
            <a:spLocks noChangeArrowheads="1"/>
          </p:cNvSpPr>
          <p:nvPr/>
        </p:nvSpPr>
        <p:spPr bwMode="auto">
          <a:xfrm>
            <a:off x="6012160" y="4365104"/>
            <a:ext cx="144016" cy="144016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7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5" name="内容占位符 2"/>
          <p:cNvSpPr txBox="1">
            <a:spLocks/>
          </p:cNvSpPr>
          <p:nvPr/>
        </p:nvSpPr>
        <p:spPr>
          <a:xfrm>
            <a:off x="3851920" y="3501008"/>
            <a:ext cx="2808312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b="1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Je výraz pravdivý?</a:t>
            </a:r>
            <a:endParaRPr kumimoji="0" lang="cs-CZ" sz="2600" b="1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6" name="内容占位符 2"/>
          <p:cNvSpPr txBox="1">
            <a:spLocks/>
          </p:cNvSpPr>
          <p:nvPr/>
        </p:nvSpPr>
        <p:spPr>
          <a:xfrm>
            <a:off x="3923928" y="5013176"/>
            <a:ext cx="2808312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b="1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Ne, není pravdivý.</a:t>
            </a:r>
            <a:endParaRPr kumimoji="0" lang="cs-CZ" sz="2600" b="1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7" name="内容占位符 2"/>
          <p:cNvSpPr txBox="1">
            <a:spLocks/>
          </p:cNvSpPr>
          <p:nvPr/>
        </p:nvSpPr>
        <p:spPr>
          <a:xfrm>
            <a:off x="4572000" y="5661248"/>
            <a:ext cx="1296144" cy="7200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4200" b="1" u="dbl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K=</a:t>
            </a:r>
            <a:r>
              <a:rPr kumimoji="0" lang="cs-CZ" sz="4200" b="1" u="dbl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  <a:sym typeface="Symbol"/>
              </a:rPr>
              <a:t></a:t>
            </a:r>
            <a:endParaRPr kumimoji="0" lang="cs-CZ" sz="4200" b="1" u="dbl" strike="noStrike" kern="1200" cap="none" spc="0" normalizeH="0" noProof="0" dirty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945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45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45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945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45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4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925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92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92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945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45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45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47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0"/>
      <p:bldP spid="14" grpId="1"/>
      <p:bldP spid="19" grpId="0" animBg="1"/>
      <p:bldP spid="19" grpId="1" animBg="1"/>
      <p:bldP spid="25" grpId="0"/>
      <p:bldP spid="28" grpId="0"/>
      <p:bldP spid="34" grpId="0" animBg="1"/>
      <p:bldP spid="34" grpId="1" animBg="1"/>
      <p:bldP spid="35" grpId="0"/>
      <p:bldP spid="36" grpId="0"/>
      <p:bldP spid="3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Skupina 37"/>
          <p:cNvGrpSpPr/>
          <p:nvPr/>
        </p:nvGrpSpPr>
        <p:grpSpPr>
          <a:xfrm>
            <a:off x="2771800" y="4372868"/>
            <a:ext cx="4680520" cy="640308"/>
            <a:chOff x="2771800" y="4372868"/>
            <a:chExt cx="4680520" cy="640308"/>
          </a:xfrm>
        </p:grpSpPr>
        <p:pic>
          <p:nvPicPr>
            <p:cNvPr id="17" name="Obrázek 16"/>
            <p:cNvPicPr/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0495" t="44982" r="31621" b="52278"/>
            <a:stretch>
              <a:fillRect/>
            </a:stretch>
          </p:blipFill>
          <p:spPr bwMode="auto">
            <a:xfrm>
              <a:off x="2771800" y="4372868"/>
              <a:ext cx="4680520" cy="2082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37" name="Skupina 36"/>
            <p:cNvGrpSpPr/>
            <p:nvPr/>
          </p:nvGrpSpPr>
          <p:grpSpPr>
            <a:xfrm>
              <a:off x="3131840" y="4458598"/>
              <a:ext cx="2160240" cy="554578"/>
              <a:chOff x="3131840" y="4458598"/>
              <a:chExt cx="2160240" cy="554578"/>
            </a:xfrm>
          </p:grpSpPr>
          <p:sp>
            <p:nvSpPr>
              <p:cNvPr id="31" name="TextovéPole 30"/>
              <p:cNvSpPr txBox="1"/>
              <p:nvPr/>
            </p:nvSpPr>
            <p:spPr>
              <a:xfrm>
                <a:off x="3131840" y="4458598"/>
                <a:ext cx="576064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600" dirty="0" smtClean="0"/>
                  <a:t>-17</a:t>
                </a:r>
              </a:p>
            </p:txBody>
          </p:sp>
          <p:grpSp>
            <p:nvGrpSpPr>
              <p:cNvPr id="27" name="Skupina 26"/>
              <p:cNvGrpSpPr/>
              <p:nvPr/>
            </p:nvGrpSpPr>
            <p:grpSpPr>
              <a:xfrm>
                <a:off x="3275856" y="4613066"/>
                <a:ext cx="2016224" cy="400110"/>
                <a:chOff x="3275856" y="4613066"/>
                <a:chExt cx="2016224" cy="400110"/>
              </a:xfrm>
            </p:grpSpPr>
            <p:sp>
              <p:nvSpPr>
                <p:cNvPr id="30" name="TextovéPole 29"/>
                <p:cNvSpPr txBox="1"/>
                <p:nvPr/>
              </p:nvSpPr>
              <p:spPr>
                <a:xfrm>
                  <a:off x="4860032" y="4613066"/>
                  <a:ext cx="432048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sz="2000" dirty="0" smtClean="0"/>
                    <a:t>0</a:t>
                  </a:r>
                </a:p>
              </p:txBody>
            </p:sp>
            <p:sp>
              <p:nvSpPr>
                <p:cNvPr id="32" name="TextovéPole 31"/>
                <p:cNvSpPr txBox="1"/>
                <p:nvPr/>
              </p:nvSpPr>
              <p:spPr>
                <a:xfrm>
                  <a:off x="3779912" y="4613066"/>
                  <a:ext cx="559296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sz="2000" dirty="0" smtClean="0"/>
                    <a:t>-10</a:t>
                  </a:r>
                </a:p>
              </p:txBody>
            </p:sp>
            <p:sp>
              <p:nvSpPr>
                <p:cNvPr id="33" name="TextovéPole 32"/>
                <p:cNvSpPr txBox="1"/>
                <p:nvPr/>
              </p:nvSpPr>
              <p:spPr>
                <a:xfrm>
                  <a:off x="4355976" y="4613066"/>
                  <a:ext cx="432048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sz="2000" dirty="0" smtClean="0"/>
                    <a:t>-5</a:t>
                  </a:r>
                </a:p>
              </p:txBody>
            </p:sp>
            <p:sp>
              <p:nvSpPr>
                <p:cNvPr id="29" name="TextovéPole 28"/>
                <p:cNvSpPr txBox="1"/>
                <p:nvPr/>
              </p:nvSpPr>
              <p:spPr>
                <a:xfrm>
                  <a:off x="3275856" y="4613066"/>
                  <a:ext cx="559296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sz="2000" dirty="0" smtClean="0"/>
                    <a:t>-15</a:t>
                  </a:r>
                </a:p>
              </p:txBody>
            </p:sp>
          </p:grpSp>
        </p:grpSp>
      </p:grp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835696" y="260648"/>
            <a:ext cx="554461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Příklad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092280" y="6488668"/>
            <a:ext cx="2051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Lineární nerovnice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92514" name="Object 2"/>
          <p:cNvGraphicFramePr>
            <a:graphicFrameLocks noChangeAspect="1"/>
          </p:cNvGraphicFramePr>
          <p:nvPr/>
        </p:nvGraphicFramePr>
        <p:xfrm>
          <a:off x="4346700" y="1756966"/>
          <a:ext cx="3970337" cy="571500"/>
        </p:xfrm>
        <a:graphic>
          <a:graphicData uri="http://schemas.openxmlformats.org/presentationml/2006/ole">
            <p:oleObj spid="_x0000_s195586" name="Rovnice" r:id="rId4" imgW="1600200" imgH="228600" progId="Equation.3">
              <p:embed/>
            </p:oleObj>
          </a:graphicData>
        </a:graphic>
      </p:graphicFrame>
      <p:sp>
        <p:nvSpPr>
          <p:cNvPr id="8" name="内容占位符 2"/>
          <p:cNvSpPr txBox="1">
            <a:spLocks/>
          </p:cNvSpPr>
          <p:nvPr/>
        </p:nvSpPr>
        <p:spPr>
          <a:xfrm>
            <a:off x="0" y="1052736"/>
            <a:ext cx="9144000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Řeš nerovnici v R, výsledek znázorni na číselné ose a jako interval: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内容占位符 2"/>
          <p:cNvSpPr txBox="1">
            <a:spLocks/>
          </p:cNvSpPr>
          <p:nvPr/>
        </p:nvSpPr>
        <p:spPr>
          <a:xfrm>
            <a:off x="35496" y="2204864"/>
            <a:ext cx="3168352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Odstraníme závorky: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内容占位符 2"/>
          <p:cNvSpPr txBox="1">
            <a:spLocks/>
          </p:cNvSpPr>
          <p:nvPr/>
        </p:nvSpPr>
        <p:spPr>
          <a:xfrm>
            <a:off x="323528" y="3796804"/>
            <a:ext cx="1944216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Číselná osa</a:t>
            </a:r>
            <a:r>
              <a:rPr lang="cs-CZ" sz="2600" dirty="0" smtClean="0">
                <a:solidFill>
                  <a:srgbClr val="0070C0"/>
                </a:solidFill>
              </a:rPr>
              <a:t>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Oval 20"/>
          <p:cNvSpPr>
            <a:spLocks noChangeArrowheads="1"/>
          </p:cNvSpPr>
          <p:nvPr/>
        </p:nvSpPr>
        <p:spPr bwMode="auto">
          <a:xfrm>
            <a:off x="4968000" y="4365105"/>
            <a:ext cx="144016" cy="144016"/>
          </a:xfrm>
          <a:prstGeom prst="ellipse">
            <a:avLst/>
          </a:prstGeom>
          <a:solidFill>
            <a:srgbClr val="C00000"/>
          </a:solidFill>
          <a:ln w="28575">
            <a:solidFill>
              <a:srgbClr val="C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graphicFrame>
        <p:nvGraphicFramePr>
          <p:cNvPr id="192519" name="Object 7"/>
          <p:cNvGraphicFramePr>
            <a:graphicFrameLocks noChangeAspect="1"/>
          </p:cNvGraphicFramePr>
          <p:nvPr/>
        </p:nvGraphicFramePr>
        <p:xfrm>
          <a:off x="3176562" y="5675313"/>
          <a:ext cx="3195638" cy="857250"/>
        </p:xfrm>
        <a:graphic>
          <a:graphicData uri="http://schemas.openxmlformats.org/presentationml/2006/ole">
            <p:oleObj spid="_x0000_s195588" name="Rovnice" r:id="rId5" imgW="952200" imgH="253800" progId="Equation.3">
              <p:embed/>
            </p:oleObj>
          </a:graphicData>
        </a:graphic>
      </p:graphicFrame>
      <p:sp>
        <p:nvSpPr>
          <p:cNvPr id="25" name="内容占位符 2"/>
          <p:cNvSpPr txBox="1">
            <a:spLocks/>
          </p:cNvSpPr>
          <p:nvPr/>
        </p:nvSpPr>
        <p:spPr>
          <a:xfrm>
            <a:off x="323528" y="5589240"/>
            <a:ext cx="1368152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Interval</a:t>
            </a:r>
            <a:r>
              <a:rPr lang="cs-CZ" sz="2600" dirty="0" smtClean="0">
                <a:solidFill>
                  <a:srgbClr val="0070C0"/>
                </a:solidFill>
              </a:rPr>
              <a:t>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94568" name="Object 2"/>
          <p:cNvGraphicFramePr>
            <a:graphicFrameLocks noChangeAspect="1"/>
          </p:cNvGraphicFramePr>
          <p:nvPr/>
        </p:nvGraphicFramePr>
        <p:xfrm>
          <a:off x="3878263" y="2196976"/>
          <a:ext cx="4222750" cy="508000"/>
        </p:xfrm>
        <a:graphic>
          <a:graphicData uri="http://schemas.openxmlformats.org/presentationml/2006/ole">
            <p:oleObj spid="_x0000_s195589" name="Rovnice" r:id="rId6" imgW="1701720" imgH="203040" progId="Equation.3">
              <p:embed/>
            </p:oleObj>
          </a:graphicData>
        </a:graphic>
      </p:graphicFrame>
      <p:sp>
        <p:nvSpPr>
          <p:cNvPr id="28" name="内容占位符 2"/>
          <p:cNvSpPr txBox="1">
            <a:spLocks/>
          </p:cNvSpPr>
          <p:nvPr/>
        </p:nvSpPr>
        <p:spPr>
          <a:xfrm>
            <a:off x="35496" y="2636912"/>
            <a:ext cx="3960440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Osamostatníme neznámou</a:t>
            </a:r>
            <a:r>
              <a:rPr lang="cs-CZ" sz="2600" dirty="0" smtClean="0">
                <a:solidFill>
                  <a:srgbClr val="0070C0"/>
                </a:solidFill>
              </a:rPr>
              <a:t>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4" name="Oval 20"/>
          <p:cNvSpPr>
            <a:spLocks noChangeArrowheads="1"/>
          </p:cNvSpPr>
          <p:nvPr/>
        </p:nvSpPr>
        <p:spPr bwMode="auto">
          <a:xfrm>
            <a:off x="3347864" y="4365104"/>
            <a:ext cx="144016" cy="144016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7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5" name="内容占位符 2"/>
          <p:cNvSpPr txBox="1">
            <a:spLocks/>
          </p:cNvSpPr>
          <p:nvPr/>
        </p:nvSpPr>
        <p:spPr>
          <a:xfrm>
            <a:off x="3851920" y="3501008"/>
            <a:ext cx="2808312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b="1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Je výraz pravdivý?</a:t>
            </a:r>
            <a:endParaRPr kumimoji="0" lang="cs-CZ" sz="2600" b="1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6" name="内容占位符 2"/>
          <p:cNvSpPr txBox="1">
            <a:spLocks/>
          </p:cNvSpPr>
          <p:nvPr/>
        </p:nvSpPr>
        <p:spPr>
          <a:xfrm>
            <a:off x="3923928" y="5013176"/>
            <a:ext cx="2808312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b="1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Ano, je pravdivý.</a:t>
            </a:r>
            <a:endParaRPr kumimoji="0" lang="cs-CZ" sz="2600" b="1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95592" name="Object 8"/>
          <p:cNvGraphicFramePr>
            <a:graphicFrameLocks noChangeAspect="1"/>
          </p:cNvGraphicFramePr>
          <p:nvPr/>
        </p:nvGraphicFramePr>
        <p:xfrm>
          <a:off x="3851920" y="2632968"/>
          <a:ext cx="3529013" cy="508000"/>
        </p:xfrm>
        <a:graphic>
          <a:graphicData uri="http://schemas.openxmlformats.org/presentationml/2006/ole">
            <p:oleObj spid="_x0000_s195592" name="Rovnice" r:id="rId7" imgW="1422360" imgH="203040" progId="Equation.3">
              <p:embed/>
            </p:oleObj>
          </a:graphicData>
        </a:graphic>
      </p:graphicFrame>
      <p:graphicFrame>
        <p:nvGraphicFramePr>
          <p:cNvPr id="195593" name="Object 3"/>
          <p:cNvGraphicFramePr>
            <a:graphicFrameLocks noChangeAspect="1"/>
          </p:cNvGraphicFramePr>
          <p:nvPr/>
        </p:nvGraphicFramePr>
        <p:xfrm>
          <a:off x="7560370" y="2708920"/>
          <a:ext cx="1548134" cy="395764"/>
        </p:xfrm>
        <a:graphic>
          <a:graphicData uri="http://schemas.openxmlformats.org/presentationml/2006/ole">
            <p:oleObj spid="_x0000_s195593" name="Rovnice" r:id="rId8" imgW="850680" imgH="215640" progId="Equation.3">
              <p:embed/>
            </p:oleObj>
          </a:graphicData>
        </a:graphic>
      </p:graphicFrame>
      <p:graphicFrame>
        <p:nvGraphicFramePr>
          <p:cNvPr id="195594" name="Object 8"/>
          <p:cNvGraphicFramePr>
            <a:graphicFrameLocks noChangeAspect="1"/>
          </p:cNvGraphicFramePr>
          <p:nvPr/>
        </p:nvGraphicFramePr>
        <p:xfrm>
          <a:off x="5215483" y="3113088"/>
          <a:ext cx="1228725" cy="412750"/>
        </p:xfrm>
        <a:graphic>
          <a:graphicData uri="http://schemas.openxmlformats.org/presentationml/2006/ole">
            <p:oleObj spid="_x0000_s195594" name="Rovnice" r:id="rId9" imgW="495000" imgH="16488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945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45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45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955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55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55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955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955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955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955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55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55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47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1925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92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92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0"/>
      <p:bldP spid="14" grpId="1"/>
      <p:bldP spid="19" grpId="0" animBg="1"/>
      <p:bldP spid="19" grpId="1" animBg="1"/>
      <p:bldP spid="25" grpId="0"/>
      <p:bldP spid="28" grpId="0"/>
      <p:bldP spid="34" grpId="0" animBg="1"/>
      <p:bldP spid="34" grpId="1" animBg="1"/>
      <p:bldP spid="35" grpId="0"/>
      <p:bldP spid="3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835696" y="260648"/>
            <a:ext cx="554461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Příklad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092280" y="6488668"/>
            <a:ext cx="2051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Lineární nerovnice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92514" name="Object 2"/>
          <p:cNvGraphicFramePr>
            <a:graphicFrameLocks noChangeAspect="1"/>
          </p:cNvGraphicFramePr>
          <p:nvPr/>
        </p:nvGraphicFramePr>
        <p:xfrm>
          <a:off x="1043608" y="1772816"/>
          <a:ext cx="1574800" cy="984250"/>
        </p:xfrm>
        <a:graphic>
          <a:graphicData uri="http://schemas.openxmlformats.org/presentationml/2006/ole">
            <p:oleObj spid="_x0000_s196610" name="Rovnice" r:id="rId3" imgW="634680" imgH="393480" progId="Equation.3">
              <p:embed/>
            </p:oleObj>
          </a:graphicData>
        </a:graphic>
      </p:graphicFrame>
      <p:sp>
        <p:nvSpPr>
          <p:cNvPr id="8" name="内容占位符 2"/>
          <p:cNvSpPr txBox="1">
            <a:spLocks/>
          </p:cNvSpPr>
          <p:nvPr/>
        </p:nvSpPr>
        <p:spPr>
          <a:xfrm>
            <a:off x="0" y="1052736"/>
            <a:ext cx="9144000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Řeš nerovnice v R, výsledek znázorni na číselné ose a jako interval: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内容占位符 2"/>
          <p:cNvSpPr txBox="1">
            <a:spLocks/>
          </p:cNvSpPr>
          <p:nvPr/>
        </p:nvSpPr>
        <p:spPr>
          <a:xfrm>
            <a:off x="323528" y="1700808"/>
            <a:ext cx="1368152" cy="309634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spcAft>
                <a:spcPts val="15000"/>
              </a:spcAft>
            </a:pPr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1.</a:t>
            </a:r>
          </a:p>
          <a:p>
            <a:pPr>
              <a:spcAft>
                <a:spcPts val="15000"/>
              </a:spcAft>
            </a:pPr>
            <a:r>
              <a:rPr lang="cs-CZ" sz="2600" dirty="0" smtClean="0"/>
              <a:t>2.</a:t>
            </a:r>
            <a:endParaRPr kumimoji="0" lang="cs-CZ" sz="2600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94568" name="Object 2"/>
          <p:cNvGraphicFramePr>
            <a:graphicFrameLocks noChangeAspect="1"/>
          </p:cNvGraphicFramePr>
          <p:nvPr/>
        </p:nvGraphicFramePr>
        <p:xfrm>
          <a:off x="971600" y="4100934"/>
          <a:ext cx="1860550" cy="984250"/>
        </p:xfrm>
        <a:graphic>
          <a:graphicData uri="http://schemas.openxmlformats.org/presentationml/2006/ole">
            <p:oleObj spid="_x0000_s196612" name="Rovnice" r:id="rId4" imgW="749160" imgH="393480" progId="Equation.3">
              <p:embed/>
            </p:oleObj>
          </a:graphicData>
        </a:graphic>
      </p:graphicFrame>
      <p:pic>
        <p:nvPicPr>
          <p:cNvPr id="27" name="Obrázek 26"/>
          <p:cNvPicPr/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0495" t="44982" r="31621" b="48387"/>
          <a:stretch>
            <a:fillRect/>
          </a:stretch>
        </p:blipFill>
        <p:spPr bwMode="auto">
          <a:xfrm>
            <a:off x="3419872" y="2276872"/>
            <a:ext cx="4680520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1" name="Skupina 20"/>
          <p:cNvGrpSpPr/>
          <p:nvPr/>
        </p:nvGrpSpPr>
        <p:grpSpPr>
          <a:xfrm>
            <a:off x="3203848" y="1916832"/>
            <a:ext cx="1103258" cy="539488"/>
            <a:chOff x="3203848" y="1916832"/>
            <a:chExt cx="1103258" cy="539488"/>
          </a:xfrm>
        </p:grpSpPr>
        <p:cxnSp>
          <p:nvCxnSpPr>
            <p:cNvPr id="37" name="AutoShape 17"/>
            <p:cNvCxnSpPr>
              <a:cxnSpLocks noChangeShapeType="1"/>
            </p:cNvCxnSpPr>
            <p:nvPr/>
          </p:nvCxnSpPr>
          <p:spPr bwMode="auto">
            <a:xfrm flipV="1">
              <a:off x="4211960" y="2060848"/>
              <a:ext cx="0" cy="395472"/>
            </a:xfrm>
            <a:prstGeom prst="straightConnector1">
              <a:avLst/>
            </a:prstGeom>
            <a:noFill/>
            <a:ln w="28575">
              <a:solidFill>
                <a:srgbClr val="C00000"/>
              </a:solidFill>
              <a:round/>
              <a:headEnd/>
              <a:tailEnd/>
            </a:ln>
          </p:spPr>
        </p:cxnSp>
        <p:sp>
          <p:nvSpPr>
            <p:cNvPr id="38" name="Oval 20"/>
            <p:cNvSpPr>
              <a:spLocks noChangeArrowheads="1"/>
            </p:cNvSpPr>
            <p:nvPr/>
          </p:nvSpPr>
          <p:spPr bwMode="auto">
            <a:xfrm>
              <a:off x="4067944" y="1916832"/>
              <a:ext cx="239162" cy="232631"/>
            </a:xfrm>
            <a:prstGeom prst="ellipse">
              <a:avLst/>
            </a:prstGeom>
            <a:solidFill>
              <a:srgbClr val="C00000"/>
            </a:solidFill>
            <a:ln w="28575">
              <a:solidFill>
                <a:srgbClr val="C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cxnSp>
          <p:nvCxnSpPr>
            <p:cNvPr id="39" name="Přímá spojovací šipka 38"/>
            <p:cNvCxnSpPr>
              <a:stCxn id="38" idx="2"/>
            </p:cNvCxnSpPr>
            <p:nvPr/>
          </p:nvCxnSpPr>
          <p:spPr>
            <a:xfrm flipH="1" flipV="1">
              <a:off x="3203848" y="1988840"/>
              <a:ext cx="864096" cy="44308"/>
            </a:xfrm>
            <a:prstGeom prst="straightConnector1">
              <a:avLst/>
            </a:prstGeom>
            <a:ln w="28575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196616" name="Object 7"/>
          <p:cNvGraphicFramePr>
            <a:graphicFrameLocks noChangeAspect="1"/>
          </p:cNvGraphicFramePr>
          <p:nvPr/>
        </p:nvGraphicFramePr>
        <p:xfrm>
          <a:off x="4106863" y="2803202"/>
          <a:ext cx="2684462" cy="985838"/>
        </p:xfrm>
        <a:graphic>
          <a:graphicData uri="http://schemas.openxmlformats.org/presentationml/2006/ole">
            <p:oleObj spid="_x0000_s196616" name="Rovnice" r:id="rId6" imgW="799920" imgH="291960" progId="Equation.3">
              <p:embed/>
            </p:oleObj>
          </a:graphicData>
        </a:graphic>
      </p:graphicFrame>
      <p:pic>
        <p:nvPicPr>
          <p:cNvPr id="42" name="Obrázek 41"/>
          <p:cNvPicPr/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0495" t="44982" r="31621" b="48387"/>
          <a:stretch>
            <a:fillRect/>
          </a:stretch>
        </p:blipFill>
        <p:spPr bwMode="auto">
          <a:xfrm>
            <a:off x="3419872" y="4437112"/>
            <a:ext cx="4680520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3" name="Object 7"/>
          <p:cNvGraphicFramePr>
            <a:graphicFrameLocks noChangeAspect="1"/>
          </p:cNvGraphicFramePr>
          <p:nvPr/>
        </p:nvGraphicFramePr>
        <p:xfrm>
          <a:off x="4297363" y="5027613"/>
          <a:ext cx="2301875" cy="857250"/>
        </p:xfrm>
        <a:graphic>
          <a:graphicData uri="http://schemas.openxmlformats.org/presentationml/2006/ole">
            <p:oleObj spid="_x0000_s196617" name="Rovnice" r:id="rId7" imgW="685800" imgH="253800" progId="Equation.3">
              <p:embed/>
            </p:oleObj>
          </a:graphicData>
        </a:graphic>
      </p:graphicFrame>
      <p:grpSp>
        <p:nvGrpSpPr>
          <p:cNvPr id="22" name="Skupina 21"/>
          <p:cNvGrpSpPr/>
          <p:nvPr/>
        </p:nvGrpSpPr>
        <p:grpSpPr>
          <a:xfrm>
            <a:off x="3707904" y="4077072"/>
            <a:ext cx="2543418" cy="539488"/>
            <a:chOff x="3707904" y="4077072"/>
            <a:chExt cx="2543418" cy="539488"/>
          </a:xfrm>
        </p:grpSpPr>
        <p:cxnSp>
          <p:nvCxnSpPr>
            <p:cNvPr id="44" name="AutoShape 17"/>
            <p:cNvCxnSpPr>
              <a:cxnSpLocks noChangeShapeType="1"/>
            </p:cNvCxnSpPr>
            <p:nvPr/>
          </p:nvCxnSpPr>
          <p:spPr bwMode="auto">
            <a:xfrm flipV="1">
              <a:off x="6156176" y="4221088"/>
              <a:ext cx="0" cy="395472"/>
            </a:xfrm>
            <a:prstGeom prst="straightConnector1">
              <a:avLst/>
            </a:prstGeom>
            <a:noFill/>
            <a:ln w="28575">
              <a:solidFill>
                <a:srgbClr val="C00000"/>
              </a:solidFill>
              <a:round/>
              <a:headEnd/>
              <a:tailEnd/>
            </a:ln>
          </p:spPr>
        </p:cxnSp>
        <p:sp>
          <p:nvSpPr>
            <p:cNvPr id="45" name="Oval 20"/>
            <p:cNvSpPr>
              <a:spLocks noChangeArrowheads="1"/>
            </p:cNvSpPr>
            <p:nvPr/>
          </p:nvSpPr>
          <p:spPr bwMode="auto">
            <a:xfrm>
              <a:off x="6012160" y="4077072"/>
              <a:ext cx="239162" cy="232631"/>
            </a:xfrm>
            <a:prstGeom prst="ellipse">
              <a:avLst/>
            </a:prstGeom>
            <a:solidFill>
              <a:srgbClr val="C00000"/>
            </a:solidFill>
            <a:ln w="28575">
              <a:solidFill>
                <a:srgbClr val="C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cxnSp>
          <p:nvCxnSpPr>
            <p:cNvPr id="46" name="Přímá spojovací šipka 45"/>
            <p:cNvCxnSpPr>
              <a:stCxn id="45" idx="2"/>
            </p:cNvCxnSpPr>
            <p:nvPr/>
          </p:nvCxnSpPr>
          <p:spPr>
            <a:xfrm flipH="1" flipV="1">
              <a:off x="3707904" y="4149080"/>
              <a:ext cx="2304256" cy="44308"/>
            </a:xfrm>
            <a:prstGeom prst="straightConnector1">
              <a:avLst/>
            </a:prstGeom>
            <a:ln w="28575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0" name="Mrak 49"/>
          <p:cNvSpPr/>
          <p:nvPr/>
        </p:nvSpPr>
        <p:spPr>
          <a:xfrm>
            <a:off x="1187624" y="1628800"/>
            <a:ext cx="6768752" cy="3528392"/>
          </a:xfrm>
          <a:prstGeom prst="cloud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cs-CZ" sz="2800" b="1" dirty="0" smtClean="0"/>
              <a:t>postup řešení zobrazíš kliknutím na nerovnici</a:t>
            </a:r>
            <a:endParaRPr lang="cs-CZ" sz="2800" b="1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925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966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966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66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2514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945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568"/>
                  </p:tgtEl>
                </p:cond>
              </p:nextCondLst>
            </p:seq>
          </p:childTnLst>
        </p:cTn>
      </p:par>
    </p:tnLst>
    <p:bldLst>
      <p:bldP spid="5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内容占位符 2"/>
          <p:cNvSpPr txBox="1">
            <a:spLocks/>
          </p:cNvSpPr>
          <p:nvPr/>
        </p:nvSpPr>
        <p:spPr>
          <a:xfrm>
            <a:off x="323528" y="1700808"/>
            <a:ext cx="4320480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spcAft>
                <a:spcPts val="15000"/>
              </a:spcAft>
            </a:pPr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1. přirozených čísel (N)</a:t>
            </a: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835696" y="260648"/>
            <a:ext cx="554461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Příklad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092280" y="6488668"/>
            <a:ext cx="2051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Lineární nerovnice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92514" name="Object 2"/>
          <p:cNvGraphicFramePr>
            <a:graphicFrameLocks noChangeAspect="1"/>
          </p:cNvGraphicFramePr>
          <p:nvPr/>
        </p:nvGraphicFramePr>
        <p:xfrm>
          <a:off x="4690690" y="1484784"/>
          <a:ext cx="3841750" cy="984250"/>
        </p:xfrm>
        <a:graphic>
          <a:graphicData uri="http://schemas.openxmlformats.org/presentationml/2006/ole">
            <p:oleObj spid="_x0000_s197634" name="Rovnice" r:id="rId3" imgW="1549080" imgH="393480" progId="Equation.3">
              <p:embed/>
            </p:oleObj>
          </a:graphicData>
        </a:graphic>
      </p:graphicFrame>
      <p:sp>
        <p:nvSpPr>
          <p:cNvPr id="8" name="内容占位符 2"/>
          <p:cNvSpPr txBox="1">
            <a:spLocks/>
          </p:cNvSpPr>
          <p:nvPr/>
        </p:nvSpPr>
        <p:spPr>
          <a:xfrm>
            <a:off x="288032" y="1052736"/>
            <a:ext cx="3707904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Řeš nerovnice v oboru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7" name="Obrázek 26"/>
          <p:cNvPicPr/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0495" t="44982" r="31621" b="48387"/>
          <a:stretch>
            <a:fillRect/>
          </a:stretch>
        </p:blipFill>
        <p:spPr bwMode="auto">
          <a:xfrm>
            <a:off x="611560" y="2780928"/>
            <a:ext cx="4680520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3" name="Object 7"/>
          <p:cNvGraphicFramePr>
            <a:graphicFrameLocks noChangeAspect="1"/>
          </p:cNvGraphicFramePr>
          <p:nvPr/>
        </p:nvGraphicFramePr>
        <p:xfrm>
          <a:off x="1475656" y="3284538"/>
          <a:ext cx="1733550" cy="696912"/>
        </p:xfrm>
        <a:graphic>
          <a:graphicData uri="http://schemas.openxmlformats.org/presentationml/2006/ole">
            <p:oleObj spid="_x0000_s197637" name="Rovnice" r:id="rId5" imgW="634680" imgH="253800" progId="Equation.3">
              <p:embed/>
            </p:oleObj>
          </a:graphicData>
        </a:graphic>
      </p:graphicFrame>
      <p:sp>
        <p:nvSpPr>
          <p:cNvPr id="23" name="Oval 20"/>
          <p:cNvSpPr>
            <a:spLocks noChangeArrowheads="1"/>
          </p:cNvSpPr>
          <p:nvPr/>
        </p:nvSpPr>
        <p:spPr bwMode="auto">
          <a:xfrm>
            <a:off x="3311680" y="2780928"/>
            <a:ext cx="144016" cy="144016"/>
          </a:xfrm>
          <a:prstGeom prst="ellipse">
            <a:avLst/>
          </a:prstGeom>
          <a:solidFill>
            <a:srgbClr val="C00000"/>
          </a:solidFill>
          <a:ln w="28575">
            <a:solidFill>
              <a:srgbClr val="C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4" name="Oval 20"/>
          <p:cNvSpPr>
            <a:spLocks noChangeArrowheads="1"/>
          </p:cNvSpPr>
          <p:nvPr/>
        </p:nvSpPr>
        <p:spPr bwMode="auto">
          <a:xfrm>
            <a:off x="3779912" y="2780928"/>
            <a:ext cx="144016" cy="144016"/>
          </a:xfrm>
          <a:prstGeom prst="ellipse">
            <a:avLst/>
          </a:prstGeom>
          <a:solidFill>
            <a:srgbClr val="C00000"/>
          </a:solidFill>
          <a:ln w="28575">
            <a:solidFill>
              <a:srgbClr val="C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6" name="Oval 20"/>
          <p:cNvSpPr>
            <a:spLocks noChangeArrowheads="1"/>
          </p:cNvSpPr>
          <p:nvPr/>
        </p:nvSpPr>
        <p:spPr bwMode="auto">
          <a:xfrm>
            <a:off x="4283968" y="2780928"/>
            <a:ext cx="144016" cy="144016"/>
          </a:xfrm>
          <a:prstGeom prst="ellipse">
            <a:avLst/>
          </a:prstGeom>
          <a:solidFill>
            <a:srgbClr val="C00000"/>
          </a:solidFill>
          <a:ln w="28575">
            <a:solidFill>
              <a:srgbClr val="C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graphicFrame>
        <p:nvGraphicFramePr>
          <p:cNvPr id="197638" name="Object 2"/>
          <p:cNvGraphicFramePr>
            <a:graphicFrameLocks noChangeAspect="1"/>
          </p:cNvGraphicFramePr>
          <p:nvPr/>
        </p:nvGraphicFramePr>
        <p:xfrm>
          <a:off x="6732240" y="2443163"/>
          <a:ext cx="1071562" cy="984250"/>
        </p:xfrm>
        <a:graphic>
          <a:graphicData uri="http://schemas.openxmlformats.org/presentationml/2006/ole">
            <p:oleObj spid="_x0000_s197638" name="Rovnice" r:id="rId6" imgW="431640" imgH="393480" progId="Equation.3">
              <p:embed/>
            </p:oleObj>
          </a:graphicData>
        </a:graphic>
      </p:graphicFrame>
      <p:graphicFrame>
        <p:nvGraphicFramePr>
          <p:cNvPr id="197639" name="Object 2"/>
          <p:cNvGraphicFramePr>
            <a:graphicFrameLocks noChangeAspect="1"/>
          </p:cNvGraphicFramePr>
          <p:nvPr/>
        </p:nvGraphicFramePr>
        <p:xfrm>
          <a:off x="4268787" y="3740894"/>
          <a:ext cx="4911725" cy="984250"/>
        </p:xfrm>
        <a:graphic>
          <a:graphicData uri="http://schemas.openxmlformats.org/presentationml/2006/ole">
            <p:oleObj spid="_x0000_s197639" name="Rovnice" r:id="rId7" imgW="1981080" imgH="393480" progId="Equation.3">
              <p:embed/>
            </p:oleObj>
          </a:graphicData>
        </a:graphic>
      </p:graphicFrame>
      <p:graphicFrame>
        <p:nvGraphicFramePr>
          <p:cNvPr id="197640" name="Object 2"/>
          <p:cNvGraphicFramePr>
            <a:graphicFrameLocks noChangeAspect="1"/>
          </p:cNvGraphicFramePr>
          <p:nvPr/>
        </p:nvGraphicFramePr>
        <p:xfrm>
          <a:off x="5580112" y="4797152"/>
          <a:ext cx="946150" cy="412750"/>
        </p:xfrm>
        <a:graphic>
          <a:graphicData uri="http://schemas.openxmlformats.org/presentationml/2006/ole">
            <p:oleObj spid="_x0000_s197640" name="Rovnice" r:id="rId8" imgW="380880" imgH="164880" progId="Equation.3">
              <p:embed/>
            </p:oleObj>
          </a:graphicData>
        </a:graphic>
      </p:graphicFrame>
      <p:graphicFrame>
        <p:nvGraphicFramePr>
          <p:cNvPr id="197641" name="Object 9"/>
          <p:cNvGraphicFramePr>
            <a:graphicFrameLocks noChangeAspect="1"/>
          </p:cNvGraphicFramePr>
          <p:nvPr/>
        </p:nvGraphicFramePr>
        <p:xfrm>
          <a:off x="7780660" y="2708920"/>
          <a:ext cx="1039812" cy="444500"/>
        </p:xfrm>
        <a:graphic>
          <a:graphicData uri="http://schemas.openxmlformats.org/presentationml/2006/ole">
            <p:oleObj spid="_x0000_s197641" name="Rovnice" r:id="rId9" imgW="419040" imgH="177480" progId="Equation.3">
              <p:embed/>
            </p:oleObj>
          </a:graphicData>
        </a:graphic>
      </p:graphicFrame>
      <p:sp>
        <p:nvSpPr>
          <p:cNvPr id="19" name="TextovéPole 18"/>
          <p:cNvSpPr txBox="1"/>
          <p:nvPr/>
        </p:nvSpPr>
        <p:spPr>
          <a:xfrm>
            <a:off x="7812360" y="2636912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ym typeface="Symbol"/>
              </a:rPr>
              <a:t></a:t>
            </a:r>
            <a:endParaRPr lang="cs-CZ" dirty="0" smtClean="0"/>
          </a:p>
        </p:txBody>
      </p:sp>
      <p:pic>
        <p:nvPicPr>
          <p:cNvPr id="20" name="Obrázek 19"/>
          <p:cNvPicPr/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0495" t="44982" r="31621" b="48387"/>
          <a:stretch>
            <a:fillRect/>
          </a:stretch>
        </p:blipFill>
        <p:spPr bwMode="auto">
          <a:xfrm>
            <a:off x="611560" y="5157192"/>
            <a:ext cx="4680520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1" name="Object 7"/>
          <p:cNvGraphicFramePr>
            <a:graphicFrameLocks noChangeAspect="1"/>
          </p:cNvGraphicFramePr>
          <p:nvPr/>
        </p:nvGraphicFramePr>
        <p:xfrm>
          <a:off x="649212" y="5684838"/>
          <a:ext cx="4714876" cy="696912"/>
        </p:xfrm>
        <a:graphic>
          <a:graphicData uri="http://schemas.openxmlformats.org/presentationml/2006/ole">
            <p:oleObj spid="_x0000_s197642" name="Rovnice" r:id="rId10" imgW="1726920" imgH="253800" progId="Equation.3">
              <p:embed/>
            </p:oleObj>
          </a:graphicData>
        </a:graphic>
      </p:graphicFrame>
      <p:sp>
        <p:nvSpPr>
          <p:cNvPr id="22" name="Elipsa 21"/>
          <p:cNvSpPr/>
          <p:nvPr/>
        </p:nvSpPr>
        <p:spPr>
          <a:xfrm>
            <a:off x="683568" y="1628800"/>
            <a:ext cx="2952328" cy="648072"/>
          </a:xfrm>
          <a:prstGeom prst="ellipse">
            <a:avLst/>
          </a:prstGeom>
          <a:noFill/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Elipsa 27"/>
          <p:cNvSpPr/>
          <p:nvPr/>
        </p:nvSpPr>
        <p:spPr>
          <a:xfrm>
            <a:off x="611560" y="3933056"/>
            <a:ext cx="3600400" cy="648072"/>
          </a:xfrm>
          <a:prstGeom prst="ellipse">
            <a:avLst/>
          </a:prstGeom>
          <a:noFill/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内容占位符 2"/>
          <p:cNvSpPr txBox="1">
            <a:spLocks/>
          </p:cNvSpPr>
          <p:nvPr/>
        </p:nvSpPr>
        <p:spPr>
          <a:xfrm>
            <a:off x="323528" y="4005064"/>
            <a:ext cx="4320480" cy="7920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spcAft>
                <a:spcPts val="15000"/>
              </a:spcAft>
            </a:pPr>
            <a:r>
              <a:rPr lang="cs-CZ" sz="2600" dirty="0" smtClean="0"/>
              <a:t>2. celých záporných čísel (Z</a:t>
            </a:r>
            <a:r>
              <a:rPr lang="cs-CZ" sz="2600" baseline="52000" dirty="0" smtClean="0"/>
              <a:t>-</a:t>
            </a:r>
            <a:r>
              <a:rPr lang="cs-CZ" sz="2600" dirty="0" smtClean="0"/>
              <a:t>):</a:t>
            </a:r>
            <a:endParaRPr kumimoji="0" lang="cs-CZ" sz="2600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0" name="Mrak 49"/>
          <p:cNvSpPr/>
          <p:nvPr/>
        </p:nvSpPr>
        <p:spPr>
          <a:xfrm>
            <a:off x="1187624" y="1772816"/>
            <a:ext cx="6768752" cy="3528392"/>
          </a:xfrm>
          <a:prstGeom prst="cloud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cs-CZ" sz="2800" b="1" dirty="0" smtClean="0"/>
              <a:t>postup řešení zobrazíš kliknutím na nerovnici</a:t>
            </a:r>
            <a:endParaRPr lang="cs-CZ" sz="2800" b="1" dirty="0"/>
          </a:p>
        </p:txBody>
      </p:sp>
      <p:grpSp>
        <p:nvGrpSpPr>
          <p:cNvPr id="39" name="Skupina 38"/>
          <p:cNvGrpSpPr/>
          <p:nvPr/>
        </p:nvGrpSpPr>
        <p:grpSpPr>
          <a:xfrm>
            <a:off x="251520" y="5085184"/>
            <a:ext cx="2160240" cy="369332"/>
            <a:chOff x="251520" y="5085184"/>
            <a:chExt cx="2160240" cy="369332"/>
          </a:xfrm>
        </p:grpSpPr>
        <p:sp>
          <p:nvSpPr>
            <p:cNvPr id="31" name="Oval 20"/>
            <p:cNvSpPr>
              <a:spLocks noChangeArrowheads="1"/>
            </p:cNvSpPr>
            <p:nvPr/>
          </p:nvSpPr>
          <p:spPr bwMode="auto">
            <a:xfrm>
              <a:off x="827584" y="5229200"/>
              <a:ext cx="144016" cy="144016"/>
            </a:xfrm>
            <a:prstGeom prst="ellipse">
              <a:avLst/>
            </a:prstGeom>
            <a:solidFill>
              <a:srgbClr val="C00000"/>
            </a:solidFill>
            <a:ln w="28575">
              <a:solidFill>
                <a:srgbClr val="C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2" name="Oval 20"/>
            <p:cNvSpPr>
              <a:spLocks noChangeArrowheads="1"/>
            </p:cNvSpPr>
            <p:nvPr/>
          </p:nvSpPr>
          <p:spPr bwMode="auto">
            <a:xfrm>
              <a:off x="1331640" y="5229200"/>
              <a:ext cx="144016" cy="144016"/>
            </a:xfrm>
            <a:prstGeom prst="ellipse">
              <a:avLst/>
            </a:prstGeom>
            <a:solidFill>
              <a:srgbClr val="C00000"/>
            </a:solidFill>
            <a:ln w="28575">
              <a:solidFill>
                <a:srgbClr val="C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3" name="Oval 20"/>
            <p:cNvSpPr>
              <a:spLocks noChangeArrowheads="1"/>
            </p:cNvSpPr>
            <p:nvPr/>
          </p:nvSpPr>
          <p:spPr bwMode="auto">
            <a:xfrm>
              <a:off x="1799512" y="5229200"/>
              <a:ext cx="144016" cy="144016"/>
            </a:xfrm>
            <a:prstGeom prst="ellipse">
              <a:avLst/>
            </a:prstGeom>
            <a:solidFill>
              <a:srgbClr val="C00000"/>
            </a:solidFill>
            <a:ln w="28575">
              <a:solidFill>
                <a:srgbClr val="C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4" name="Oval 20"/>
            <p:cNvSpPr>
              <a:spLocks noChangeArrowheads="1"/>
            </p:cNvSpPr>
            <p:nvPr/>
          </p:nvSpPr>
          <p:spPr bwMode="auto">
            <a:xfrm>
              <a:off x="2267744" y="5229200"/>
              <a:ext cx="144016" cy="144016"/>
            </a:xfrm>
            <a:prstGeom prst="ellipse">
              <a:avLst/>
            </a:prstGeom>
            <a:solidFill>
              <a:srgbClr val="C00000"/>
            </a:solidFill>
            <a:ln w="28575">
              <a:solidFill>
                <a:srgbClr val="C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5" name="TextovéPole 34"/>
            <p:cNvSpPr txBox="1"/>
            <p:nvPr/>
          </p:nvSpPr>
          <p:spPr>
            <a:xfrm>
              <a:off x="251520" y="5085184"/>
              <a:ext cx="5760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ym typeface="Symbol"/>
                </a:rPr>
                <a:t></a:t>
              </a:r>
              <a:endParaRPr lang="cs-CZ" dirty="0" smtClean="0"/>
            </a:p>
          </p:txBody>
        </p:sp>
      </p:grp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925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76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76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76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976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76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976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000"/>
                            </p:stCondLst>
                            <p:childTnLst>
                              <p:par>
                                <p:cTn id="28" presetID="47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0"/>
                            </p:stCondLst>
                            <p:childTnLst>
                              <p:par>
                                <p:cTn id="34" presetID="47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47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000"/>
                            </p:stCondLst>
                            <p:childTnLst>
                              <p:par>
                                <p:cTn id="46" presetID="47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2000"/>
                            </p:stCondLst>
                            <p:childTnLst>
                              <p:par>
                                <p:cTn id="52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2514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976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976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976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976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00"/>
                            </p:stCondLst>
                            <p:childTnLst>
                              <p:par>
                                <p:cTn id="66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47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000"/>
                            </p:stCondLst>
                            <p:childTnLst>
                              <p:par>
                                <p:cTn id="84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7639"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6" grpId="0" animBg="1"/>
      <p:bldP spid="22" grpId="0" animBg="1"/>
      <p:bldP spid="28" grpId="0" animBg="1"/>
      <p:bldP spid="5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2096852"/>
            <a:ext cx="7920880" cy="349238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4800" dirty="0" smtClean="0"/>
              <a:t>Shrnutí:</a:t>
            </a:r>
          </a:p>
          <a:p>
            <a:pPr>
              <a:buNone/>
            </a:pPr>
            <a:r>
              <a:rPr lang="cs-CZ" sz="2800" dirty="0" smtClean="0"/>
              <a:t>Lineární nerovnice</a:t>
            </a:r>
          </a:p>
          <a:p>
            <a:r>
              <a:rPr lang="cs-CZ" sz="2800" dirty="0" smtClean="0"/>
              <a:t>Řešíme jako rovnice</a:t>
            </a:r>
          </a:p>
          <a:p>
            <a:pPr lvl="1"/>
            <a:r>
              <a:rPr lang="cs-CZ" sz="2400" dirty="0" smtClean="0"/>
              <a:t>rozdíl: změna znamínka při : a </a:t>
            </a:r>
            <a:r>
              <a:rPr lang="cs-CZ" sz="2400" dirty="0" smtClean="0">
                <a:sym typeface="Symbol"/>
              </a:rPr>
              <a:t> záporným číslem</a:t>
            </a:r>
            <a:endParaRPr lang="cs-CZ" sz="2000" dirty="0" smtClean="0"/>
          </a:p>
          <a:p>
            <a:r>
              <a:rPr lang="cs-CZ" sz="2800" dirty="0" smtClean="0"/>
              <a:t>Řešení znázorňujeme na číselné ose a jako interval (pokud lze)</a:t>
            </a:r>
            <a:endParaRPr lang="cs-CZ" sz="24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3754760" cy="648072"/>
          </a:xfrm>
        </p:spPr>
        <p:txBody>
          <a:bodyPr anchor="t">
            <a:noAutofit/>
          </a:bodyPr>
          <a:lstStyle/>
          <a:p>
            <a:pPr algn="l"/>
            <a:r>
              <a:rPr lang="cs-CZ" dirty="0" smtClean="0"/>
              <a:t>Pracovní sešit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611560" y="1196752"/>
            <a:ext cx="7560840" cy="165618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marL="361950" marR="0" lvl="0" indent="-36195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str. 56-57 /př.</a:t>
            </a:r>
            <a:r>
              <a:rPr kumimoji="0" lang="cs-CZ" sz="4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cs-CZ" sz="4400" b="0" i="0" u="none" strike="noStrike" kern="1200" cap="none" spc="0" normalizeH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19-21</a:t>
            </a:r>
            <a:endParaRPr kumimoji="0" lang="cs-CZ" sz="4400" b="0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81922" name="Picture 2" descr="Matematika pro SŠ – 2. díl (pracovní sešit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2276872"/>
            <a:ext cx="2736304" cy="38740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inea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 smtClean="0">
            <a:solidFill>
              <a:schemeClr val="tx1">
                <a:lumMod val="65000"/>
                <a:lumOff val="35000"/>
              </a:schemeClr>
            </a:solidFill>
          </a:defRPr>
        </a:defPPr>
      </a:lst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linear</Template>
  <TotalTime>3187</TotalTime>
  <Words>302</Words>
  <Application>Microsoft Office PowerPoint</Application>
  <PresentationFormat>Předvádění na obrazovce (4:3)</PresentationFormat>
  <Paragraphs>77</Paragraphs>
  <Slides>11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linear</vt:lpstr>
      <vt:lpstr>Rovnice</vt:lpstr>
      <vt:lpstr>3.5 SOUSTAVY LINEÁRNÍCH NEROVNIC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Pracovní sešit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toborpe</dc:creator>
  <cp:lastModifiedBy>Petra Toboříková</cp:lastModifiedBy>
  <cp:revision>325</cp:revision>
  <dcterms:created xsi:type="dcterms:W3CDTF">2012-10-30T11:22:23Z</dcterms:created>
  <dcterms:modified xsi:type="dcterms:W3CDTF">2014-01-31T07:23:54Z</dcterms:modified>
</cp:coreProperties>
</file>