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1" r:id="rId3"/>
    <p:sldId id="312" r:id="rId4"/>
    <p:sldId id="322" r:id="rId5"/>
    <p:sldId id="323" r:id="rId6"/>
    <p:sldId id="324" r:id="rId7"/>
    <p:sldId id="325" r:id="rId8"/>
    <p:sldId id="326" r:id="rId9"/>
    <p:sldId id="310" r:id="rId10"/>
    <p:sldId id="327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18" Type="http://schemas.openxmlformats.org/officeDocument/2006/relationships/image" Target="../media/image1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image" Target="../media/image18.wmf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19" Type="http://schemas.openxmlformats.org/officeDocument/2006/relationships/image" Target="../media/image20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3.wmf"/><Relationship Id="rId7" Type="http://schemas.openxmlformats.org/officeDocument/2006/relationships/image" Target="../media/image10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11" Type="http://schemas.openxmlformats.org/officeDocument/2006/relationships/image" Target="../media/image30.wmf"/><Relationship Id="rId5" Type="http://schemas.openxmlformats.org/officeDocument/2006/relationships/image" Target="../media/image25.wmf"/><Relationship Id="rId10" Type="http://schemas.openxmlformats.org/officeDocument/2006/relationships/image" Target="../media/image29.wmf"/><Relationship Id="rId4" Type="http://schemas.openxmlformats.org/officeDocument/2006/relationships/image" Target="../media/image24.wmf"/><Relationship Id="rId9" Type="http://schemas.openxmlformats.org/officeDocument/2006/relationships/image" Target="../media/image2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image" Target="../media/image43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12" Type="http://schemas.openxmlformats.org/officeDocument/2006/relationships/image" Target="../media/image42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11" Type="http://schemas.openxmlformats.org/officeDocument/2006/relationships/image" Target="../media/image41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Relationship Id="rId14" Type="http://schemas.openxmlformats.org/officeDocument/2006/relationships/image" Target="../media/image4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7.wmf"/><Relationship Id="rId3" Type="http://schemas.openxmlformats.org/officeDocument/2006/relationships/image" Target="../media/image47.wmf"/><Relationship Id="rId7" Type="http://schemas.openxmlformats.org/officeDocument/2006/relationships/image" Target="../media/image51.wmf"/><Relationship Id="rId12" Type="http://schemas.openxmlformats.org/officeDocument/2006/relationships/image" Target="../media/image56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50.wmf"/><Relationship Id="rId11" Type="http://schemas.openxmlformats.org/officeDocument/2006/relationships/image" Target="../media/image55.wmf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wmf"/><Relationship Id="rId14" Type="http://schemas.openxmlformats.org/officeDocument/2006/relationships/image" Target="../media/image5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50000">
              <a:schemeClr val="bg2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18" Type="http://schemas.openxmlformats.org/officeDocument/2006/relationships/oleObject" Target="../embeddings/oleObject16.bin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9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1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4.bin"/><Relationship Id="rId20" Type="http://schemas.openxmlformats.org/officeDocument/2006/relationships/oleObject" Target="../embeddings/oleObject18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3.bin"/><Relationship Id="rId23" Type="http://schemas.openxmlformats.org/officeDocument/2006/relationships/oleObject" Target="../embeddings/oleObject21.bin"/><Relationship Id="rId10" Type="http://schemas.openxmlformats.org/officeDocument/2006/relationships/oleObject" Target="../embeddings/oleObject8.bin"/><Relationship Id="rId19" Type="http://schemas.openxmlformats.org/officeDocument/2006/relationships/oleObject" Target="../embeddings/oleObject17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Relationship Id="rId22" Type="http://schemas.openxmlformats.org/officeDocument/2006/relationships/oleObject" Target="../embeddings/oleObject20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6.bin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5.bin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8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oleObject" Target="../embeddings/oleObject43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12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6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5.bin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Relationship Id="rId14" Type="http://schemas.openxmlformats.org/officeDocument/2006/relationships/oleObject" Target="../embeddings/oleObject4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13" Type="http://schemas.openxmlformats.org/officeDocument/2006/relationships/oleObject" Target="../embeddings/oleObject57.bin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51.bin"/><Relationship Id="rId12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0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0.bin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49.bin"/><Relationship Id="rId15" Type="http://schemas.openxmlformats.org/officeDocument/2006/relationships/oleObject" Target="../embeddings/oleObject59.bin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48.bin"/><Relationship Id="rId9" Type="http://schemas.openxmlformats.org/officeDocument/2006/relationships/oleObject" Target="../embeddings/oleObject53.bin"/><Relationship Id="rId14" Type="http://schemas.openxmlformats.org/officeDocument/2006/relationships/oleObject" Target="../embeddings/oleObject5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63.bin"/><Relationship Id="rId4" Type="http://schemas.openxmlformats.org/officeDocument/2006/relationships/oleObject" Target="../embeddings/oleObject6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66.bin"/><Relationship Id="rId4" Type="http://schemas.openxmlformats.org/officeDocument/2006/relationships/oleObject" Target="../embeddings/oleObject65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3.7 SLOVNÍ ÚLOHY </a:t>
            </a:r>
            <a:br>
              <a:rPr lang="cs-CZ" altLang="zh-CN" sz="5400" dirty="0" smtClean="0"/>
            </a:br>
            <a:r>
              <a:rPr lang="cs-CZ" altLang="zh-CN" sz="5400" dirty="0" smtClean="0"/>
              <a:t>vedoucí na</a:t>
            </a:r>
            <a:br>
              <a:rPr lang="cs-CZ" altLang="zh-CN" sz="5400" dirty="0" smtClean="0"/>
            </a:br>
            <a:r>
              <a:rPr lang="cs-CZ" altLang="zh-CN" sz="5400" dirty="0" smtClean="0"/>
              <a:t>soustavy lineárních rovnic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251520" y="1340768"/>
            <a:ext cx="8892480" cy="4104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proměnné označujeme písmeny,</a:t>
            </a:r>
            <a:br>
              <a:rPr lang="cs-CZ" sz="2800" dirty="0" smtClean="0"/>
            </a:br>
            <a:r>
              <a:rPr lang="cs-CZ" sz="2800" dirty="0" smtClean="0"/>
              <a:t>která naznačují jejich význam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každá informace (zpravidla věta) ze zadání většinou odpovídá nějaké rovnici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proměnných můžeme zvolit víc a pak jejich počet postupně zmenšujeme pomocí vzájemného dosazování</a:t>
            </a:r>
          </a:p>
          <a:p>
            <a:pPr marL="271463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příklad můžeme řešit postupně,</a:t>
            </a:r>
            <a:br>
              <a:rPr lang="cs-CZ" sz="2800" dirty="0" smtClean="0"/>
            </a:br>
            <a:r>
              <a:rPr lang="cs-CZ" sz="2800" dirty="0" smtClean="0"/>
              <a:t>nemusíme sestavovat jedinou rovnici s jedinou neznámou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smtClean="0"/>
              <a:t>Zásady řešení slovních úloh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506" name="Object 2"/>
          <p:cNvGraphicFramePr>
            <a:graphicFrameLocks noChangeAspect="1"/>
          </p:cNvGraphicFramePr>
          <p:nvPr/>
        </p:nvGraphicFramePr>
        <p:xfrm>
          <a:off x="7920806" y="3286800"/>
          <a:ext cx="755650" cy="411163"/>
        </p:xfrm>
        <a:graphic>
          <a:graphicData uri="http://schemas.openxmlformats.org/presentationml/2006/ole">
            <p:oleObj spid="_x0000_s149506" name="Rovnice" r:id="rId3" imgW="304560" imgH="164880" progId="Equation.3">
              <p:embed/>
            </p:oleObj>
          </a:graphicData>
        </a:graphic>
      </p:graphicFrame>
      <p:graphicFrame>
        <p:nvGraphicFramePr>
          <p:cNvPr id="149509" name="Object 5"/>
          <p:cNvGraphicFramePr>
            <a:graphicFrameLocks noChangeAspect="1"/>
          </p:cNvGraphicFramePr>
          <p:nvPr/>
        </p:nvGraphicFramePr>
        <p:xfrm>
          <a:off x="8599810" y="3240000"/>
          <a:ext cx="220662" cy="504825"/>
        </p:xfrm>
        <a:graphic>
          <a:graphicData uri="http://schemas.openxmlformats.org/presentationml/2006/ole">
            <p:oleObj spid="_x0000_s149509" name="Rovnice" r:id="rId4" imgW="8856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8712968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439863" lvl="0" indent="-1439863">
              <a:spcBef>
                <a:spcPct val="20000"/>
              </a:spcBef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1: </a:t>
            </a:r>
            <a:r>
              <a:rPr lang="cs-CZ" sz="2800" dirty="0" smtClean="0"/>
              <a:t>Urči kolik let je matce a synovi, víš-li, že za 2 roky bude matka osmkrát starší než syn a za 5 let </a:t>
            </a:r>
            <a:r>
              <a:rPr lang="cs-CZ" sz="2800" u="sng" dirty="0" smtClean="0"/>
              <a:t>bude matka pětkrát starší než syn.</a:t>
            </a:r>
            <a:endParaRPr kumimoji="0" lang="cs-CZ" sz="28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1520" y="1916832"/>
          <a:ext cx="6096000" cy="111252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MATKA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SYN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内容占位符 2"/>
          <p:cNvSpPr txBox="1">
            <a:spLocks/>
          </p:cNvSpPr>
          <p:nvPr/>
        </p:nvSpPr>
        <p:spPr>
          <a:xfrm>
            <a:off x="323528" y="3284984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 2 roky bude matka 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8krát starší </a:t>
            </a: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než syn: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05" name="Object 1"/>
          <p:cNvGraphicFramePr>
            <a:graphicFrameLocks noChangeAspect="1"/>
          </p:cNvGraphicFramePr>
          <p:nvPr/>
        </p:nvGraphicFramePr>
        <p:xfrm>
          <a:off x="6355233" y="3286800"/>
          <a:ext cx="881063" cy="379413"/>
        </p:xfrm>
        <a:graphic>
          <a:graphicData uri="http://schemas.openxmlformats.org/presentationml/2006/ole">
            <p:oleObj spid="_x0000_s149505" name="Rovnice" r:id="rId5" imgW="355320" imgH="152280" progId="Equation.3">
              <p:embed/>
            </p:oleObj>
          </a:graphicData>
        </a:graphic>
      </p:graphicFrame>
      <p:graphicFrame>
        <p:nvGraphicFramePr>
          <p:cNvPr id="149507" name="Object 3"/>
          <p:cNvGraphicFramePr>
            <a:graphicFrameLocks noChangeAspect="1"/>
          </p:cNvGraphicFramePr>
          <p:nvPr/>
        </p:nvGraphicFramePr>
        <p:xfrm>
          <a:off x="7236296" y="3391024"/>
          <a:ext cx="314325" cy="254000"/>
        </p:xfrm>
        <a:graphic>
          <a:graphicData uri="http://schemas.openxmlformats.org/presentationml/2006/ole">
            <p:oleObj spid="_x0000_s149507" name="Rovnice" r:id="rId6" imgW="126720" imgH="101520" progId="Equation.3">
              <p:embed/>
            </p:oleObj>
          </a:graphicData>
        </a:graphic>
      </p:graphicFrame>
      <p:graphicFrame>
        <p:nvGraphicFramePr>
          <p:cNvPr id="149508" name="Object 4"/>
          <p:cNvGraphicFramePr>
            <a:graphicFrameLocks noChangeAspect="1"/>
          </p:cNvGraphicFramePr>
          <p:nvPr/>
        </p:nvGraphicFramePr>
        <p:xfrm>
          <a:off x="7568456" y="3286800"/>
          <a:ext cx="315912" cy="411162"/>
        </p:xfrm>
        <a:graphic>
          <a:graphicData uri="http://schemas.openxmlformats.org/presentationml/2006/ole">
            <p:oleObj spid="_x0000_s149508" name="Rovnice" r:id="rId7" imgW="126720" imgH="164880" progId="Equation.3">
              <p:embed/>
            </p:oleObj>
          </a:graphicData>
        </a:graphic>
      </p:graphicFrame>
      <p:graphicFrame>
        <p:nvGraphicFramePr>
          <p:cNvPr id="149510" name="Object 6"/>
          <p:cNvGraphicFramePr>
            <a:graphicFrameLocks noChangeAspect="1"/>
          </p:cNvGraphicFramePr>
          <p:nvPr/>
        </p:nvGraphicFramePr>
        <p:xfrm>
          <a:off x="7807722" y="3240000"/>
          <a:ext cx="220662" cy="504825"/>
        </p:xfrm>
        <a:graphic>
          <a:graphicData uri="http://schemas.openxmlformats.org/presentationml/2006/ole">
            <p:oleObj spid="_x0000_s149510" name="Rovnice" r:id="rId8" imgW="88560" imgH="203040" progId="Equation.3">
              <p:embed/>
            </p:oleObj>
          </a:graphicData>
        </a:graphic>
      </p:graphicFrame>
      <p:graphicFrame>
        <p:nvGraphicFramePr>
          <p:cNvPr id="14" name="Object 2"/>
          <p:cNvGraphicFramePr>
            <a:graphicFrameLocks noChangeAspect="1"/>
          </p:cNvGraphicFramePr>
          <p:nvPr/>
        </p:nvGraphicFramePr>
        <p:xfrm>
          <a:off x="7904163" y="3935413"/>
          <a:ext cx="787400" cy="411162"/>
        </p:xfrm>
        <a:graphic>
          <a:graphicData uri="http://schemas.openxmlformats.org/presentationml/2006/ole">
            <p:oleObj spid="_x0000_s149511" name="Rovnice" r:id="rId9" imgW="317160" imgH="164880" progId="Equation.3">
              <p:embed/>
            </p:oleObj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/>
        </p:nvGraphicFramePr>
        <p:xfrm>
          <a:off x="8599810" y="3888072"/>
          <a:ext cx="220662" cy="504825"/>
        </p:xfrm>
        <a:graphic>
          <a:graphicData uri="http://schemas.openxmlformats.org/presentationml/2006/ole">
            <p:oleObj spid="_x0000_s149512" name="Rovnice" r:id="rId10" imgW="88560" imgH="203040" progId="Equation.3">
              <p:embed/>
            </p:oleObj>
          </a:graphicData>
        </a:graphic>
      </p:graphicFrame>
      <p:sp>
        <p:nvSpPr>
          <p:cNvPr id="17" name="内容占位符 2"/>
          <p:cNvSpPr txBox="1">
            <a:spLocks/>
          </p:cNvSpPr>
          <p:nvPr/>
        </p:nvSpPr>
        <p:spPr>
          <a:xfrm>
            <a:off x="323528" y="3933056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 5 let bude matka 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5krát starší </a:t>
            </a: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než syn: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8" name="Object 1"/>
          <p:cNvGraphicFramePr>
            <a:graphicFrameLocks noChangeAspect="1"/>
          </p:cNvGraphicFramePr>
          <p:nvPr/>
        </p:nvGraphicFramePr>
        <p:xfrm>
          <a:off x="6338888" y="3919538"/>
          <a:ext cx="912812" cy="411162"/>
        </p:xfrm>
        <a:graphic>
          <a:graphicData uri="http://schemas.openxmlformats.org/presentationml/2006/ole">
            <p:oleObj spid="_x0000_s149513" name="Rovnice" r:id="rId11" imgW="368280" imgH="164880" progId="Equation.3">
              <p:embed/>
            </p:oleObj>
          </a:graphicData>
        </a:graphic>
      </p:graphicFrame>
      <p:graphicFrame>
        <p:nvGraphicFramePr>
          <p:cNvPr id="19" name="Object 3"/>
          <p:cNvGraphicFramePr>
            <a:graphicFrameLocks noChangeAspect="1"/>
          </p:cNvGraphicFramePr>
          <p:nvPr/>
        </p:nvGraphicFramePr>
        <p:xfrm>
          <a:off x="7236296" y="4039096"/>
          <a:ext cx="314325" cy="254000"/>
        </p:xfrm>
        <a:graphic>
          <a:graphicData uri="http://schemas.openxmlformats.org/presentationml/2006/ole">
            <p:oleObj spid="_x0000_s149514" name="Rovnice" r:id="rId12" imgW="126720" imgH="101520" progId="Equation.3">
              <p:embed/>
            </p:oleObj>
          </a:graphicData>
        </a:graphic>
      </p:graphicFrame>
      <p:graphicFrame>
        <p:nvGraphicFramePr>
          <p:cNvPr id="20" name="Object 4"/>
          <p:cNvGraphicFramePr>
            <a:graphicFrameLocks noChangeAspect="1"/>
          </p:cNvGraphicFramePr>
          <p:nvPr/>
        </p:nvGraphicFramePr>
        <p:xfrm>
          <a:off x="7585075" y="3935413"/>
          <a:ext cx="284163" cy="411162"/>
        </p:xfrm>
        <a:graphic>
          <a:graphicData uri="http://schemas.openxmlformats.org/presentationml/2006/ole">
            <p:oleObj spid="_x0000_s149515" name="Rovnice" r:id="rId13" imgW="114120" imgH="164880" progId="Equation.3">
              <p:embed/>
            </p:oleObj>
          </a:graphicData>
        </a:graphic>
      </p:graphicFrame>
      <p:graphicFrame>
        <p:nvGraphicFramePr>
          <p:cNvPr id="21" name="Object 6"/>
          <p:cNvGraphicFramePr>
            <a:graphicFrameLocks noChangeAspect="1"/>
          </p:cNvGraphicFramePr>
          <p:nvPr/>
        </p:nvGraphicFramePr>
        <p:xfrm>
          <a:off x="7807722" y="3888072"/>
          <a:ext cx="220662" cy="504825"/>
        </p:xfrm>
        <a:graphic>
          <a:graphicData uri="http://schemas.openxmlformats.org/presentationml/2006/ole">
            <p:oleObj spid="_x0000_s149516" name="Rovnice" r:id="rId14" imgW="88560" imgH="20304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2411760" y="4437112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6372200" y="4365104"/>
            <a:ext cx="237626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7" name="Object 13"/>
          <p:cNvGraphicFramePr>
            <a:graphicFrameLocks noChangeAspect="1"/>
          </p:cNvGraphicFramePr>
          <p:nvPr/>
        </p:nvGraphicFramePr>
        <p:xfrm>
          <a:off x="6338267" y="4530005"/>
          <a:ext cx="1762125" cy="411163"/>
        </p:xfrm>
        <a:graphic>
          <a:graphicData uri="http://schemas.openxmlformats.org/presentationml/2006/ole">
            <p:oleObj spid="_x0000_s149517" name="Rovnice" r:id="rId15" imgW="711000" imgH="164880" progId="Equation.3">
              <p:embed/>
            </p:oleObj>
          </a:graphicData>
        </a:graphic>
      </p:graphicFrame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6338267" y="4962053"/>
          <a:ext cx="1762125" cy="411163"/>
        </p:xfrm>
        <a:graphic>
          <a:graphicData uri="http://schemas.openxmlformats.org/presentationml/2006/ole">
            <p:oleObj spid="_x0000_s149518" name="Rovnice" r:id="rId16" imgW="711000" imgH="16488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6372200" y="5373216"/>
            <a:ext cx="165618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6006976" y="5405438"/>
          <a:ext cx="2957512" cy="633412"/>
        </p:xfrm>
        <a:graphic>
          <a:graphicData uri="http://schemas.openxmlformats.org/presentationml/2006/ole">
            <p:oleObj spid="_x0000_s149519" name="Rovnice" r:id="rId17" imgW="1193760" imgH="25380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1619672" y="6093296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Matce je 30let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synovi 2 roky.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2" y="6093296"/>
            <a:ext cx="15121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21" name="Object 14"/>
          <p:cNvGraphicFramePr>
            <a:graphicFrameLocks noChangeAspect="1"/>
          </p:cNvGraphicFramePr>
          <p:nvPr/>
        </p:nvGraphicFramePr>
        <p:xfrm>
          <a:off x="2411760" y="2348880"/>
          <a:ext cx="247650" cy="207962"/>
        </p:xfrm>
        <a:graphic>
          <a:graphicData uri="http://schemas.openxmlformats.org/presentationml/2006/ole">
            <p:oleObj spid="_x0000_s149521" name="Rovnice" r:id="rId18" imgW="152280" imgH="126720" progId="Equation.3">
              <p:embed/>
            </p:oleObj>
          </a:graphicData>
        </a:graphic>
      </p:graphicFrame>
      <p:graphicFrame>
        <p:nvGraphicFramePr>
          <p:cNvPr id="149522" name="Object 14"/>
          <p:cNvGraphicFramePr>
            <a:graphicFrameLocks noChangeAspect="1"/>
          </p:cNvGraphicFramePr>
          <p:nvPr/>
        </p:nvGraphicFramePr>
        <p:xfrm>
          <a:off x="2411760" y="2708920"/>
          <a:ext cx="165100" cy="228600"/>
        </p:xfrm>
        <a:graphic>
          <a:graphicData uri="http://schemas.openxmlformats.org/presentationml/2006/ole">
            <p:oleObj spid="_x0000_s149522" name="Rovnice" r:id="rId19" imgW="101520" imgH="139680" progId="Equation.3">
              <p:embed/>
            </p:oleObj>
          </a:graphicData>
        </a:graphic>
      </p:graphicFrame>
      <p:graphicFrame>
        <p:nvGraphicFramePr>
          <p:cNvPr id="149523" name="Object 14"/>
          <p:cNvGraphicFramePr>
            <a:graphicFrameLocks noChangeAspect="1"/>
          </p:cNvGraphicFramePr>
          <p:nvPr/>
        </p:nvGraphicFramePr>
        <p:xfrm>
          <a:off x="3779912" y="2348880"/>
          <a:ext cx="577850" cy="249238"/>
        </p:xfrm>
        <a:graphic>
          <a:graphicData uri="http://schemas.openxmlformats.org/presentationml/2006/ole">
            <p:oleObj spid="_x0000_s149523" name="Rovnice" r:id="rId20" imgW="355320" imgH="152280" progId="Equation.3">
              <p:embed/>
            </p:oleObj>
          </a:graphicData>
        </a:graphic>
      </p:graphicFrame>
      <p:graphicFrame>
        <p:nvGraphicFramePr>
          <p:cNvPr id="149524" name="Object 14"/>
          <p:cNvGraphicFramePr>
            <a:graphicFrameLocks noChangeAspect="1"/>
          </p:cNvGraphicFramePr>
          <p:nvPr/>
        </p:nvGraphicFramePr>
        <p:xfrm>
          <a:off x="3851920" y="2708920"/>
          <a:ext cx="495300" cy="269875"/>
        </p:xfrm>
        <a:graphic>
          <a:graphicData uri="http://schemas.openxmlformats.org/presentationml/2006/ole">
            <p:oleObj spid="_x0000_s149524" name="Rovnice" r:id="rId21" imgW="304560" imgH="164880" progId="Equation.3">
              <p:embed/>
            </p:oleObj>
          </a:graphicData>
        </a:graphic>
      </p:graphicFrame>
      <p:graphicFrame>
        <p:nvGraphicFramePr>
          <p:cNvPr id="149525" name="Object 14"/>
          <p:cNvGraphicFramePr>
            <a:graphicFrameLocks noChangeAspect="1"/>
          </p:cNvGraphicFramePr>
          <p:nvPr/>
        </p:nvGraphicFramePr>
        <p:xfrm>
          <a:off x="5292080" y="2348880"/>
          <a:ext cx="598487" cy="269875"/>
        </p:xfrm>
        <a:graphic>
          <a:graphicData uri="http://schemas.openxmlformats.org/presentationml/2006/ole">
            <p:oleObj spid="_x0000_s149525" name="Rovnice" r:id="rId22" imgW="368280" imgH="164880" progId="Equation.3">
              <p:embed/>
            </p:oleObj>
          </a:graphicData>
        </a:graphic>
      </p:graphicFrame>
      <p:graphicFrame>
        <p:nvGraphicFramePr>
          <p:cNvPr id="149526" name="Object 14"/>
          <p:cNvGraphicFramePr>
            <a:graphicFrameLocks noChangeAspect="1"/>
          </p:cNvGraphicFramePr>
          <p:nvPr/>
        </p:nvGraphicFramePr>
        <p:xfrm>
          <a:off x="5364088" y="2708920"/>
          <a:ext cx="515938" cy="269875"/>
        </p:xfrm>
        <a:graphic>
          <a:graphicData uri="http://schemas.openxmlformats.org/presentationml/2006/ole">
            <p:oleObj spid="_x0000_s149526" name="Rovnice" r:id="rId23" imgW="317160" imgH="164880" progId="Equation.3">
              <p:embed/>
            </p:oleObj>
          </a:graphicData>
        </a:graphic>
      </p:graphicFrame>
      <p:sp>
        <p:nvSpPr>
          <p:cNvPr id="36" name="TextovéPole 35"/>
          <p:cNvSpPr txBox="1"/>
          <p:nvPr/>
        </p:nvSpPr>
        <p:spPr>
          <a:xfrm>
            <a:off x="3491880" y="191683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za 2 roky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5148064" y="191683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za 5 let</a:t>
            </a:r>
          </a:p>
        </p:txBody>
      </p:sp>
      <p:sp>
        <p:nvSpPr>
          <p:cNvPr id="38" name="Zaoblený obdélník 37"/>
          <p:cNvSpPr/>
          <p:nvPr/>
        </p:nvSpPr>
        <p:spPr>
          <a:xfrm>
            <a:off x="1763688" y="260648"/>
            <a:ext cx="4392488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2267744" y="191683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nyní</a:t>
            </a:r>
          </a:p>
        </p:txBody>
      </p:sp>
      <p:sp>
        <p:nvSpPr>
          <p:cNvPr id="40" name="Zaoblený obdélník 39"/>
          <p:cNvSpPr/>
          <p:nvPr/>
        </p:nvSpPr>
        <p:spPr>
          <a:xfrm>
            <a:off x="7380312" y="260648"/>
            <a:ext cx="1440160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Zaoblený obdélník 43"/>
          <p:cNvSpPr/>
          <p:nvPr/>
        </p:nvSpPr>
        <p:spPr>
          <a:xfrm>
            <a:off x="7380312" y="692696"/>
            <a:ext cx="792088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Zaoblený obdélník 45"/>
          <p:cNvSpPr/>
          <p:nvPr/>
        </p:nvSpPr>
        <p:spPr>
          <a:xfrm>
            <a:off x="3419872" y="3356992"/>
            <a:ext cx="1440160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Zaoblený obdélník 46"/>
          <p:cNvSpPr/>
          <p:nvPr/>
        </p:nvSpPr>
        <p:spPr>
          <a:xfrm>
            <a:off x="3203848" y="4005064"/>
            <a:ext cx="1440160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4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4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49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149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49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500"/>
                                        <p:tgtEl>
                                          <p:spTgt spid="149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500"/>
                                        <p:tgtEl>
                                          <p:spTgt spid="149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0" dur="5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5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22" grpId="0"/>
      <p:bldP spid="30" grpId="0"/>
      <p:bldP spid="31" grpId="0"/>
      <p:bldP spid="36" grpId="0"/>
      <p:bldP spid="37" grpId="0"/>
      <p:bldP spid="38" grpId="0" animBg="1"/>
      <p:bldP spid="38" grpId="1" animBg="1"/>
      <p:bldP spid="39" grpId="0"/>
      <p:bldP spid="40" grpId="0" animBg="1"/>
      <p:bldP spid="40" grpId="1" animBg="1"/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506" name="Object 2"/>
          <p:cNvGraphicFramePr>
            <a:graphicFrameLocks noChangeAspect="1"/>
          </p:cNvGraphicFramePr>
          <p:nvPr/>
        </p:nvGraphicFramePr>
        <p:xfrm>
          <a:off x="7884368" y="1700808"/>
          <a:ext cx="314325" cy="411162"/>
        </p:xfrm>
        <a:graphic>
          <a:graphicData uri="http://schemas.openxmlformats.org/presentationml/2006/ole">
            <p:oleObj spid="_x0000_s152579" name="Rovnice" r:id="rId3" imgW="126720" imgH="164880" progId="Equation.3">
              <p:embed/>
            </p:oleObj>
          </a:graphicData>
        </a:graphic>
      </p:graphicFrame>
      <p:graphicFrame>
        <p:nvGraphicFramePr>
          <p:cNvPr id="149509" name="Object 5"/>
          <p:cNvGraphicFramePr>
            <a:graphicFrameLocks noChangeAspect="1"/>
          </p:cNvGraphicFramePr>
          <p:nvPr/>
        </p:nvGraphicFramePr>
        <p:xfrm>
          <a:off x="8332788" y="1700808"/>
          <a:ext cx="755650" cy="379413"/>
        </p:xfrm>
        <a:graphic>
          <a:graphicData uri="http://schemas.openxmlformats.org/presentationml/2006/ole">
            <p:oleObj spid="_x0000_s152582" name="Rovnice" r:id="rId4" imgW="304560" imgH="15228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8712968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439863" lvl="0" indent="-1439863">
              <a:spcBef>
                <a:spcPct val="20000"/>
              </a:spcBef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2: </a:t>
            </a:r>
            <a:r>
              <a:rPr lang="cs-CZ" sz="2800" dirty="0" smtClean="0"/>
              <a:t>Urči dvě kladná čísla, pro která platí: První číslo je o 24 menší než osminásobek druhého a podíl </a:t>
            </a:r>
            <a:r>
              <a:rPr lang="cs-CZ" sz="2800" u="sng" dirty="0" smtClean="0"/>
              <a:t>prvního a druhého čísla je roven šesti.</a:t>
            </a:r>
            <a:endParaRPr kumimoji="0" lang="cs-CZ" sz="28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35496" y="1745792"/>
            <a:ext cx="69127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první číslo je o 24 menší než osminásobek druhého </a:t>
            </a: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05" name="Object 1"/>
          <p:cNvGraphicFramePr>
            <a:graphicFrameLocks noChangeAspect="1"/>
          </p:cNvGraphicFramePr>
          <p:nvPr/>
        </p:nvGraphicFramePr>
        <p:xfrm>
          <a:off x="7092280" y="1779588"/>
          <a:ext cx="282575" cy="315912"/>
        </p:xfrm>
        <a:graphic>
          <a:graphicData uri="http://schemas.openxmlformats.org/presentationml/2006/ole">
            <p:oleObj spid="_x0000_s152578" name="Rovnice" r:id="rId5" imgW="114120" imgH="126720" progId="Equation.3">
              <p:embed/>
            </p:oleObj>
          </a:graphicData>
        </a:graphic>
      </p:graphicFrame>
      <p:graphicFrame>
        <p:nvGraphicFramePr>
          <p:cNvPr id="149507" name="Object 3"/>
          <p:cNvGraphicFramePr>
            <a:graphicFrameLocks noChangeAspect="1"/>
          </p:cNvGraphicFramePr>
          <p:nvPr/>
        </p:nvGraphicFramePr>
        <p:xfrm>
          <a:off x="7524328" y="1806848"/>
          <a:ext cx="314325" cy="254000"/>
        </p:xfrm>
        <a:graphic>
          <a:graphicData uri="http://schemas.openxmlformats.org/presentationml/2006/ole">
            <p:oleObj spid="_x0000_s152580" name="Rovnice" r:id="rId6" imgW="126720" imgH="101520" progId="Equation.3">
              <p:embed/>
            </p:oleObj>
          </a:graphicData>
        </a:graphic>
      </p:graphicFrame>
      <p:graphicFrame>
        <p:nvGraphicFramePr>
          <p:cNvPr id="149508" name="Object 4"/>
          <p:cNvGraphicFramePr>
            <a:graphicFrameLocks noChangeAspect="1"/>
          </p:cNvGraphicFramePr>
          <p:nvPr/>
        </p:nvGraphicFramePr>
        <p:xfrm>
          <a:off x="8098805" y="1726722"/>
          <a:ext cx="315912" cy="411162"/>
        </p:xfrm>
        <a:graphic>
          <a:graphicData uri="http://schemas.openxmlformats.org/presentationml/2006/ole">
            <p:oleObj spid="_x0000_s152581" name="Rovnice" r:id="rId7" imgW="126720" imgH="164880" progId="Equation.3">
              <p:embed/>
            </p:oleObj>
          </a:graphicData>
        </a:graphic>
      </p:graphicFrame>
      <p:sp>
        <p:nvSpPr>
          <p:cNvPr id="17" name="内容占位符 2"/>
          <p:cNvSpPr txBox="1">
            <a:spLocks/>
          </p:cNvSpPr>
          <p:nvPr/>
        </p:nvSpPr>
        <p:spPr>
          <a:xfrm>
            <a:off x="35496" y="2393864"/>
            <a:ext cx="684076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podíl prvního a druhého čísla je roven šesti </a:t>
            </a:r>
            <a:r>
              <a:rPr kumimoji="0" lang="cs-CZ" altLang="zh-CN" sz="240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8" name="Object 1"/>
          <p:cNvGraphicFramePr>
            <a:graphicFrameLocks noChangeAspect="1"/>
          </p:cNvGraphicFramePr>
          <p:nvPr/>
        </p:nvGraphicFramePr>
        <p:xfrm>
          <a:off x="7072908" y="2065338"/>
          <a:ext cx="379412" cy="1041400"/>
        </p:xfrm>
        <a:graphic>
          <a:graphicData uri="http://schemas.openxmlformats.org/presentationml/2006/ole">
            <p:oleObj spid="_x0000_s152586" name="Rovnice" r:id="rId8" imgW="152280" imgH="419040" progId="Equation.3">
              <p:embed/>
            </p:oleObj>
          </a:graphicData>
        </a:graphic>
      </p:graphicFrame>
      <p:graphicFrame>
        <p:nvGraphicFramePr>
          <p:cNvPr id="19" name="Object 3"/>
          <p:cNvGraphicFramePr>
            <a:graphicFrameLocks noChangeAspect="1"/>
          </p:cNvGraphicFramePr>
          <p:nvPr/>
        </p:nvGraphicFramePr>
        <p:xfrm>
          <a:off x="7578972" y="2499904"/>
          <a:ext cx="314325" cy="254000"/>
        </p:xfrm>
        <a:graphic>
          <a:graphicData uri="http://schemas.openxmlformats.org/presentationml/2006/ole">
            <p:oleObj spid="_x0000_s152587" name="Rovnice" r:id="rId9" imgW="126720" imgH="101520" progId="Equation.3">
              <p:embed/>
            </p:oleObj>
          </a:graphicData>
        </a:graphic>
      </p:graphicFrame>
      <p:graphicFrame>
        <p:nvGraphicFramePr>
          <p:cNvPr id="20" name="Object 4"/>
          <p:cNvGraphicFramePr>
            <a:graphicFrameLocks noChangeAspect="1"/>
          </p:cNvGraphicFramePr>
          <p:nvPr/>
        </p:nvGraphicFramePr>
        <p:xfrm>
          <a:off x="7911876" y="2395538"/>
          <a:ext cx="315913" cy="411162"/>
        </p:xfrm>
        <a:graphic>
          <a:graphicData uri="http://schemas.openxmlformats.org/presentationml/2006/ole">
            <p:oleObj spid="_x0000_s152588" name="Rovnice" r:id="rId10" imgW="126720" imgH="16488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2411760" y="3068960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6372200" y="3068960"/>
            <a:ext cx="237626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7" name="Object 13"/>
          <p:cNvGraphicFramePr>
            <a:graphicFrameLocks noChangeAspect="1"/>
          </p:cNvGraphicFramePr>
          <p:nvPr/>
        </p:nvGraphicFramePr>
        <p:xfrm>
          <a:off x="6494463" y="3181350"/>
          <a:ext cx="1951037" cy="474663"/>
        </p:xfrm>
        <a:graphic>
          <a:graphicData uri="http://schemas.openxmlformats.org/presentationml/2006/ole">
            <p:oleObj spid="_x0000_s152590" name="Rovnice" r:id="rId11" imgW="787320" imgH="190440" progId="Equation.3">
              <p:embed/>
            </p:oleObj>
          </a:graphicData>
        </a:graphic>
      </p:graphicFrame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6483747" y="3608388"/>
          <a:ext cx="1544637" cy="473075"/>
        </p:xfrm>
        <a:graphic>
          <a:graphicData uri="http://schemas.openxmlformats.org/presentationml/2006/ole">
            <p:oleObj spid="_x0000_s152591" name="Rovnice" r:id="rId12" imgW="622080" imgH="19044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6516216" y="4077072"/>
            <a:ext cx="19442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6516216" y="4235748"/>
          <a:ext cx="2014537" cy="633412"/>
        </p:xfrm>
        <a:graphic>
          <a:graphicData uri="http://schemas.openxmlformats.org/presentationml/2006/ole">
            <p:oleObj spid="_x0000_s152592" name="Rovnice" r:id="rId13" imgW="812520" imgH="25380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1619672" y="5589240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První číslo je 72 a druhé 12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2" y="5589240"/>
            <a:ext cx="15121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9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149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22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5508104" y="5661248"/>
          <a:ext cx="2989262" cy="633412"/>
        </p:xfrm>
        <a:graphic>
          <a:graphicData uri="http://schemas.openxmlformats.org/presentationml/2006/ole">
            <p:oleObj spid="_x0000_s153616" name="Rovnice" r:id="rId3" imgW="1206360" imgH="253800" progId="Equation.3">
              <p:embed/>
            </p:oleObj>
          </a:graphicData>
        </a:graphic>
      </p:graphicFrame>
      <p:graphicFrame>
        <p:nvGraphicFramePr>
          <p:cNvPr id="153623" name="Object 14"/>
          <p:cNvGraphicFramePr>
            <a:graphicFrameLocks noChangeAspect="1"/>
          </p:cNvGraphicFramePr>
          <p:nvPr/>
        </p:nvGraphicFramePr>
        <p:xfrm>
          <a:off x="5724128" y="4797425"/>
          <a:ext cx="785812" cy="868363"/>
        </p:xfrm>
        <a:graphic>
          <a:graphicData uri="http://schemas.openxmlformats.org/presentationml/2006/ole">
            <p:oleObj spid="_x0000_s153623" name="Rovnice" r:id="rId4" imgW="380880" imgH="419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504" y="188640"/>
            <a:ext cx="9036496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250950" lvl="0" indent="-1250950">
              <a:spcBef>
                <a:spcPct val="20000"/>
              </a:spcBef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3: </a:t>
            </a:r>
            <a:r>
              <a:rPr lang="cs-CZ" sz="2400" dirty="0" smtClean="0"/>
              <a:t>Pracují-li Roman a Patrik společně, nainstalují svítidla v nemocnici za 30 dní. Po 6 dnech společné práce však Roman onemocní, takže Patrik musí pracovat ještě 40 dní, aby instalaci dokončil. Vypočítej, kolik dní by musel pracovat </a:t>
            </a:r>
            <a:r>
              <a:rPr lang="cs-CZ" sz="2400" u="sng" dirty="0" smtClean="0"/>
              <a:t>každý z nich, aby svítidla nainstalovali bez pomoci druhého?</a:t>
            </a:r>
            <a:endParaRPr kumimoji="0" lang="cs-CZ" sz="24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1520" y="2172464"/>
          <a:ext cx="7272808" cy="1810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603993"/>
                <a:gridCol w="916287"/>
                <a:gridCol w="1224136"/>
                <a:gridCol w="1296144"/>
                <a:gridCol w="1008112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sám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ROMAN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PATRIK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内容占位符 2"/>
          <p:cNvSpPr txBox="1">
            <a:spLocks/>
          </p:cNvSpPr>
          <p:nvPr/>
        </p:nvSpPr>
        <p:spPr>
          <a:xfrm>
            <a:off x="179512" y="4149080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společně nainstalují svítidla za 30 dní: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179512" y="4581128"/>
            <a:ext cx="583264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po 6 dnech společné práce Roman onemocní a Patrik pracuje ještě 40 dní: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1979712" y="5661248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6012160" y="4005064"/>
          <a:ext cx="1560386" cy="891455"/>
        </p:xfrm>
        <a:graphic>
          <a:graphicData uri="http://schemas.openxmlformats.org/presentationml/2006/ole">
            <p:oleObj spid="_x0000_s153615" name="Rovnice" r:id="rId5" imgW="736560" imgH="41904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5652120" y="5661248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内容占位符 2"/>
          <p:cNvSpPr txBox="1">
            <a:spLocks/>
          </p:cNvSpPr>
          <p:nvPr/>
        </p:nvSpPr>
        <p:spPr>
          <a:xfrm>
            <a:off x="1619672" y="6165304"/>
            <a:ext cx="741682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200" dirty="0" smtClean="0"/>
              <a:t>Roman by svítidla sám nainstaloval za 50 dní a Patrik za 75 dní.</a:t>
            </a:r>
            <a:endParaRPr kumimoji="0" lang="cs-CZ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1" y="6093296"/>
            <a:ext cx="1440161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3617" name="Object 14"/>
          <p:cNvGraphicFramePr>
            <a:graphicFrameLocks noChangeAspect="1"/>
          </p:cNvGraphicFramePr>
          <p:nvPr/>
        </p:nvGraphicFramePr>
        <p:xfrm>
          <a:off x="3275856" y="2564904"/>
          <a:ext cx="227795" cy="644723"/>
        </p:xfrm>
        <a:graphic>
          <a:graphicData uri="http://schemas.openxmlformats.org/presentationml/2006/ole">
            <p:oleObj spid="_x0000_s153617" name="Rovnice" r:id="rId6" imgW="139680" imgH="393480" progId="Equation.3">
              <p:embed/>
            </p:oleObj>
          </a:graphicData>
        </a:graphic>
      </p:graphicFrame>
      <p:graphicFrame>
        <p:nvGraphicFramePr>
          <p:cNvPr id="153618" name="Object 14"/>
          <p:cNvGraphicFramePr>
            <a:graphicFrameLocks noChangeAspect="1"/>
          </p:cNvGraphicFramePr>
          <p:nvPr/>
        </p:nvGraphicFramePr>
        <p:xfrm>
          <a:off x="2195736" y="2780928"/>
          <a:ext cx="144463" cy="207963"/>
        </p:xfrm>
        <a:graphic>
          <a:graphicData uri="http://schemas.openxmlformats.org/presentationml/2006/ole">
            <p:oleObj spid="_x0000_s153618" name="Rovnice" r:id="rId7" imgW="88560" imgH="126720" progId="Equation.3">
              <p:embed/>
            </p:oleObj>
          </a:graphicData>
        </a:graphic>
      </p:graphicFrame>
      <p:graphicFrame>
        <p:nvGraphicFramePr>
          <p:cNvPr id="153619" name="Object 14"/>
          <p:cNvGraphicFramePr>
            <a:graphicFrameLocks noChangeAspect="1"/>
          </p:cNvGraphicFramePr>
          <p:nvPr/>
        </p:nvGraphicFramePr>
        <p:xfrm>
          <a:off x="2195736" y="3501008"/>
          <a:ext cx="185737" cy="269875"/>
        </p:xfrm>
        <a:graphic>
          <a:graphicData uri="http://schemas.openxmlformats.org/presentationml/2006/ole">
            <p:oleObj spid="_x0000_s153619" name="Rovnice" r:id="rId8" imgW="114120" imgH="164880" progId="Equation.3">
              <p:embed/>
            </p:oleObj>
          </a:graphicData>
        </a:graphic>
      </p:graphicFrame>
      <p:graphicFrame>
        <p:nvGraphicFramePr>
          <p:cNvPr id="153620" name="Object 14"/>
          <p:cNvGraphicFramePr>
            <a:graphicFrameLocks noChangeAspect="1"/>
          </p:cNvGraphicFramePr>
          <p:nvPr/>
        </p:nvGraphicFramePr>
        <p:xfrm>
          <a:off x="3275856" y="3284984"/>
          <a:ext cx="227012" cy="687388"/>
        </p:xfrm>
        <a:graphic>
          <a:graphicData uri="http://schemas.openxmlformats.org/presentationml/2006/ole">
            <p:oleObj spid="_x0000_s153620" name="Rovnice" r:id="rId9" imgW="139680" imgH="419040" progId="Equation.3">
              <p:embed/>
            </p:oleObj>
          </a:graphicData>
        </a:graphic>
      </p:graphicFrame>
      <p:graphicFrame>
        <p:nvGraphicFramePr>
          <p:cNvPr id="153621" name="Object 14"/>
          <p:cNvGraphicFramePr>
            <a:graphicFrameLocks noChangeAspect="1"/>
          </p:cNvGraphicFramePr>
          <p:nvPr/>
        </p:nvGraphicFramePr>
        <p:xfrm>
          <a:off x="4499992" y="2564904"/>
          <a:ext cx="371475" cy="644525"/>
        </p:xfrm>
        <a:graphic>
          <a:graphicData uri="http://schemas.openxmlformats.org/presentationml/2006/ole">
            <p:oleObj spid="_x0000_s153621" name="Rovnice" r:id="rId10" imgW="228600" imgH="393480" progId="Equation.3">
              <p:embed/>
            </p:oleObj>
          </a:graphicData>
        </a:graphic>
      </p:graphicFrame>
      <p:graphicFrame>
        <p:nvGraphicFramePr>
          <p:cNvPr id="153622" name="Object 14"/>
          <p:cNvGraphicFramePr>
            <a:graphicFrameLocks noChangeAspect="1"/>
          </p:cNvGraphicFramePr>
          <p:nvPr/>
        </p:nvGraphicFramePr>
        <p:xfrm>
          <a:off x="4499992" y="3284984"/>
          <a:ext cx="371475" cy="687388"/>
        </p:xfrm>
        <a:graphic>
          <a:graphicData uri="http://schemas.openxmlformats.org/presentationml/2006/ole">
            <p:oleObj spid="_x0000_s153622" name="Rovnice" r:id="rId11" imgW="228600" imgH="419040" progId="Equation.3">
              <p:embed/>
            </p:oleObj>
          </a:graphicData>
        </a:graphic>
      </p:graphicFrame>
      <p:graphicFrame>
        <p:nvGraphicFramePr>
          <p:cNvPr id="153624" name="Object 24"/>
          <p:cNvGraphicFramePr>
            <a:graphicFrameLocks noChangeAspect="1"/>
          </p:cNvGraphicFramePr>
          <p:nvPr/>
        </p:nvGraphicFramePr>
        <p:xfrm>
          <a:off x="6660232" y="2564904"/>
          <a:ext cx="371475" cy="646113"/>
        </p:xfrm>
        <a:graphic>
          <a:graphicData uri="http://schemas.openxmlformats.org/presentationml/2006/ole">
            <p:oleObj spid="_x0000_s153624" name="Rovnice" r:id="rId12" imgW="228600" imgH="393480" progId="Equation.3">
              <p:embed/>
            </p:oleObj>
          </a:graphicData>
        </a:graphic>
      </p:graphicFrame>
      <p:graphicFrame>
        <p:nvGraphicFramePr>
          <p:cNvPr id="153625" name="Object 25"/>
          <p:cNvGraphicFramePr>
            <a:graphicFrameLocks noChangeAspect="1"/>
          </p:cNvGraphicFramePr>
          <p:nvPr/>
        </p:nvGraphicFramePr>
        <p:xfrm>
          <a:off x="5652120" y="3284984"/>
          <a:ext cx="247650" cy="687388"/>
        </p:xfrm>
        <a:graphic>
          <a:graphicData uri="http://schemas.openxmlformats.org/presentationml/2006/ole">
            <p:oleObj spid="_x0000_s153625" name="Rovnice" r:id="rId13" imgW="152280" imgH="419040" progId="Equation.3">
              <p:embed/>
            </p:oleObj>
          </a:graphicData>
        </a:graphic>
      </p:graphicFrame>
      <p:graphicFrame>
        <p:nvGraphicFramePr>
          <p:cNvPr id="153626" name="Object 26"/>
          <p:cNvGraphicFramePr>
            <a:graphicFrameLocks noChangeAspect="1"/>
          </p:cNvGraphicFramePr>
          <p:nvPr/>
        </p:nvGraphicFramePr>
        <p:xfrm>
          <a:off x="5652120" y="2564904"/>
          <a:ext cx="247650" cy="646113"/>
        </p:xfrm>
        <a:graphic>
          <a:graphicData uri="http://schemas.openxmlformats.org/presentationml/2006/ole">
            <p:oleObj spid="_x0000_s153626" name="Rovnice" r:id="rId14" imgW="152280" imgH="393480" progId="Equation.3">
              <p:embed/>
            </p:oleObj>
          </a:graphicData>
        </a:graphic>
      </p:graphicFrame>
      <p:graphicFrame>
        <p:nvGraphicFramePr>
          <p:cNvPr id="153627" name="Object 27"/>
          <p:cNvGraphicFramePr>
            <a:graphicFrameLocks noChangeAspect="1"/>
          </p:cNvGraphicFramePr>
          <p:nvPr/>
        </p:nvGraphicFramePr>
        <p:xfrm>
          <a:off x="6660232" y="3284984"/>
          <a:ext cx="371475" cy="687387"/>
        </p:xfrm>
        <a:graphic>
          <a:graphicData uri="http://schemas.openxmlformats.org/presentationml/2006/ole">
            <p:oleObj spid="_x0000_s153627" name="Rovnice" r:id="rId15" imgW="228600" imgH="419040" progId="Equation.3">
              <p:embed/>
            </p:oleObj>
          </a:graphicData>
        </a:graphic>
      </p:graphicFrame>
      <p:sp>
        <p:nvSpPr>
          <p:cNvPr id="27" name="TextovéPole 26"/>
          <p:cNvSpPr txBox="1"/>
          <p:nvPr/>
        </p:nvSpPr>
        <p:spPr>
          <a:xfrm>
            <a:off x="2915816" y="219557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za 1 den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139952" y="220486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za 30 dní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5364088" y="220486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za 6 dní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6444208" y="220486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za 40 dní</a:t>
            </a:r>
          </a:p>
        </p:txBody>
      </p:sp>
      <p:grpSp>
        <p:nvGrpSpPr>
          <p:cNvPr id="36" name="Skupina 35"/>
          <p:cNvGrpSpPr/>
          <p:nvPr/>
        </p:nvGrpSpPr>
        <p:grpSpPr>
          <a:xfrm>
            <a:off x="1331640" y="260648"/>
            <a:ext cx="6696744" cy="648072"/>
            <a:chOff x="1331640" y="260648"/>
            <a:chExt cx="6696744" cy="648072"/>
          </a:xfrm>
        </p:grpSpPr>
        <p:sp>
          <p:nvSpPr>
            <p:cNvPr id="33" name="Zaoblený obdélník 32"/>
            <p:cNvSpPr/>
            <p:nvPr/>
          </p:nvSpPr>
          <p:spPr>
            <a:xfrm>
              <a:off x="4427984" y="260648"/>
              <a:ext cx="3600400" cy="28803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1331640" y="620688"/>
              <a:ext cx="2880320" cy="28803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7" name="Zaoblený obdélník 36"/>
          <p:cNvSpPr/>
          <p:nvPr/>
        </p:nvSpPr>
        <p:spPr>
          <a:xfrm>
            <a:off x="4211960" y="620688"/>
            <a:ext cx="3384376" cy="288032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4427984" y="980728"/>
            <a:ext cx="4032448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53628" name="Object 28"/>
          <p:cNvGraphicFramePr>
            <a:graphicFrameLocks noChangeAspect="1"/>
          </p:cNvGraphicFramePr>
          <p:nvPr/>
        </p:nvGraphicFramePr>
        <p:xfrm>
          <a:off x="6464300" y="4772025"/>
          <a:ext cx="1125538" cy="868363"/>
        </p:xfrm>
        <a:graphic>
          <a:graphicData uri="http://schemas.openxmlformats.org/presentationml/2006/ole">
            <p:oleObj spid="_x0000_s153628" name="Rovnice" r:id="rId16" imgW="545760" imgH="419040" progId="Equation.3">
              <p:embed/>
            </p:oleObj>
          </a:graphicData>
        </a:graphic>
      </p:graphicFrame>
      <p:sp>
        <p:nvSpPr>
          <p:cNvPr id="39" name="Zaoblený obdélník 38"/>
          <p:cNvSpPr/>
          <p:nvPr/>
        </p:nvSpPr>
        <p:spPr>
          <a:xfrm>
            <a:off x="467544" y="4653136"/>
            <a:ext cx="3456384" cy="288032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Zaoblený obdélník 39"/>
          <p:cNvSpPr/>
          <p:nvPr/>
        </p:nvSpPr>
        <p:spPr>
          <a:xfrm>
            <a:off x="1979712" y="5013176"/>
            <a:ext cx="3456384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3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53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53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53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153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53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153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500"/>
                                        <p:tgtEl>
                                          <p:spTgt spid="153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1" dur="5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6" dur="500"/>
                                        <p:tgtEl>
                                          <p:spTgt spid="153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9" dur="500"/>
                                        <p:tgtEl>
                                          <p:spTgt spid="153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7" dur="5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22" grpId="0"/>
      <p:bldP spid="30" grpId="0"/>
      <p:bldP spid="31" grpId="0"/>
      <p:bldP spid="27" grpId="0"/>
      <p:bldP spid="28" grpId="0"/>
      <p:bldP spid="29" grpId="0"/>
      <p:bldP spid="32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3" name="Object 14"/>
          <p:cNvGraphicFramePr>
            <a:graphicFrameLocks noChangeAspect="1"/>
          </p:cNvGraphicFramePr>
          <p:nvPr/>
        </p:nvGraphicFramePr>
        <p:xfrm>
          <a:off x="1835696" y="4808512"/>
          <a:ext cx="3114675" cy="420688"/>
        </p:xfrm>
        <a:graphic>
          <a:graphicData uri="http://schemas.openxmlformats.org/presentationml/2006/ole">
            <p:oleObj spid="_x0000_s154634" name="Rovnice" r:id="rId3" imgW="151128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504" y="188640"/>
            <a:ext cx="9036496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250950" lvl="0" indent="-1250950">
              <a:spcBef>
                <a:spcPct val="20000"/>
              </a:spcBef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4: </a:t>
            </a:r>
            <a:r>
              <a:rPr lang="cs-CZ" sz="2400" dirty="0" smtClean="0"/>
              <a:t>Když délku obdélníku zvětšíme o 10 dm a šířku zvětšíme o 5 dm, pak se obsah obdélníku zvětší o 500 dm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 Pokud naopak délku zvětšíme o 5 dm a šířku zvětšíme o 10 dm, pak se obsah zvětší dokonce o 650 dm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u="sng" dirty="0" smtClean="0"/>
              <a:t>Urči rozměry původního obdélníku.</a:t>
            </a:r>
            <a:endParaRPr kumimoji="0" lang="cs-CZ" sz="24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1520" y="2172464"/>
          <a:ext cx="5040560" cy="1666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080120"/>
                <a:gridCol w="1512168"/>
                <a:gridCol w="1152128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původně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délka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šířka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obsah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内容占位符 2"/>
          <p:cNvSpPr txBox="1">
            <a:spLocks/>
          </p:cNvSpPr>
          <p:nvPr/>
        </p:nvSpPr>
        <p:spPr>
          <a:xfrm>
            <a:off x="179512" y="4221088"/>
            <a:ext cx="18722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změna: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179512" y="4797152"/>
            <a:ext cx="172819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2. změna: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5076056" y="5373216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400" b="1" dirty="0" smtClean="0">
                <a:solidFill>
                  <a:srgbClr val="C00000"/>
                </a:solidFill>
                <a:sym typeface="Symbol"/>
              </a:rPr>
              <a:t>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1835696" y="4221088"/>
          <a:ext cx="3201987" cy="433388"/>
        </p:xfrm>
        <a:graphic>
          <a:graphicData uri="http://schemas.openxmlformats.org/presentationml/2006/ole">
            <p:oleObj spid="_x0000_s154626" name="Rovnice" r:id="rId4" imgW="1511280" imgH="20304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1835696" y="5301208"/>
            <a:ext cx="324036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1979712" y="5373216"/>
          <a:ext cx="2798763" cy="569912"/>
        </p:xfrm>
        <a:graphic>
          <a:graphicData uri="http://schemas.openxmlformats.org/presentationml/2006/ole">
            <p:oleObj spid="_x0000_s154627" name="Rovnice" r:id="rId5" imgW="1130040" imgH="22860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1619672" y="6165304"/>
            <a:ext cx="741682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200" dirty="0" smtClean="0"/>
              <a:t>Délka původního obdélníku byla 5dm a šířka 20dm.</a:t>
            </a:r>
            <a:endParaRPr kumimoji="0" lang="cs-CZ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1" y="6093296"/>
            <a:ext cx="1440161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3617" name="Object 14"/>
          <p:cNvGraphicFramePr>
            <a:graphicFrameLocks noChangeAspect="1"/>
          </p:cNvGraphicFramePr>
          <p:nvPr/>
        </p:nvGraphicFramePr>
        <p:xfrm>
          <a:off x="3070225" y="2655069"/>
          <a:ext cx="639763" cy="269875"/>
        </p:xfrm>
        <a:graphic>
          <a:graphicData uri="http://schemas.openxmlformats.org/presentationml/2006/ole">
            <p:oleObj spid="_x0000_s154628" name="Rovnice" r:id="rId6" imgW="393480" imgH="164880" progId="Equation.3">
              <p:embed/>
            </p:oleObj>
          </a:graphicData>
        </a:graphic>
      </p:graphicFrame>
      <p:graphicFrame>
        <p:nvGraphicFramePr>
          <p:cNvPr id="153618" name="Object 14"/>
          <p:cNvGraphicFramePr>
            <a:graphicFrameLocks noChangeAspect="1"/>
          </p:cNvGraphicFramePr>
          <p:nvPr/>
        </p:nvGraphicFramePr>
        <p:xfrm>
          <a:off x="2030413" y="2696344"/>
          <a:ext cx="185737" cy="228600"/>
        </p:xfrm>
        <a:graphic>
          <a:graphicData uri="http://schemas.openxmlformats.org/presentationml/2006/ole">
            <p:oleObj spid="_x0000_s154629" name="Rovnice" r:id="rId7" imgW="114120" imgH="139680" progId="Equation.3">
              <p:embed/>
            </p:oleObj>
          </a:graphicData>
        </a:graphic>
      </p:graphicFrame>
      <p:graphicFrame>
        <p:nvGraphicFramePr>
          <p:cNvPr id="153619" name="Object 14"/>
          <p:cNvGraphicFramePr>
            <a:graphicFrameLocks noChangeAspect="1"/>
          </p:cNvGraphicFramePr>
          <p:nvPr/>
        </p:nvGraphicFramePr>
        <p:xfrm>
          <a:off x="2051050" y="3059113"/>
          <a:ext cx="185738" cy="288925"/>
        </p:xfrm>
        <a:graphic>
          <a:graphicData uri="http://schemas.openxmlformats.org/presentationml/2006/ole">
            <p:oleObj spid="_x0000_s154630" name="Rovnice" r:id="rId8" imgW="114120" imgH="177480" progId="Equation.3">
              <p:embed/>
            </p:oleObj>
          </a:graphicData>
        </a:graphic>
      </p:graphicFrame>
      <p:graphicFrame>
        <p:nvGraphicFramePr>
          <p:cNvPr id="153620" name="Object 14"/>
          <p:cNvGraphicFramePr>
            <a:graphicFrameLocks noChangeAspect="1"/>
          </p:cNvGraphicFramePr>
          <p:nvPr/>
        </p:nvGraphicFramePr>
        <p:xfrm>
          <a:off x="3122613" y="3068960"/>
          <a:ext cx="536575" cy="290513"/>
        </p:xfrm>
        <a:graphic>
          <a:graphicData uri="http://schemas.openxmlformats.org/presentationml/2006/ole">
            <p:oleObj spid="_x0000_s154631" name="Rovnice" r:id="rId9" imgW="330120" imgH="177480" progId="Equation.3">
              <p:embed/>
            </p:oleObj>
          </a:graphicData>
        </a:graphic>
      </p:graphicFrame>
      <p:graphicFrame>
        <p:nvGraphicFramePr>
          <p:cNvPr id="153621" name="Object 14"/>
          <p:cNvGraphicFramePr>
            <a:graphicFrameLocks noChangeAspect="1"/>
          </p:cNvGraphicFramePr>
          <p:nvPr/>
        </p:nvGraphicFramePr>
        <p:xfrm>
          <a:off x="4355976" y="2636912"/>
          <a:ext cx="515938" cy="269875"/>
        </p:xfrm>
        <a:graphic>
          <a:graphicData uri="http://schemas.openxmlformats.org/presentationml/2006/ole">
            <p:oleObj spid="_x0000_s154632" name="Rovnice" r:id="rId10" imgW="317160" imgH="164880" progId="Equation.3">
              <p:embed/>
            </p:oleObj>
          </a:graphicData>
        </a:graphic>
      </p:graphicFrame>
      <p:graphicFrame>
        <p:nvGraphicFramePr>
          <p:cNvPr id="153622" name="Object 14"/>
          <p:cNvGraphicFramePr>
            <a:graphicFrameLocks noChangeAspect="1"/>
          </p:cNvGraphicFramePr>
          <p:nvPr/>
        </p:nvGraphicFramePr>
        <p:xfrm>
          <a:off x="4283968" y="3068960"/>
          <a:ext cx="639762" cy="290513"/>
        </p:xfrm>
        <a:graphic>
          <a:graphicData uri="http://schemas.openxmlformats.org/presentationml/2006/ole">
            <p:oleObj spid="_x0000_s154633" name="Rovnice" r:id="rId11" imgW="393480" imgH="177480" progId="Equation.3">
              <p:embed/>
            </p:oleObj>
          </a:graphicData>
        </a:graphic>
      </p:graphicFrame>
      <p:graphicFrame>
        <p:nvGraphicFramePr>
          <p:cNvPr id="154639" name="Object 19"/>
          <p:cNvGraphicFramePr>
            <a:graphicFrameLocks noChangeAspect="1"/>
          </p:cNvGraphicFramePr>
          <p:nvPr/>
        </p:nvGraphicFramePr>
        <p:xfrm>
          <a:off x="1927225" y="3470275"/>
          <a:ext cx="412750" cy="288925"/>
        </p:xfrm>
        <a:graphic>
          <a:graphicData uri="http://schemas.openxmlformats.org/presentationml/2006/ole">
            <p:oleObj spid="_x0000_s154639" name="Rovnice" r:id="rId12" imgW="253800" imgH="177480" progId="Equation.3">
              <p:embed/>
            </p:oleObj>
          </a:graphicData>
        </a:graphic>
      </p:graphicFrame>
      <p:graphicFrame>
        <p:nvGraphicFramePr>
          <p:cNvPr id="154640" name="Object 20"/>
          <p:cNvGraphicFramePr>
            <a:graphicFrameLocks noChangeAspect="1"/>
          </p:cNvGraphicFramePr>
          <p:nvPr/>
        </p:nvGraphicFramePr>
        <p:xfrm>
          <a:off x="2946400" y="3500438"/>
          <a:ext cx="908050" cy="290512"/>
        </p:xfrm>
        <a:graphic>
          <a:graphicData uri="http://schemas.openxmlformats.org/presentationml/2006/ole">
            <p:oleObj spid="_x0000_s154640" name="Rovnice" r:id="rId13" imgW="558720" imgH="177480" progId="Equation.3">
              <p:embed/>
            </p:oleObj>
          </a:graphicData>
        </a:graphic>
      </p:graphicFrame>
      <p:graphicFrame>
        <p:nvGraphicFramePr>
          <p:cNvPr id="154641" name="Object 20"/>
          <p:cNvGraphicFramePr>
            <a:graphicFrameLocks noChangeAspect="1"/>
          </p:cNvGraphicFramePr>
          <p:nvPr/>
        </p:nvGraphicFramePr>
        <p:xfrm>
          <a:off x="4168006" y="3501008"/>
          <a:ext cx="908050" cy="290512"/>
        </p:xfrm>
        <a:graphic>
          <a:graphicData uri="http://schemas.openxmlformats.org/presentationml/2006/ole">
            <p:oleObj spid="_x0000_s154641" name="Rovnice" r:id="rId14" imgW="558720" imgH="177480" progId="Equation.3">
              <p:embed/>
            </p:oleObj>
          </a:graphicData>
        </a:graphic>
      </p:graphicFrame>
      <p:sp>
        <p:nvSpPr>
          <p:cNvPr id="29" name="Obdélník 28"/>
          <p:cNvSpPr/>
          <p:nvPr/>
        </p:nvSpPr>
        <p:spPr>
          <a:xfrm>
            <a:off x="6300192" y="2492896"/>
            <a:ext cx="1872208" cy="79208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54642" name="Object 21"/>
          <p:cNvGraphicFramePr>
            <a:graphicFrameLocks noChangeAspect="1"/>
          </p:cNvGraphicFramePr>
          <p:nvPr/>
        </p:nvGraphicFramePr>
        <p:xfrm>
          <a:off x="7113588" y="3378200"/>
          <a:ext cx="185737" cy="227013"/>
        </p:xfrm>
        <a:graphic>
          <a:graphicData uri="http://schemas.openxmlformats.org/presentationml/2006/ole">
            <p:oleObj spid="_x0000_s154642" name="Rovnice" r:id="rId15" imgW="114120" imgH="139680" progId="Equation.3">
              <p:embed/>
            </p:oleObj>
          </a:graphicData>
        </a:graphic>
      </p:graphicFrame>
      <p:graphicFrame>
        <p:nvGraphicFramePr>
          <p:cNvPr id="154643" name="Object 21"/>
          <p:cNvGraphicFramePr>
            <a:graphicFrameLocks noChangeAspect="1"/>
          </p:cNvGraphicFramePr>
          <p:nvPr/>
        </p:nvGraphicFramePr>
        <p:xfrm>
          <a:off x="8243888" y="2751138"/>
          <a:ext cx="185737" cy="288925"/>
        </p:xfrm>
        <a:graphic>
          <a:graphicData uri="http://schemas.openxmlformats.org/presentationml/2006/ole">
            <p:oleObj spid="_x0000_s154643" name="Rovnice" r:id="rId16" imgW="114120" imgH="177480" progId="Equation.3">
              <p:embed/>
            </p:oleObj>
          </a:graphicData>
        </a:graphic>
      </p:graphicFrame>
      <p:sp>
        <p:nvSpPr>
          <p:cNvPr id="32" name="TextovéPole 31"/>
          <p:cNvSpPr txBox="1"/>
          <p:nvPr/>
        </p:nvSpPr>
        <p:spPr>
          <a:xfrm>
            <a:off x="2915816" y="220486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1. změna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4067944" y="220486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2. změna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948264" y="27089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S=a</a:t>
            </a:r>
            <a:r>
              <a:rPr lang="cs-CZ" b="1" dirty="0" smtClean="0">
                <a:sym typeface="Symbol"/>
              </a:rPr>
              <a:t>b</a:t>
            </a:r>
            <a:endParaRPr lang="cs-CZ" b="1" dirty="0" smtClean="0"/>
          </a:p>
        </p:txBody>
      </p:sp>
      <p:sp>
        <p:nvSpPr>
          <p:cNvPr id="36" name="Zaoblený obdélník 35"/>
          <p:cNvSpPr/>
          <p:nvPr/>
        </p:nvSpPr>
        <p:spPr>
          <a:xfrm>
            <a:off x="1979712" y="260648"/>
            <a:ext cx="4248472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Zaoblený obdélník 36"/>
          <p:cNvSpPr/>
          <p:nvPr/>
        </p:nvSpPr>
        <p:spPr>
          <a:xfrm>
            <a:off x="6516216" y="260648"/>
            <a:ext cx="2304256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2843808" y="620688"/>
            <a:ext cx="4176464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Zaoblený obdélník 38"/>
          <p:cNvSpPr/>
          <p:nvPr/>
        </p:nvSpPr>
        <p:spPr>
          <a:xfrm>
            <a:off x="1403648" y="980728"/>
            <a:ext cx="2880320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Zaoblený obdélník 39"/>
          <p:cNvSpPr/>
          <p:nvPr/>
        </p:nvSpPr>
        <p:spPr>
          <a:xfrm>
            <a:off x="4499992" y="980728"/>
            <a:ext cx="2880320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Zaoblený obdélník 40"/>
          <p:cNvSpPr/>
          <p:nvPr/>
        </p:nvSpPr>
        <p:spPr>
          <a:xfrm>
            <a:off x="1475656" y="1340768"/>
            <a:ext cx="3960440" cy="360040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54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53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53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54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53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15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15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153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1" dur="5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4" dur="500"/>
                                        <p:tgtEl>
                                          <p:spTgt spid="15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5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500"/>
                                        <p:tgtEl>
                                          <p:spTgt spid="153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2" dur="5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22" grpId="0"/>
      <p:bldP spid="30" grpId="0"/>
      <p:bldP spid="31" grpId="0"/>
      <p:bldP spid="29" grpId="0" animBg="1"/>
      <p:bldP spid="32" grpId="0"/>
      <p:bldP spid="33" grpId="0"/>
      <p:bldP spid="34" grpId="0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0" grpId="2" animBg="1"/>
      <p:bldP spid="41" grpId="0" animBg="1"/>
      <p:bldP spid="41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467544" y="188640"/>
            <a:ext cx="8208912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715963" lvl="0" indent="-715963">
              <a:spcBef>
                <a:spcPct val="20000"/>
              </a:spcBef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Procvičení:</a:t>
            </a:r>
          </a:p>
          <a:p>
            <a:pPr marL="715963" lvl="0" indent="-715963">
              <a:spcBef>
                <a:spcPct val="20000"/>
              </a:spcBef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Př. 5: </a:t>
            </a:r>
            <a:r>
              <a:rPr lang="cs-CZ" sz="2400" dirty="0" smtClean="0"/>
              <a:t>V roce 1980 činil plat 14 dělníků a 4 učňů za 4 dny dohromady 2660 Kčs a mzda 11 dělníků a 3 učňů za 6 dní byla dohromady 3120 Kčs.</a:t>
            </a:r>
            <a:br>
              <a:rPr lang="cs-CZ" sz="2400" dirty="0" smtClean="0"/>
            </a:br>
            <a:r>
              <a:rPr lang="cs-CZ" sz="2400" u="sng" dirty="0" smtClean="0"/>
              <a:t>Jakou denní mzdu měl dělník a jakou učeň?</a:t>
            </a:r>
            <a:endParaRPr kumimoji="0" lang="cs-CZ" sz="24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内容占位符 2"/>
          <p:cNvSpPr txBox="1">
            <a:spLocks/>
          </p:cNvSpPr>
          <p:nvPr/>
        </p:nvSpPr>
        <p:spPr>
          <a:xfrm>
            <a:off x="1619672" y="4221088"/>
            <a:ext cx="741682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200" dirty="0" smtClean="0"/>
              <a:t>Denní mzda dělníka byla 42,50 Kčs a učně 17,50 Kčs.</a:t>
            </a:r>
            <a:endParaRPr kumimoji="0" lang="cs-CZ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1" y="4149080"/>
            <a:ext cx="1440161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8" name="Object 14"/>
          <p:cNvGraphicFramePr>
            <a:graphicFrameLocks noChangeAspect="1"/>
          </p:cNvGraphicFramePr>
          <p:nvPr/>
        </p:nvGraphicFramePr>
        <p:xfrm>
          <a:off x="2483768" y="2842444"/>
          <a:ext cx="2513012" cy="420687"/>
        </p:xfrm>
        <a:graphic>
          <a:graphicData uri="http://schemas.openxmlformats.org/presentationml/2006/ole">
            <p:oleObj spid="_x0000_s168976" name="Rovnice" r:id="rId3" imgW="1218960" imgH="203040" progId="Equation.3">
              <p:embed/>
            </p:oleObj>
          </a:graphicData>
        </a:graphic>
      </p:graphicFrame>
      <p:graphicFrame>
        <p:nvGraphicFramePr>
          <p:cNvPr id="34" name="Object 14"/>
          <p:cNvGraphicFramePr>
            <a:graphicFrameLocks noChangeAspect="1"/>
          </p:cNvGraphicFramePr>
          <p:nvPr/>
        </p:nvGraphicFramePr>
        <p:xfrm>
          <a:off x="2406650" y="2255069"/>
          <a:ext cx="2636838" cy="433387"/>
        </p:xfrm>
        <a:graphic>
          <a:graphicData uri="http://schemas.openxmlformats.org/presentationml/2006/ole">
            <p:oleObj spid="_x0000_s168977" name="Rovnice" r:id="rId4" imgW="1244520" imgH="203040" progId="Equation.3">
              <p:embed/>
            </p:oleObj>
          </a:graphicData>
        </a:graphic>
      </p:graphicFrame>
      <p:cxnSp>
        <p:nvCxnSpPr>
          <p:cNvPr id="37" name="Přímá spojovací čára 36"/>
          <p:cNvCxnSpPr/>
          <p:nvPr/>
        </p:nvCxnSpPr>
        <p:spPr>
          <a:xfrm>
            <a:off x="2483768" y="3212976"/>
            <a:ext cx="252028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8979" name="Object 23"/>
          <p:cNvGraphicFramePr>
            <a:graphicFrameLocks noChangeAspect="1"/>
          </p:cNvGraphicFramePr>
          <p:nvPr/>
        </p:nvGraphicFramePr>
        <p:xfrm>
          <a:off x="2261667" y="3407594"/>
          <a:ext cx="3246437" cy="525462"/>
        </p:xfrm>
        <a:graphic>
          <a:graphicData uri="http://schemas.openxmlformats.org/presentationml/2006/ole">
            <p:oleObj spid="_x0000_s168979" name="Rovnice" r:id="rId5" imgW="1574640" imgH="2538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467544" y="188640"/>
            <a:ext cx="8208912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715963" lvl="0" indent="-715963">
              <a:spcBef>
                <a:spcPct val="20000"/>
              </a:spcBef>
              <a:defRPr/>
            </a:pPr>
            <a:r>
              <a:rPr kumimoji="0" lang="cs-CZ" altLang="zh-CN" sz="240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Procvičení:</a:t>
            </a:r>
          </a:p>
          <a:p>
            <a:pPr marL="715963" lvl="0" indent="-715963">
              <a:spcBef>
                <a:spcPct val="20000"/>
              </a:spcBef>
              <a:defRPr/>
            </a:pPr>
            <a:r>
              <a:rPr kumimoji="0" lang="cs-CZ" altLang="zh-CN" sz="240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Př. 6: </a:t>
            </a:r>
            <a:r>
              <a:rPr lang="cs-CZ" sz="2400" u="sng" dirty="0" smtClean="0"/>
              <a:t>Která dvě čísla dávají součet 165 a jsou v poměru 2:3?</a:t>
            </a:r>
            <a:endParaRPr kumimoji="0" lang="cs-CZ" sz="24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内容占位符 2"/>
          <p:cNvSpPr txBox="1">
            <a:spLocks/>
          </p:cNvSpPr>
          <p:nvPr/>
        </p:nvSpPr>
        <p:spPr>
          <a:xfrm>
            <a:off x="1619672" y="2996952"/>
            <a:ext cx="33123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200" dirty="0" smtClean="0"/>
              <a:t>První číslo je 66 a druhé 99.</a:t>
            </a:r>
            <a:endParaRPr kumimoji="0" lang="cs-CZ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1" y="2924944"/>
            <a:ext cx="1440161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8" name="Object 14"/>
          <p:cNvGraphicFramePr>
            <a:graphicFrameLocks noChangeAspect="1"/>
          </p:cNvGraphicFramePr>
          <p:nvPr/>
        </p:nvGraphicFramePr>
        <p:xfrm>
          <a:off x="3856038" y="1488256"/>
          <a:ext cx="785812" cy="868363"/>
        </p:xfrm>
        <a:graphic>
          <a:graphicData uri="http://schemas.openxmlformats.org/presentationml/2006/ole">
            <p:oleObj spid="_x0000_s169986" name="Rovnice" r:id="rId3" imgW="380880" imgH="419040" progId="Equation.3">
              <p:embed/>
            </p:oleObj>
          </a:graphicData>
        </a:graphic>
      </p:graphicFrame>
      <p:graphicFrame>
        <p:nvGraphicFramePr>
          <p:cNvPr id="34" name="Object 14"/>
          <p:cNvGraphicFramePr>
            <a:graphicFrameLocks noChangeAspect="1"/>
          </p:cNvGraphicFramePr>
          <p:nvPr/>
        </p:nvGraphicFramePr>
        <p:xfrm>
          <a:off x="3508375" y="1137419"/>
          <a:ext cx="1452563" cy="406400"/>
        </p:xfrm>
        <a:graphic>
          <a:graphicData uri="http://schemas.openxmlformats.org/presentationml/2006/ole">
            <p:oleObj spid="_x0000_s169987" name="Rovnice" r:id="rId4" imgW="685800" imgH="190440" progId="Equation.3">
              <p:embed/>
            </p:oleObj>
          </a:graphicData>
        </a:graphic>
      </p:graphicFrame>
      <p:cxnSp>
        <p:nvCxnSpPr>
          <p:cNvPr id="37" name="Přímá spojovací čára 36"/>
          <p:cNvCxnSpPr/>
          <p:nvPr/>
        </p:nvCxnSpPr>
        <p:spPr>
          <a:xfrm>
            <a:off x="2987824" y="2348954"/>
            <a:ext cx="252028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8979" name="Object 23"/>
          <p:cNvGraphicFramePr>
            <a:graphicFrameLocks noChangeAspect="1"/>
          </p:cNvGraphicFramePr>
          <p:nvPr/>
        </p:nvGraphicFramePr>
        <p:xfrm>
          <a:off x="3491880" y="2399481"/>
          <a:ext cx="1701800" cy="525463"/>
        </p:xfrm>
        <a:graphic>
          <a:graphicData uri="http://schemas.openxmlformats.org/presentationml/2006/ole">
            <p:oleObj spid="_x0000_s169988" name="Rovnice" r:id="rId5" imgW="825480" imgH="2538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2232248" cy="8280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2924944"/>
            <a:ext cx="7920880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 informací ze zadání sestavíme rovnice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vyřešíme soustavu rovnic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62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14-16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65/př. </a:t>
            </a:r>
            <a:r>
              <a:rPr lang="cs-CZ" sz="4400" baseline="0" smtClean="0">
                <a:latin typeface="+mj-lt"/>
                <a:ea typeface="+mj-ea"/>
                <a:cs typeface="+mj-cs"/>
              </a:rPr>
              <a:t>19</a:t>
            </a:r>
            <a:endParaRPr lang="cs-CZ" sz="4400" baseline="0" dirty="0" smtClean="0"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2976</TotalTime>
  <Words>370</Words>
  <Application>Microsoft Office PowerPoint</Application>
  <PresentationFormat>Předvádění na obrazovce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linear</vt:lpstr>
      <vt:lpstr>Rovnice</vt:lpstr>
      <vt:lpstr>3.7 SLOVNÍ ÚLOHY  vedoucí na soustavy lineárních rovnic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276</cp:revision>
  <dcterms:created xsi:type="dcterms:W3CDTF">2012-10-30T11:22:23Z</dcterms:created>
  <dcterms:modified xsi:type="dcterms:W3CDTF">2014-01-31T07:05:50Z</dcterms:modified>
</cp:coreProperties>
</file>