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5" r:id="rId3"/>
    <p:sldId id="350" r:id="rId4"/>
    <p:sldId id="351" r:id="rId5"/>
    <p:sldId id="352" r:id="rId6"/>
    <p:sldId id="353" r:id="rId7"/>
    <p:sldId id="354" r:id="rId8"/>
    <p:sldId id="356" r:id="rId9"/>
    <p:sldId id="357" r:id="rId10"/>
    <p:sldId id="339" r:id="rId11"/>
    <p:sldId id="310" r:id="rId12"/>
    <p:sldId id="358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6699FF"/>
    <a:srgbClr val="99CCFF"/>
    <a:srgbClr val="CCFF33"/>
    <a:srgbClr val="CCFF99"/>
    <a:srgbClr val="CCFF66"/>
    <a:srgbClr val="00CC99"/>
    <a:srgbClr val="009999"/>
    <a:srgbClr val="33CCCC"/>
    <a:srgbClr val="CC00CC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7" Type="http://schemas.openxmlformats.org/officeDocument/2006/relationships/image" Target="../media/image33.wmf"/><Relationship Id="rId2" Type="http://schemas.openxmlformats.org/officeDocument/2006/relationships/image" Target="../media/image4.wmf"/><Relationship Id="rId1" Type="http://schemas.openxmlformats.org/officeDocument/2006/relationships/image" Target="../media/image29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6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13" Type="http://schemas.openxmlformats.org/officeDocument/2006/relationships/image" Target="../media/image46.wmf"/><Relationship Id="rId3" Type="http://schemas.openxmlformats.org/officeDocument/2006/relationships/image" Target="../media/image36.wmf"/><Relationship Id="rId7" Type="http://schemas.openxmlformats.org/officeDocument/2006/relationships/image" Target="../media/image40.wmf"/><Relationship Id="rId12" Type="http://schemas.openxmlformats.org/officeDocument/2006/relationships/image" Target="../media/image45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6" Type="http://schemas.openxmlformats.org/officeDocument/2006/relationships/image" Target="../media/image39.wmf"/><Relationship Id="rId11" Type="http://schemas.openxmlformats.org/officeDocument/2006/relationships/image" Target="../media/image44.wmf"/><Relationship Id="rId5" Type="http://schemas.openxmlformats.org/officeDocument/2006/relationships/image" Target="../media/image38.wmf"/><Relationship Id="rId10" Type="http://schemas.openxmlformats.org/officeDocument/2006/relationships/image" Target="../media/image43.wmf"/><Relationship Id="rId4" Type="http://schemas.openxmlformats.org/officeDocument/2006/relationships/image" Target="../media/image37.wmf"/><Relationship Id="rId9" Type="http://schemas.openxmlformats.org/officeDocument/2006/relationships/image" Target="../media/image42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3" Type="http://schemas.openxmlformats.org/officeDocument/2006/relationships/image" Target="../media/image49.wmf"/><Relationship Id="rId7" Type="http://schemas.openxmlformats.org/officeDocument/2006/relationships/image" Target="../media/image53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6" Type="http://schemas.openxmlformats.org/officeDocument/2006/relationships/image" Target="../media/image52.wmf"/><Relationship Id="rId11" Type="http://schemas.openxmlformats.org/officeDocument/2006/relationships/image" Target="../media/image57.wmf"/><Relationship Id="rId5" Type="http://schemas.openxmlformats.org/officeDocument/2006/relationships/image" Target="../media/image51.wmf"/><Relationship Id="rId10" Type="http://schemas.openxmlformats.org/officeDocument/2006/relationships/image" Target="../media/image56.wmf"/><Relationship Id="rId4" Type="http://schemas.openxmlformats.org/officeDocument/2006/relationships/image" Target="../media/image50.wmf"/><Relationship Id="rId9" Type="http://schemas.openxmlformats.org/officeDocument/2006/relationships/image" Target="../media/image5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Relationship Id="rId5" Type="http://schemas.openxmlformats.org/officeDocument/2006/relationships/image" Target="../media/image62.wmf"/><Relationship Id="rId4" Type="http://schemas.openxmlformats.org/officeDocument/2006/relationships/image" Target="../media/image6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CCFF"/>
            </a:gs>
            <a:gs pos="50000">
              <a:srgbClr val="6699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8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Relationship Id="rId9" Type="http://schemas.openxmlformats.org/officeDocument/2006/relationships/oleObject" Target="../embeddings/oleObject15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20.bin"/><Relationship Id="rId12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9.bin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18.bin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17.bin"/><Relationship Id="rId9" Type="http://schemas.openxmlformats.org/officeDocument/2006/relationships/oleObject" Target="../embeddings/oleObject2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27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1.bin"/><Relationship Id="rId5" Type="http://schemas.openxmlformats.org/officeDocument/2006/relationships/oleObject" Target="../embeddings/oleObject30.bin"/><Relationship Id="rId4" Type="http://schemas.openxmlformats.org/officeDocument/2006/relationships/oleObject" Target="../embeddings/oleObject29.bin"/><Relationship Id="rId9" Type="http://schemas.openxmlformats.org/officeDocument/2006/relationships/oleObject" Target="../embeddings/oleObject34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13" Type="http://schemas.openxmlformats.org/officeDocument/2006/relationships/oleObject" Target="../embeddings/oleObject45.bin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9.bin"/><Relationship Id="rId12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8.bin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37.bin"/><Relationship Id="rId15" Type="http://schemas.openxmlformats.org/officeDocument/2006/relationships/oleObject" Target="../embeddings/oleObject47.bin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6.bin"/><Relationship Id="rId9" Type="http://schemas.openxmlformats.org/officeDocument/2006/relationships/oleObject" Target="../embeddings/oleObject41.bin"/><Relationship Id="rId14" Type="http://schemas.openxmlformats.org/officeDocument/2006/relationships/oleObject" Target="../embeddings/oleObject4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oleObject" Target="../embeddings/oleObject58.bin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2.bin"/><Relationship Id="rId12" Type="http://schemas.openxmlformats.org/officeDocument/2006/relationships/oleObject" Target="../embeddings/oleObject5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51.bin"/><Relationship Id="rId11" Type="http://schemas.openxmlformats.org/officeDocument/2006/relationships/oleObject" Target="../embeddings/oleObject56.bin"/><Relationship Id="rId5" Type="http://schemas.openxmlformats.org/officeDocument/2006/relationships/oleObject" Target="../embeddings/oleObject50.bin"/><Relationship Id="rId10" Type="http://schemas.openxmlformats.org/officeDocument/2006/relationships/oleObject" Target="../embeddings/oleObject55.bin"/><Relationship Id="rId4" Type="http://schemas.openxmlformats.org/officeDocument/2006/relationships/oleObject" Target="../embeddings/oleObject49.bin"/><Relationship Id="rId9" Type="http://schemas.openxmlformats.org/officeDocument/2006/relationships/oleObject" Target="../embeddings/oleObject5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oleObject" Target="../embeddings/oleObject59.bin"/><Relationship Id="rId7" Type="http://schemas.openxmlformats.org/officeDocument/2006/relationships/oleObject" Target="../embeddings/oleObject6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62.bin"/><Relationship Id="rId5" Type="http://schemas.openxmlformats.org/officeDocument/2006/relationships/oleObject" Target="../embeddings/oleObject61.bin"/><Relationship Id="rId4" Type="http://schemas.openxmlformats.org/officeDocument/2006/relationships/oleObject" Target="../embeddings/oleObject60.bin"/><Relationship Id="rId9" Type="http://schemas.openxmlformats.org/officeDocument/2006/relationships/image" Target="../media/image6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3.8 ROVNICE V SOUČINOVÉM A PODÍLOVÉM TVARU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597275" y="1196752"/>
          <a:ext cx="1949450" cy="506412"/>
        </p:xfrm>
        <a:graphic>
          <a:graphicData uri="http://schemas.openxmlformats.org/presentationml/2006/ole">
            <p:oleObj spid="_x0000_s169990" name="Rovnice" r:id="rId3" imgW="787320" imgH="20304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467544" y="1916832"/>
            <a:ext cx="7704856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i="1" dirty="0" smtClean="0"/>
              <a:t>v</a:t>
            </a:r>
            <a:r>
              <a:rPr lang="cs-CZ" sz="2800" i="1" baseline="-25000" dirty="0" smtClean="0"/>
              <a:t>1</a:t>
            </a:r>
            <a:r>
              <a:rPr lang="cs-CZ" sz="2800" dirty="0" smtClean="0"/>
              <a:t> a </a:t>
            </a:r>
            <a:r>
              <a:rPr lang="cs-CZ" sz="2800" i="1" dirty="0" smtClean="0"/>
              <a:t>v</a:t>
            </a:r>
            <a:r>
              <a:rPr lang="cs-CZ" sz="2800" i="1" baseline="-25000" dirty="0" smtClean="0"/>
              <a:t>2</a:t>
            </a:r>
            <a:r>
              <a:rPr lang="cs-CZ" sz="2800" dirty="0" smtClean="0"/>
              <a:t> jsou výrazy s jednou proměnnou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levá strana rovnice: </a:t>
            </a:r>
            <a:r>
              <a:rPr lang="cs-CZ" sz="2800" b="1" dirty="0" smtClean="0"/>
              <a:t>součin</a:t>
            </a:r>
            <a:r>
              <a:rPr lang="cs-CZ" sz="2800" dirty="0" smtClean="0"/>
              <a:t> (∙)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pravá strana rovnice: </a:t>
            </a:r>
            <a:r>
              <a:rPr lang="cs-CZ" sz="2800" b="1" dirty="0" smtClean="0"/>
              <a:t>nula</a:t>
            </a:r>
            <a:r>
              <a:rPr lang="cs-CZ" sz="2800" dirty="0" smtClean="0"/>
              <a:t> (0)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467544" y="4149080"/>
            <a:ext cx="5760640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3000" b="1" dirty="0" smtClean="0"/>
              <a:t>Postup řešení:</a:t>
            </a:r>
          </a:p>
          <a:p>
            <a:pPr marL="355600" lvl="0" indent="-355600">
              <a:buFont typeface="Arial" pitchFamily="34" charset="0"/>
              <a:buChar char="•"/>
            </a:pPr>
            <a:r>
              <a:rPr lang="cs-CZ" sz="2800" dirty="0" smtClean="0"/>
              <a:t>položíme oba výrazy = 0</a:t>
            </a:r>
          </a:p>
          <a:p>
            <a:pPr marL="355600" lvl="0" indent="-355600">
              <a:buFont typeface="Arial" pitchFamily="34" charset="0"/>
              <a:buChar char="•"/>
            </a:pPr>
            <a:r>
              <a:rPr lang="cs-CZ" sz="2800" dirty="0" smtClean="0"/>
              <a:t>vypočítáme každou rovnici zvlášť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467544" y="3481844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C00000"/>
                </a:solidFill>
              </a:rPr>
              <a:t>součin = 0, pokud se alespoň jeden z výrazů rovná 0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32" grpId="0" build="p" bldLvl="2"/>
      <p:bldP spid="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5023693" y="980728"/>
          <a:ext cx="2860675" cy="506413"/>
        </p:xfrm>
        <a:graphic>
          <a:graphicData uri="http://schemas.openxmlformats.org/presentationml/2006/ole">
            <p:oleObj spid="_x0000_s212994" name="Rovnice" r:id="rId3" imgW="1155600" imgH="203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691680" y="980728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2068661"/>
            <a:ext cx="482453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oba výrazy rovny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2644725"/>
            <a:ext cx="503217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Vypočítáme každou rovnici zvlášť: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4788024" y="2113533"/>
          <a:ext cx="1352550" cy="411162"/>
        </p:xfrm>
        <a:graphic>
          <a:graphicData uri="http://schemas.openxmlformats.org/presentationml/2006/ole">
            <p:oleObj spid="_x0000_s212995" name="Rovnice" r:id="rId4" imgW="545760" imgH="16488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6732240" y="2089720"/>
          <a:ext cx="1730375" cy="411163"/>
        </p:xfrm>
        <a:graphic>
          <a:graphicData uri="http://schemas.openxmlformats.org/presentationml/2006/ole">
            <p:oleObj spid="_x0000_s212996" name="Rovnice" r:id="rId5" imgW="69840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364088" y="2619945"/>
          <a:ext cx="1038225" cy="504825"/>
        </p:xfrm>
        <a:graphic>
          <a:graphicData uri="http://schemas.openxmlformats.org/presentationml/2006/ole">
            <p:oleObj spid="_x0000_s212997" name="Rovnice" r:id="rId6" imgW="419040" imgH="203040" progId="Equation.3">
              <p:embed/>
            </p:oleObj>
          </a:graphicData>
        </a:graphic>
      </p:graphicFrame>
      <p:graphicFrame>
        <p:nvGraphicFramePr>
          <p:cNvPr id="212998" name="Object 6"/>
          <p:cNvGraphicFramePr>
            <a:graphicFrameLocks noChangeAspect="1"/>
          </p:cNvGraphicFramePr>
          <p:nvPr/>
        </p:nvGraphicFramePr>
        <p:xfrm>
          <a:off x="7196038" y="2608833"/>
          <a:ext cx="1698625" cy="379412"/>
        </p:xfrm>
        <a:graphic>
          <a:graphicData uri="http://schemas.openxmlformats.org/presentationml/2006/ole">
            <p:oleObj spid="_x0000_s212998" name="Rovnice" r:id="rId7" imgW="685800" imgH="15228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7670527" y="2994595"/>
          <a:ext cx="819150" cy="506413"/>
        </p:xfrm>
        <a:graphic>
          <a:graphicData uri="http://schemas.openxmlformats.org/presentationml/2006/ole">
            <p:oleObj spid="_x0000_s212999" name="Rovnice" r:id="rId8" imgW="33012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3419872" y="4293096"/>
          <a:ext cx="2274887" cy="898525"/>
        </p:xfrm>
        <a:graphic>
          <a:graphicData uri="http://schemas.openxmlformats.org/presentationml/2006/ole">
            <p:oleObj spid="_x0000_s213000" name="Rovnice" r:id="rId9" imgW="647640" imgH="253800" progId="Equation.3">
              <p:embed/>
            </p:oleObj>
          </a:graphicData>
        </a:graphic>
      </p:graphicFrame>
      <p:grpSp>
        <p:nvGrpSpPr>
          <p:cNvPr id="29" name="Skupina 28"/>
          <p:cNvGrpSpPr/>
          <p:nvPr/>
        </p:nvGrpSpPr>
        <p:grpSpPr>
          <a:xfrm>
            <a:off x="5076056" y="980728"/>
            <a:ext cx="936104" cy="1080120"/>
            <a:chOff x="5076056" y="980728"/>
            <a:chExt cx="936104" cy="1080120"/>
          </a:xfrm>
        </p:grpSpPr>
        <p:cxnSp>
          <p:nvCxnSpPr>
            <p:cNvPr id="18" name="Přímá spojovací šipka 17"/>
            <p:cNvCxnSpPr>
              <a:stCxn id="23" idx="4"/>
            </p:cNvCxnSpPr>
            <p:nvPr/>
          </p:nvCxnSpPr>
          <p:spPr>
            <a:xfrm flipH="1">
              <a:off x="5436096" y="1412776"/>
              <a:ext cx="108012" cy="648072"/>
            </a:xfrm>
            <a:prstGeom prst="straightConnector1">
              <a:avLst/>
            </a:prstGeom>
            <a:ln w="28575">
              <a:solidFill>
                <a:srgbClr val="008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Elipsa 22"/>
            <p:cNvSpPr/>
            <p:nvPr/>
          </p:nvSpPr>
          <p:spPr>
            <a:xfrm>
              <a:off x="5076056" y="980728"/>
              <a:ext cx="936104" cy="432048"/>
            </a:xfrm>
            <a:prstGeom prst="ellipse">
              <a:avLst/>
            </a:prstGeom>
            <a:noFill/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6012160" y="972000"/>
            <a:ext cx="1584176" cy="1088848"/>
            <a:chOff x="6012160" y="972000"/>
            <a:chExt cx="1584176" cy="1088848"/>
          </a:xfrm>
        </p:grpSpPr>
        <p:cxnSp>
          <p:nvCxnSpPr>
            <p:cNvPr id="21" name="Přímá spojovací šipka 20"/>
            <p:cNvCxnSpPr>
              <a:stCxn id="26" idx="4"/>
            </p:cNvCxnSpPr>
            <p:nvPr/>
          </p:nvCxnSpPr>
          <p:spPr>
            <a:xfrm>
              <a:off x="6624228" y="1476056"/>
              <a:ext cx="972108" cy="584792"/>
            </a:xfrm>
            <a:prstGeom prst="straightConnector1">
              <a:avLst/>
            </a:prstGeom>
            <a:ln w="28575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Elipsa 25"/>
            <p:cNvSpPr/>
            <p:nvPr/>
          </p:nvSpPr>
          <p:spPr>
            <a:xfrm>
              <a:off x="6012160" y="972000"/>
              <a:ext cx="1224136" cy="50405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5364088" y="908720"/>
          <a:ext cx="2043113" cy="506413"/>
        </p:xfrm>
        <a:graphic>
          <a:graphicData uri="http://schemas.openxmlformats.org/presentationml/2006/ole">
            <p:oleObj spid="_x0000_s214018" name="Rovnice" r:id="rId3" imgW="825480" imgH="20304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1835696" y="980728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2970832"/>
            <a:ext cx="482453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oba výrazy rovny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3546896"/>
            <a:ext cx="503217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Vypočítáme každou rovnici zvlášť: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5292129" y="3015332"/>
          <a:ext cx="1008063" cy="411163"/>
        </p:xfrm>
        <a:graphic>
          <a:graphicData uri="http://schemas.openxmlformats.org/presentationml/2006/ole">
            <p:oleObj spid="_x0000_s214019" name="Rovnice" r:id="rId4" imgW="406080" imgH="16488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6919913" y="2990850"/>
          <a:ext cx="1354137" cy="411163"/>
        </p:xfrm>
        <a:graphic>
          <a:graphicData uri="http://schemas.openxmlformats.org/presentationml/2006/ole">
            <p:oleObj spid="_x0000_s214020" name="Rovnice" r:id="rId5" imgW="54576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473700" y="3521745"/>
          <a:ext cx="819150" cy="504825"/>
        </p:xfrm>
        <a:graphic>
          <a:graphicData uri="http://schemas.openxmlformats.org/presentationml/2006/ole">
            <p:oleObj spid="_x0000_s214021" name="Rovnice" r:id="rId6" imgW="330120" imgH="203040" progId="Equation.3">
              <p:embed/>
            </p:oleObj>
          </a:graphicData>
        </a:graphic>
      </p:graphicFrame>
      <p:graphicFrame>
        <p:nvGraphicFramePr>
          <p:cNvPr id="212998" name="Object 6"/>
          <p:cNvGraphicFramePr>
            <a:graphicFrameLocks noChangeAspect="1"/>
          </p:cNvGraphicFramePr>
          <p:nvPr/>
        </p:nvGraphicFramePr>
        <p:xfrm>
          <a:off x="7452320" y="3448050"/>
          <a:ext cx="817563" cy="504825"/>
        </p:xfrm>
        <a:graphic>
          <a:graphicData uri="http://schemas.openxmlformats.org/presentationml/2006/ole">
            <p:oleObj spid="_x0000_s214022" name="Rovnice" r:id="rId7" imgW="33012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3597275" y="4618038"/>
          <a:ext cx="1916113" cy="898525"/>
        </p:xfrm>
        <a:graphic>
          <a:graphicData uri="http://schemas.openxmlformats.org/presentationml/2006/ole">
            <p:oleObj spid="_x0000_s214024" name="Rovnice" r:id="rId8" imgW="545760" imgH="253800" progId="Equation.3">
              <p:embed/>
            </p:oleObj>
          </a:graphicData>
        </a:graphic>
      </p:graphicFrame>
      <p:sp>
        <p:nvSpPr>
          <p:cNvPr id="19" name="内容占位符 2"/>
          <p:cNvSpPr txBox="1">
            <a:spLocks/>
          </p:cNvSpPr>
          <p:nvPr/>
        </p:nvSpPr>
        <p:spPr>
          <a:xfrm>
            <a:off x="107504" y="2132856"/>
            <a:ext cx="417646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Rozložíme výraz na součin:</a:t>
            </a:r>
          </a:p>
        </p:txBody>
      </p:sp>
      <p:graphicFrame>
        <p:nvGraphicFramePr>
          <p:cNvPr id="214025" name="Object 6"/>
          <p:cNvGraphicFramePr>
            <a:graphicFrameLocks noChangeAspect="1"/>
          </p:cNvGraphicFramePr>
          <p:nvPr/>
        </p:nvGraphicFramePr>
        <p:xfrm>
          <a:off x="5386388" y="2130425"/>
          <a:ext cx="1919287" cy="506413"/>
        </p:xfrm>
        <a:graphic>
          <a:graphicData uri="http://schemas.openxmlformats.org/presentationml/2006/ole">
            <p:oleObj spid="_x0000_s214025" name="Rovnice" r:id="rId9" imgW="774360" imgH="203040" progId="Equation.3">
              <p:embed/>
            </p:oleObj>
          </a:graphicData>
        </a:graphic>
      </p:graphicFrame>
      <p:cxnSp>
        <p:nvCxnSpPr>
          <p:cNvPr id="22" name="Přímá spojovací šipka 21"/>
          <p:cNvCxnSpPr/>
          <p:nvPr/>
        </p:nvCxnSpPr>
        <p:spPr>
          <a:xfrm>
            <a:off x="5652120" y="2564904"/>
            <a:ext cx="144016" cy="504056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6300192" y="2492896"/>
            <a:ext cx="1152128" cy="504056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10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954463" y="877888"/>
          <a:ext cx="4808537" cy="568325"/>
        </p:xfrm>
        <a:graphic>
          <a:graphicData uri="http://schemas.openxmlformats.org/presentationml/2006/ole">
            <p:oleObj spid="_x0000_s215042" name="Rovnice" r:id="rId3" imgW="1942920" imgH="22860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611560" y="908720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3789040"/>
            <a:ext cx="482453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oba výrazy rovny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4365104"/>
            <a:ext cx="503217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Vypočítáme každou rovnici zvlášť: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5198467" y="3833813"/>
          <a:ext cx="1101725" cy="411162"/>
        </p:xfrm>
        <a:graphic>
          <a:graphicData uri="http://schemas.openxmlformats.org/presentationml/2006/ole">
            <p:oleObj spid="_x0000_s215043" name="Rovnice" r:id="rId4" imgW="444240" imgH="16488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6796088" y="3810000"/>
          <a:ext cx="1603375" cy="411163"/>
        </p:xfrm>
        <a:graphic>
          <a:graphicData uri="http://schemas.openxmlformats.org/presentationml/2006/ole">
            <p:oleObj spid="_x0000_s215044" name="Rovnice" r:id="rId5" imgW="64764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410200" y="4340225"/>
          <a:ext cx="946150" cy="504825"/>
        </p:xfrm>
        <a:graphic>
          <a:graphicData uri="http://schemas.openxmlformats.org/presentationml/2006/ole">
            <p:oleObj spid="_x0000_s215045" name="Rovnice" r:id="rId6" imgW="380880" imgH="203040" progId="Equation.3">
              <p:embed/>
            </p:oleObj>
          </a:graphicData>
        </a:graphic>
      </p:graphicFrame>
      <p:graphicFrame>
        <p:nvGraphicFramePr>
          <p:cNvPr id="212998" name="Object 6"/>
          <p:cNvGraphicFramePr>
            <a:graphicFrameLocks noChangeAspect="1"/>
          </p:cNvGraphicFramePr>
          <p:nvPr/>
        </p:nvGraphicFramePr>
        <p:xfrm>
          <a:off x="7308850" y="4329113"/>
          <a:ext cx="1069975" cy="379412"/>
        </p:xfrm>
        <a:graphic>
          <a:graphicData uri="http://schemas.openxmlformats.org/presentationml/2006/ole">
            <p:oleObj spid="_x0000_s215046" name="Rovnice" r:id="rId7" imgW="431640" imgH="15228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3441700" y="4890789"/>
          <a:ext cx="2228850" cy="1706563"/>
        </p:xfrm>
        <a:graphic>
          <a:graphicData uri="http://schemas.openxmlformats.org/presentationml/2006/ole">
            <p:oleObj spid="_x0000_s215047" name="Rovnice" r:id="rId8" imgW="634680" imgH="482400" progId="Equation.3">
              <p:embed/>
            </p:oleObj>
          </a:graphicData>
        </a:graphic>
      </p:graphicFrame>
      <p:sp>
        <p:nvSpPr>
          <p:cNvPr id="19" name="内容占位符 2"/>
          <p:cNvSpPr txBox="1">
            <a:spLocks/>
          </p:cNvSpPr>
          <p:nvPr/>
        </p:nvSpPr>
        <p:spPr>
          <a:xfrm>
            <a:off x="107504" y="3277171"/>
            <a:ext cx="417646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Rozložíme výraz na součin:</a:t>
            </a:r>
          </a:p>
        </p:txBody>
      </p:sp>
      <p:graphicFrame>
        <p:nvGraphicFramePr>
          <p:cNvPr id="214025" name="Object 6"/>
          <p:cNvGraphicFramePr>
            <a:graphicFrameLocks noChangeAspect="1"/>
          </p:cNvGraphicFramePr>
          <p:nvPr/>
        </p:nvGraphicFramePr>
        <p:xfrm>
          <a:off x="4644008" y="3275013"/>
          <a:ext cx="2263775" cy="506412"/>
        </p:xfrm>
        <a:graphic>
          <a:graphicData uri="http://schemas.openxmlformats.org/presentationml/2006/ole">
            <p:oleObj spid="_x0000_s215048" name="Rovnice" r:id="rId9" imgW="914400" imgH="203040" progId="Equation.3">
              <p:embed/>
            </p:oleObj>
          </a:graphicData>
        </a:graphic>
      </p:graphicFrame>
      <p:sp>
        <p:nvSpPr>
          <p:cNvPr id="17" name="内容占位符 2"/>
          <p:cNvSpPr txBox="1">
            <a:spLocks/>
          </p:cNvSpPr>
          <p:nvPr/>
        </p:nvSpPr>
        <p:spPr>
          <a:xfrm>
            <a:off x="107504" y="1628800"/>
            <a:ext cx="763284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Upravíme rovnici (na levé straně musí být nula):</a:t>
            </a:r>
          </a:p>
        </p:txBody>
      </p:sp>
      <p:graphicFrame>
        <p:nvGraphicFramePr>
          <p:cNvPr id="215049" name="Object 6"/>
          <p:cNvGraphicFramePr>
            <a:graphicFrameLocks noChangeAspect="1"/>
          </p:cNvGraphicFramePr>
          <p:nvPr/>
        </p:nvGraphicFramePr>
        <p:xfrm>
          <a:off x="3956050" y="2100263"/>
          <a:ext cx="4776788" cy="504825"/>
        </p:xfrm>
        <a:graphic>
          <a:graphicData uri="http://schemas.openxmlformats.org/presentationml/2006/ole">
            <p:oleObj spid="_x0000_s215049" name="Rovnice" r:id="rId10" imgW="1930320" imgH="203040" progId="Equation.3">
              <p:embed/>
            </p:oleObj>
          </a:graphicData>
        </a:graphic>
      </p:graphicFrame>
      <p:graphicFrame>
        <p:nvGraphicFramePr>
          <p:cNvPr id="215050" name="Object 6"/>
          <p:cNvGraphicFramePr>
            <a:graphicFrameLocks noChangeAspect="1"/>
          </p:cNvGraphicFramePr>
          <p:nvPr/>
        </p:nvGraphicFramePr>
        <p:xfrm>
          <a:off x="4860032" y="2636143"/>
          <a:ext cx="2074862" cy="504825"/>
        </p:xfrm>
        <a:graphic>
          <a:graphicData uri="http://schemas.openxmlformats.org/presentationml/2006/ole">
            <p:oleObj spid="_x0000_s215050" name="Rovnice" r:id="rId11" imgW="838080" imgH="203040" progId="Equation.3">
              <p:embed/>
            </p:oleObj>
          </a:graphicData>
        </a:graphic>
      </p:graphicFrame>
      <p:graphicFrame>
        <p:nvGraphicFramePr>
          <p:cNvPr id="215051" name="Object 11"/>
          <p:cNvGraphicFramePr>
            <a:graphicFrameLocks noChangeAspect="1"/>
          </p:cNvGraphicFramePr>
          <p:nvPr/>
        </p:nvGraphicFramePr>
        <p:xfrm>
          <a:off x="7485707" y="4653136"/>
          <a:ext cx="974725" cy="1042987"/>
        </p:xfrm>
        <a:graphic>
          <a:graphicData uri="http://schemas.openxmlformats.org/presentationml/2006/ole">
            <p:oleObj spid="_x0000_s215051" name="Rovnice" r:id="rId12" imgW="393480" imgH="419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5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1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10" grpId="0"/>
      <p:bldP spid="19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643313" y="912813"/>
          <a:ext cx="1068387" cy="1076325"/>
        </p:xfrm>
        <a:graphic>
          <a:graphicData uri="http://schemas.openxmlformats.org/presentationml/2006/ole">
            <p:oleObj spid="_x0000_s216066" name="Rovnice" r:id="rId3" imgW="431640" imgH="43164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467544" y="1916832"/>
            <a:ext cx="770485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i="1" dirty="0" smtClean="0"/>
              <a:t>v</a:t>
            </a:r>
            <a:r>
              <a:rPr lang="cs-CZ" sz="2800" i="1" baseline="-25000" dirty="0" smtClean="0"/>
              <a:t>1</a:t>
            </a:r>
            <a:r>
              <a:rPr lang="cs-CZ" sz="2800" dirty="0" smtClean="0"/>
              <a:t> a </a:t>
            </a:r>
            <a:r>
              <a:rPr lang="cs-CZ" sz="2800" i="1" dirty="0" smtClean="0"/>
              <a:t>v</a:t>
            </a:r>
            <a:r>
              <a:rPr lang="cs-CZ" sz="2800" i="1" baseline="-25000" dirty="0" smtClean="0"/>
              <a:t>2</a:t>
            </a:r>
            <a:r>
              <a:rPr lang="cs-CZ" sz="2800" dirty="0" smtClean="0"/>
              <a:t> jsou výrazy s jednou proměnnou a</a:t>
            </a:r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467544" y="4221088"/>
            <a:ext cx="820891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3000" b="1" dirty="0" smtClean="0"/>
              <a:t>Postup řešení:</a:t>
            </a:r>
          </a:p>
          <a:p>
            <a:pPr marL="355600" lvl="0" indent="-355600">
              <a:buFont typeface="Arial" pitchFamily="34" charset="0"/>
              <a:buChar char="•"/>
            </a:pPr>
            <a:r>
              <a:rPr lang="cs-CZ" sz="2800" dirty="0" smtClean="0"/>
              <a:t>položíme čitatel (dělenec) = 0</a:t>
            </a:r>
          </a:p>
          <a:p>
            <a:pPr marL="355600" lvl="0" indent="-355600">
              <a:buFont typeface="Arial" pitchFamily="34" charset="0"/>
              <a:buChar char="•"/>
            </a:pPr>
            <a:r>
              <a:rPr lang="cs-CZ" sz="2800" dirty="0" smtClean="0"/>
              <a:t>ze jmenovatele (dělitele) určíme podmínky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467544" y="3481844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C00000"/>
                </a:solidFill>
              </a:rPr>
              <a:t>zlomek (podíl) = 0, pokud se čitatel (dělenec) rovná 0</a:t>
            </a:r>
          </a:p>
        </p:txBody>
      </p:sp>
      <p:graphicFrame>
        <p:nvGraphicFramePr>
          <p:cNvPr id="216067" name="Object 6"/>
          <p:cNvGraphicFramePr>
            <a:graphicFrameLocks noChangeAspect="1"/>
          </p:cNvGraphicFramePr>
          <p:nvPr/>
        </p:nvGraphicFramePr>
        <p:xfrm>
          <a:off x="6876256" y="1944000"/>
          <a:ext cx="1004887" cy="506412"/>
        </p:xfrm>
        <a:graphic>
          <a:graphicData uri="http://schemas.openxmlformats.org/presentationml/2006/ole">
            <p:oleObj spid="_x0000_s216067" name="Rovnice" r:id="rId4" imgW="406080" imgH="203040" progId="Equation.3">
              <p:embed/>
            </p:oleObj>
          </a:graphicData>
        </a:graphic>
      </p:graphicFrame>
      <p:sp>
        <p:nvSpPr>
          <p:cNvPr id="11" name="内容占位符 2"/>
          <p:cNvSpPr txBox="1">
            <a:spLocks/>
          </p:cNvSpPr>
          <p:nvPr/>
        </p:nvSpPr>
        <p:spPr>
          <a:xfrm>
            <a:off x="467544" y="2348880"/>
            <a:ext cx="6048672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levá strana rovnice: </a:t>
            </a:r>
            <a:r>
              <a:rPr lang="cs-CZ" sz="2800" b="1" dirty="0" smtClean="0"/>
              <a:t>podíl</a:t>
            </a:r>
            <a:r>
              <a:rPr lang="cs-CZ" sz="2800" dirty="0" smtClean="0"/>
              <a:t> (: nebo ––)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pravá strana rovnice: </a:t>
            </a:r>
            <a:r>
              <a:rPr lang="cs-CZ" sz="2800" b="1" dirty="0" smtClean="0"/>
              <a:t>nula</a:t>
            </a:r>
            <a:r>
              <a:rPr lang="cs-CZ" sz="2800" dirty="0" smtClean="0"/>
              <a:t> (0)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16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2" grpId="0" build="p"/>
      <p:bldP spid="40" grpId="0"/>
      <p:bldP spid="1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Skupina 29"/>
          <p:cNvGrpSpPr/>
          <p:nvPr/>
        </p:nvGrpSpPr>
        <p:grpSpPr>
          <a:xfrm>
            <a:off x="4860032" y="1314000"/>
            <a:ext cx="2088232" cy="1322912"/>
            <a:chOff x="4860032" y="1314000"/>
            <a:chExt cx="2088232" cy="1322912"/>
          </a:xfrm>
        </p:grpSpPr>
        <p:cxnSp>
          <p:nvCxnSpPr>
            <p:cNvPr id="21" name="Přímá spojovací šipka 20"/>
            <p:cNvCxnSpPr>
              <a:stCxn id="26" idx="4"/>
            </p:cNvCxnSpPr>
            <p:nvPr/>
          </p:nvCxnSpPr>
          <p:spPr>
            <a:xfrm>
              <a:off x="5544108" y="1746048"/>
              <a:ext cx="1404156" cy="890864"/>
            </a:xfrm>
            <a:prstGeom prst="straightConnector1">
              <a:avLst/>
            </a:prstGeom>
            <a:ln w="28575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Elipsa 25"/>
            <p:cNvSpPr/>
            <p:nvPr/>
          </p:nvSpPr>
          <p:spPr>
            <a:xfrm>
              <a:off x="4860032" y="1314000"/>
              <a:ext cx="1368152" cy="432048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内容占位符 2"/>
          <p:cNvSpPr txBox="1">
            <a:spLocks/>
          </p:cNvSpPr>
          <p:nvPr/>
        </p:nvSpPr>
        <p:spPr>
          <a:xfrm>
            <a:off x="4572000" y="2060848"/>
            <a:ext cx="424847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Podmínka: jmenovatel ≠ 0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4932040" y="744538"/>
          <a:ext cx="1792287" cy="981075"/>
        </p:xfrm>
        <a:graphic>
          <a:graphicData uri="http://schemas.openxmlformats.org/presentationml/2006/ole">
            <p:oleObj spid="_x0000_s217090" name="Rovnice" r:id="rId3" imgW="723600" imgH="39348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1691680" y="980728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323528" y="2068661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čitatele roven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471736" y="4077072"/>
            <a:ext cx="82005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rgbClr val="C00000"/>
                </a:solidFill>
              </a:rPr>
              <a:t>Zkontrolujeme, zda výsledek není vyloučen podmínkou!</a:t>
            </a:r>
            <a:endParaRPr lang="cs-CZ" sz="2800" dirty="0">
              <a:solidFill>
                <a:srgbClr val="C00000"/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2267744" y="2636912"/>
          <a:ext cx="1352550" cy="411162"/>
        </p:xfrm>
        <a:graphic>
          <a:graphicData uri="http://schemas.openxmlformats.org/presentationml/2006/ole">
            <p:oleObj spid="_x0000_s217091" name="Rovnice" r:id="rId4" imgW="545760" imgH="16488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5793953" y="2593776"/>
          <a:ext cx="1730375" cy="411163"/>
        </p:xfrm>
        <a:graphic>
          <a:graphicData uri="http://schemas.openxmlformats.org/presentationml/2006/ole">
            <p:oleObj spid="_x0000_s217092" name="Rovnice" r:id="rId5" imgW="69840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2771800" y="3068960"/>
          <a:ext cx="1038225" cy="504825"/>
        </p:xfrm>
        <a:graphic>
          <a:graphicData uri="http://schemas.openxmlformats.org/presentationml/2006/ole">
            <p:oleObj spid="_x0000_s217093" name="Rovnice" r:id="rId6" imgW="419040" imgH="203040" progId="Equation.3">
              <p:embed/>
            </p:oleObj>
          </a:graphicData>
        </a:graphic>
      </p:graphicFrame>
      <p:graphicFrame>
        <p:nvGraphicFramePr>
          <p:cNvPr id="212998" name="Object 6"/>
          <p:cNvGraphicFramePr>
            <a:graphicFrameLocks noChangeAspect="1"/>
          </p:cNvGraphicFramePr>
          <p:nvPr/>
        </p:nvGraphicFramePr>
        <p:xfrm>
          <a:off x="6257751" y="3112889"/>
          <a:ext cx="1698625" cy="379412"/>
        </p:xfrm>
        <a:graphic>
          <a:graphicData uri="http://schemas.openxmlformats.org/presentationml/2006/ole">
            <p:oleObj spid="_x0000_s217094" name="Rovnice" r:id="rId7" imgW="685800" imgH="15228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6732240" y="3498651"/>
          <a:ext cx="819150" cy="506413"/>
        </p:xfrm>
        <a:graphic>
          <a:graphicData uri="http://schemas.openxmlformats.org/presentationml/2006/ole">
            <p:oleObj spid="_x0000_s217095" name="Rovnice" r:id="rId8" imgW="33012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3563888" y="4978747"/>
          <a:ext cx="1873250" cy="898525"/>
        </p:xfrm>
        <a:graphic>
          <a:graphicData uri="http://schemas.openxmlformats.org/presentationml/2006/ole">
            <p:oleObj spid="_x0000_s217096" name="Rovnice" r:id="rId9" imgW="533160" imgH="253800" progId="Equation.3">
              <p:embed/>
            </p:oleObj>
          </a:graphicData>
        </a:graphic>
      </p:graphicFrame>
      <p:grpSp>
        <p:nvGrpSpPr>
          <p:cNvPr id="29" name="Skupina 28"/>
          <p:cNvGrpSpPr/>
          <p:nvPr/>
        </p:nvGrpSpPr>
        <p:grpSpPr>
          <a:xfrm>
            <a:off x="2987824" y="836712"/>
            <a:ext cx="3024336" cy="1800200"/>
            <a:chOff x="2987824" y="836712"/>
            <a:chExt cx="3024336" cy="1800200"/>
          </a:xfrm>
        </p:grpSpPr>
        <p:cxnSp>
          <p:nvCxnSpPr>
            <p:cNvPr id="18" name="Přímá spojovací šipka 17"/>
            <p:cNvCxnSpPr>
              <a:stCxn id="25" idx="3"/>
            </p:cNvCxnSpPr>
            <p:nvPr/>
          </p:nvCxnSpPr>
          <p:spPr>
            <a:xfrm flipH="1">
              <a:off x="2987824" y="1144025"/>
              <a:ext cx="2225321" cy="1492887"/>
            </a:xfrm>
            <a:prstGeom prst="straightConnector1">
              <a:avLst/>
            </a:prstGeom>
            <a:ln w="28575">
              <a:solidFill>
                <a:srgbClr val="008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Elipsa 24"/>
            <p:cNvSpPr/>
            <p:nvPr/>
          </p:nvSpPr>
          <p:spPr>
            <a:xfrm>
              <a:off x="5076056" y="836712"/>
              <a:ext cx="936104" cy="360040"/>
            </a:xfrm>
            <a:prstGeom prst="ellipse">
              <a:avLst/>
            </a:prstGeom>
            <a:noFill/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Skupina 48"/>
          <p:cNvGrpSpPr/>
          <p:nvPr/>
        </p:nvGrpSpPr>
        <p:grpSpPr>
          <a:xfrm>
            <a:off x="5076056" y="1268760"/>
            <a:ext cx="1440160" cy="936104"/>
            <a:chOff x="5076056" y="1268760"/>
            <a:chExt cx="1440160" cy="936104"/>
          </a:xfrm>
        </p:grpSpPr>
        <p:cxnSp>
          <p:nvCxnSpPr>
            <p:cNvPr id="21" name="Přímá spojovací šipka 20"/>
            <p:cNvCxnSpPr>
              <a:stCxn id="25" idx="4"/>
            </p:cNvCxnSpPr>
            <p:nvPr/>
          </p:nvCxnSpPr>
          <p:spPr>
            <a:xfrm>
              <a:off x="5724128" y="1772816"/>
              <a:ext cx="792088" cy="432048"/>
            </a:xfrm>
            <a:prstGeom prst="straightConnector1">
              <a:avLst/>
            </a:prstGeom>
            <a:ln w="28575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Elipsa 24"/>
            <p:cNvSpPr/>
            <p:nvPr/>
          </p:nvSpPr>
          <p:spPr>
            <a:xfrm>
              <a:off x="5076056" y="1268760"/>
              <a:ext cx="1296144" cy="50405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19145" name="Object 6"/>
          <p:cNvGraphicFramePr>
            <a:graphicFrameLocks noChangeAspect="1"/>
          </p:cNvGraphicFramePr>
          <p:nvPr/>
        </p:nvGraphicFramePr>
        <p:xfrm>
          <a:off x="5000401" y="692696"/>
          <a:ext cx="1947863" cy="1108075"/>
        </p:xfrm>
        <a:graphic>
          <a:graphicData uri="http://schemas.openxmlformats.org/presentationml/2006/ole">
            <p:oleObj spid="_x0000_s219145" name="Rovnice" r:id="rId3" imgW="787320" imgH="444240" progId="Equation.3">
              <p:embed/>
            </p:oleObj>
          </a:graphicData>
        </a:graphic>
      </p:graphicFrame>
      <p:graphicFrame>
        <p:nvGraphicFramePr>
          <p:cNvPr id="219146" name="Object 4"/>
          <p:cNvGraphicFramePr>
            <a:graphicFrameLocks noChangeAspect="1"/>
          </p:cNvGraphicFramePr>
          <p:nvPr/>
        </p:nvGraphicFramePr>
        <p:xfrm>
          <a:off x="5794375" y="2202185"/>
          <a:ext cx="1730375" cy="474663"/>
        </p:xfrm>
        <a:graphic>
          <a:graphicData uri="http://schemas.openxmlformats.org/presentationml/2006/ole">
            <p:oleObj spid="_x0000_s219146" name="Rovnice" r:id="rId4" imgW="698400" imgH="190440" progId="Equation.3">
              <p:embed/>
            </p:oleObj>
          </a:graphicData>
        </a:graphic>
      </p:graphicFrame>
      <p:sp>
        <p:nvSpPr>
          <p:cNvPr id="27" name="内容占位符 2"/>
          <p:cNvSpPr txBox="1">
            <a:spLocks/>
          </p:cNvSpPr>
          <p:nvPr/>
        </p:nvSpPr>
        <p:spPr>
          <a:xfrm>
            <a:off x="179512" y="2629099"/>
            <a:ext cx="417646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Rozložíme výraz na součin:</a:t>
            </a:r>
          </a:p>
        </p:txBody>
      </p:sp>
      <p:grpSp>
        <p:nvGrpSpPr>
          <p:cNvPr id="48" name="Skupina 47"/>
          <p:cNvGrpSpPr/>
          <p:nvPr/>
        </p:nvGrpSpPr>
        <p:grpSpPr>
          <a:xfrm>
            <a:off x="3203848" y="764704"/>
            <a:ext cx="3240360" cy="1512168"/>
            <a:chOff x="3203848" y="764704"/>
            <a:chExt cx="3240360" cy="1512168"/>
          </a:xfrm>
        </p:grpSpPr>
        <p:sp>
          <p:nvSpPr>
            <p:cNvPr id="23" name="Elipsa 22"/>
            <p:cNvSpPr/>
            <p:nvPr/>
          </p:nvSpPr>
          <p:spPr>
            <a:xfrm>
              <a:off x="5004048" y="764704"/>
              <a:ext cx="1440160" cy="504056"/>
            </a:xfrm>
            <a:prstGeom prst="ellipse">
              <a:avLst/>
            </a:prstGeom>
            <a:noFill/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" name="Přímá spojovací šipka 17"/>
            <p:cNvCxnSpPr>
              <a:stCxn id="23" idx="3"/>
            </p:cNvCxnSpPr>
            <p:nvPr/>
          </p:nvCxnSpPr>
          <p:spPr>
            <a:xfrm flipH="1">
              <a:off x="3203848" y="1194943"/>
              <a:ext cx="2011107" cy="1081929"/>
            </a:xfrm>
            <a:prstGeom prst="straightConnector1">
              <a:avLst/>
            </a:prstGeom>
            <a:ln w="28575">
              <a:solidFill>
                <a:srgbClr val="008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内容占位符 2"/>
          <p:cNvSpPr txBox="1">
            <a:spLocks/>
          </p:cNvSpPr>
          <p:nvPr/>
        </p:nvSpPr>
        <p:spPr>
          <a:xfrm>
            <a:off x="4572000" y="1700808"/>
            <a:ext cx="424847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Podmínka: jmenovatel ≠ 0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691680" y="980728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323528" y="1700808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čitatele roven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471736" y="5301208"/>
            <a:ext cx="82005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rgbClr val="C00000"/>
                </a:solidFill>
              </a:rPr>
              <a:t>Zkontrolujeme, zda výsledek není vyloučen podmínkou!</a:t>
            </a:r>
            <a:endParaRPr lang="cs-CZ" sz="2800" dirty="0">
              <a:solidFill>
                <a:srgbClr val="C00000"/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2001838" y="2191197"/>
          <a:ext cx="1887537" cy="568325"/>
        </p:xfrm>
        <a:graphic>
          <a:graphicData uri="http://schemas.openxmlformats.org/presentationml/2006/ole">
            <p:oleObj spid="_x0000_s219139" name="Rovnice" r:id="rId5" imgW="761760" imgH="22860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1763688" y="3132386"/>
          <a:ext cx="2136775" cy="504825"/>
        </p:xfrm>
        <a:graphic>
          <a:graphicData uri="http://schemas.openxmlformats.org/presentationml/2006/ole">
            <p:oleObj spid="_x0000_s219141" name="Rovnice" r:id="rId6" imgW="863280" imgH="20304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6748463" y="3968601"/>
          <a:ext cx="912812" cy="1044575"/>
        </p:xfrm>
        <a:graphic>
          <a:graphicData uri="http://schemas.openxmlformats.org/presentationml/2006/ole">
            <p:oleObj spid="_x0000_s219143" name="Rovnice" r:id="rId7" imgW="368280" imgH="419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5324475" y="5733256"/>
          <a:ext cx="1517650" cy="898525"/>
        </p:xfrm>
        <a:graphic>
          <a:graphicData uri="http://schemas.openxmlformats.org/presentationml/2006/ole">
            <p:oleObj spid="_x0000_s219144" name="Rovnice" r:id="rId8" imgW="431640" imgH="253800" progId="Equation.3">
              <p:embed/>
            </p:oleObj>
          </a:graphicData>
        </a:graphic>
      </p:graphicFrame>
      <p:graphicFrame>
        <p:nvGraphicFramePr>
          <p:cNvPr id="219147" name="Object 4"/>
          <p:cNvGraphicFramePr>
            <a:graphicFrameLocks noChangeAspect="1"/>
          </p:cNvGraphicFramePr>
          <p:nvPr/>
        </p:nvGraphicFramePr>
        <p:xfrm>
          <a:off x="6471369" y="2665735"/>
          <a:ext cx="1196975" cy="474663"/>
        </p:xfrm>
        <a:graphic>
          <a:graphicData uri="http://schemas.openxmlformats.org/presentationml/2006/ole">
            <p:oleObj spid="_x0000_s219147" name="Rovnice" r:id="rId9" imgW="482400" imgH="190440" progId="Equation.3">
              <p:embed/>
            </p:oleObj>
          </a:graphicData>
        </a:graphic>
      </p:graphicFrame>
      <p:graphicFrame>
        <p:nvGraphicFramePr>
          <p:cNvPr id="219148" name="Object 4"/>
          <p:cNvGraphicFramePr>
            <a:graphicFrameLocks noChangeAspect="1"/>
          </p:cNvGraphicFramePr>
          <p:nvPr/>
        </p:nvGraphicFramePr>
        <p:xfrm>
          <a:off x="6668790" y="2989585"/>
          <a:ext cx="1071562" cy="981075"/>
        </p:xfrm>
        <a:graphic>
          <a:graphicData uri="http://schemas.openxmlformats.org/presentationml/2006/ole">
            <p:oleObj spid="_x0000_s219148" name="Rovnice" r:id="rId10" imgW="431640" imgH="393480" progId="Equation.3">
              <p:embed/>
            </p:oleObj>
          </a:graphicData>
        </a:graphic>
      </p:graphicFrame>
      <p:graphicFrame>
        <p:nvGraphicFramePr>
          <p:cNvPr id="219149" name="Object 5"/>
          <p:cNvGraphicFramePr>
            <a:graphicFrameLocks noChangeAspect="1"/>
          </p:cNvGraphicFramePr>
          <p:nvPr/>
        </p:nvGraphicFramePr>
        <p:xfrm>
          <a:off x="899592" y="3709963"/>
          <a:ext cx="1004887" cy="474662"/>
        </p:xfrm>
        <a:graphic>
          <a:graphicData uri="http://schemas.openxmlformats.org/presentationml/2006/ole">
            <p:oleObj spid="_x0000_s219149" name="Rovnice" r:id="rId11" imgW="406080" imgH="190440" progId="Equation.3">
              <p:embed/>
            </p:oleObj>
          </a:graphicData>
        </a:graphic>
      </p:graphicFrame>
      <p:graphicFrame>
        <p:nvGraphicFramePr>
          <p:cNvPr id="219150" name="Object 5"/>
          <p:cNvGraphicFramePr>
            <a:graphicFrameLocks noChangeAspect="1"/>
          </p:cNvGraphicFramePr>
          <p:nvPr/>
        </p:nvGraphicFramePr>
        <p:xfrm>
          <a:off x="3021013" y="3695502"/>
          <a:ext cx="1539875" cy="473075"/>
        </p:xfrm>
        <a:graphic>
          <a:graphicData uri="http://schemas.openxmlformats.org/presentationml/2006/ole">
            <p:oleObj spid="_x0000_s219150" name="Rovnice" r:id="rId12" imgW="622080" imgH="190440" progId="Equation.3">
              <p:embed/>
            </p:oleObj>
          </a:graphicData>
        </a:graphic>
      </p:graphicFrame>
      <p:graphicFrame>
        <p:nvGraphicFramePr>
          <p:cNvPr id="219151" name="Object 15"/>
          <p:cNvGraphicFramePr>
            <a:graphicFrameLocks noChangeAspect="1"/>
          </p:cNvGraphicFramePr>
          <p:nvPr/>
        </p:nvGraphicFramePr>
        <p:xfrm>
          <a:off x="1058391" y="4040609"/>
          <a:ext cx="849313" cy="569913"/>
        </p:xfrm>
        <a:graphic>
          <a:graphicData uri="http://schemas.openxmlformats.org/presentationml/2006/ole">
            <p:oleObj spid="_x0000_s219151" name="Rovnice" r:id="rId13" imgW="342720" imgH="228600" progId="Equation.3">
              <p:embed/>
            </p:oleObj>
          </a:graphicData>
        </a:graphic>
      </p:graphicFrame>
      <p:graphicFrame>
        <p:nvGraphicFramePr>
          <p:cNvPr id="219152" name="Object 16"/>
          <p:cNvGraphicFramePr>
            <a:graphicFrameLocks noChangeAspect="1"/>
          </p:cNvGraphicFramePr>
          <p:nvPr/>
        </p:nvGraphicFramePr>
        <p:xfrm>
          <a:off x="3565525" y="4036045"/>
          <a:ext cx="1006475" cy="473075"/>
        </p:xfrm>
        <a:graphic>
          <a:graphicData uri="http://schemas.openxmlformats.org/presentationml/2006/ole">
            <p:oleObj spid="_x0000_s219152" name="Rovnice" r:id="rId14" imgW="406080" imgH="190440" progId="Equation.3">
              <p:embed/>
            </p:oleObj>
          </a:graphicData>
        </a:graphic>
      </p:graphicFrame>
      <p:graphicFrame>
        <p:nvGraphicFramePr>
          <p:cNvPr id="219153" name="Object 7"/>
          <p:cNvGraphicFramePr>
            <a:graphicFrameLocks noChangeAspect="1"/>
          </p:cNvGraphicFramePr>
          <p:nvPr/>
        </p:nvGraphicFramePr>
        <p:xfrm>
          <a:off x="3731196" y="4328641"/>
          <a:ext cx="912812" cy="1044575"/>
        </p:xfrm>
        <a:graphic>
          <a:graphicData uri="http://schemas.openxmlformats.org/presentationml/2006/ole">
            <p:oleObj spid="_x0000_s219153" name="Rovnice" r:id="rId15" imgW="368280" imgH="419040" progId="Equation.3">
              <p:embed/>
            </p:oleObj>
          </a:graphicData>
        </a:graphic>
      </p:graphicFrame>
      <p:grpSp>
        <p:nvGrpSpPr>
          <p:cNvPr id="50" name="Skupina 49"/>
          <p:cNvGrpSpPr/>
          <p:nvPr/>
        </p:nvGrpSpPr>
        <p:grpSpPr>
          <a:xfrm>
            <a:off x="3707904" y="3933056"/>
            <a:ext cx="4032448" cy="1440160"/>
            <a:chOff x="3707904" y="3933056"/>
            <a:chExt cx="4032448" cy="1440160"/>
          </a:xfrm>
        </p:grpSpPr>
        <p:sp>
          <p:nvSpPr>
            <p:cNvPr id="37" name="Elipsa 36"/>
            <p:cNvSpPr/>
            <p:nvPr/>
          </p:nvSpPr>
          <p:spPr>
            <a:xfrm>
              <a:off x="3707904" y="4293096"/>
              <a:ext cx="1008112" cy="108012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Elipsa 37"/>
            <p:cNvSpPr/>
            <p:nvPr/>
          </p:nvSpPr>
          <p:spPr>
            <a:xfrm>
              <a:off x="6732240" y="3933056"/>
              <a:ext cx="1008112" cy="108012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9" name="内容占位符 2"/>
          <p:cNvSpPr txBox="1">
            <a:spLocks/>
          </p:cNvSpPr>
          <p:nvPr/>
        </p:nvSpPr>
        <p:spPr>
          <a:xfrm>
            <a:off x="475928" y="5733256"/>
            <a:ext cx="496016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b="1" dirty="0" smtClean="0">
                <a:solidFill>
                  <a:srgbClr val="C00000"/>
                </a:solidFill>
              </a:rPr>
              <a:t>Výsledek 4/3 musíme vyloučit: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40" name="Přímá spojovací šipka 39"/>
          <p:cNvCxnSpPr/>
          <p:nvPr/>
        </p:nvCxnSpPr>
        <p:spPr>
          <a:xfrm flipH="1">
            <a:off x="1403648" y="3501008"/>
            <a:ext cx="607460" cy="288032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šipka 41"/>
          <p:cNvCxnSpPr/>
          <p:nvPr/>
        </p:nvCxnSpPr>
        <p:spPr>
          <a:xfrm>
            <a:off x="2843808" y="3501008"/>
            <a:ext cx="936104" cy="288032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9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9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19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19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19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219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219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219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9" grpId="0"/>
      <p:bldP spid="32" grpId="0"/>
      <p:bldP spid="10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9146" name="Object 4"/>
          <p:cNvGraphicFramePr>
            <a:graphicFrameLocks noChangeAspect="1"/>
          </p:cNvGraphicFramePr>
          <p:nvPr/>
        </p:nvGraphicFramePr>
        <p:xfrm>
          <a:off x="5982866" y="2201863"/>
          <a:ext cx="1541462" cy="474662"/>
        </p:xfrm>
        <a:graphic>
          <a:graphicData uri="http://schemas.openxmlformats.org/presentationml/2006/ole">
            <p:oleObj spid="_x0000_s220167" name="Rovnice" r:id="rId3" imgW="622080" imgH="190440" progId="Equation.3">
              <p:embed/>
            </p:oleObj>
          </a:graphicData>
        </a:graphic>
      </p:graphicFrame>
      <p:sp>
        <p:nvSpPr>
          <p:cNvPr id="27" name="内容占位符 2"/>
          <p:cNvSpPr txBox="1">
            <a:spLocks/>
          </p:cNvSpPr>
          <p:nvPr/>
        </p:nvSpPr>
        <p:spPr>
          <a:xfrm>
            <a:off x="179512" y="2629099"/>
            <a:ext cx="417646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Rozložíme výraz na součin:</a:t>
            </a:r>
          </a:p>
        </p:txBody>
      </p:sp>
      <p:sp>
        <p:nvSpPr>
          <p:cNvPr id="19" name="内容占位符 2"/>
          <p:cNvSpPr txBox="1">
            <a:spLocks/>
          </p:cNvSpPr>
          <p:nvPr/>
        </p:nvSpPr>
        <p:spPr>
          <a:xfrm>
            <a:off x="4572000" y="1700808"/>
            <a:ext cx="424847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Podmínka: jmenovatel ≠ 0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691680" y="980728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323528" y="1700808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čitatele roven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471736" y="5013176"/>
            <a:ext cx="82005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rgbClr val="C00000"/>
                </a:solidFill>
              </a:rPr>
              <a:t>Zkontrolujeme, zda výsledek není vyloučen podmínkou!</a:t>
            </a:r>
            <a:endParaRPr lang="cs-CZ" sz="2800" dirty="0">
              <a:solidFill>
                <a:srgbClr val="C00000"/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2190750" y="2190750"/>
          <a:ext cx="1509713" cy="568325"/>
        </p:xfrm>
        <a:graphic>
          <a:graphicData uri="http://schemas.openxmlformats.org/presentationml/2006/ole">
            <p:oleObj spid="_x0000_s220162" name="Rovnice" r:id="rId4" imgW="609480" imgH="22860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1592263" y="3132138"/>
          <a:ext cx="2481262" cy="504825"/>
        </p:xfrm>
        <a:graphic>
          <a:graphicData uri="http://schemas.openxmlformats.org/presentationml/2006/ole">
            <p:oleObj spid="_x0000_s220163" name="Rovnice" r:id="rId5" imgW="100296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5146675" y="5517232"/>
          <a:ext cx="1874838" cy="898525"/>
        </p:xfrm>
        <a:graphic>
          <a:graphicData uri="http://schemas.openxmlformats.org/presentationml/2006/ole">
            <p:oleObj spid="_x0000_s220165" name="Rovnice" r:id="rId6" imgW="533160" imgH="253800" progId="Equation.3">
              <p:embed/>
            </p:oleObj>
          </a:graphicData>
        </a:graphic>
      </p:graphicFrame>
      <p:graphicFrame>
        <p:nvGraphicFramePr>
          <p:cNvPr id="219145" name="Object 6"/>
          <p:cNvGraphicFramePr>
            <a:graphicFrameLocks noChangeAspect="1"/>
          </p:cNvGraphicFramePr>
          <p:nvPr/>
        </p:nvGraphicFramePr>
        <p:xfrm>
          <a:off x="5173663" y="692150"/>
          <a:ext cx="1601787" cy="1108075"/>
        </p:xfrm>
        <a:graphic>
          <a:graphicData uri="http://schemas.openxmlformats.org/presentationml/2006/ole">
            <p:oleObj spid="_x0000_s220166" name="Rovnice" r:id="rId7" imgW="647640" imgH="444240" progId="Equation.3">
              <p:embed/>
            </p:oleObj>
          </a:graphicData>
        </a:graphic>
      </p:graphicFrame>
      <p:grpSp>
        <p:nvGrpSpPr>
          <p:cNvPr id="33" name="Skupina 32"/>
          <p:cNvGrpSpPr/>
          <p:nvPr/>
        </p:nvGrpSpPr>
        <p:grpSpPr>
          <a:xfrm>
            <a:off x="3203848" y="764704"/>
            <a:ext cx="3240360" cy="1512168"/>
            <a:chOff x="3203848" y="764704"/>
            <a:chExt cx="3240360" cy="1512168"/>
          </a:xfrm>
        </p:grpSpPr>
        <p:cxnSp>
          <p:nvCxnSpPr>
            <p:cNvPr id="18" name="Přímá spojovací šipka 17"/>
            <p:cNvCxnSpPr>
              <a:stCxn id="23" idx="3"/>
            </p:cNvCxnSpPr>
            <p:nvPr/>
          </p:nvCxnSpPr>
          <p:spPr>
            <a:xfrm flipH="1">
              <a:off x="3203848" y="1194943"/>
              <a:ext cx="2011107" cy="1081929"/>
            </a:xfrm>
            <a:prstGeom prst="straightConnector1">
              <a:avLst/>
            </a:prstGeom>
            <a:ln w="28575">
              <a:solidFill>
                <a:srgbClr val="008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Elipsa 22"/>
            <p:cNvSpPr/>
            <p:nvPr/>
          </p:nvSpPr>
          <p:spPr>
            <a:xfrm>
              <a:off x="5004048" y="764704"/>
              <a:ext cx="1440160" cy="504056"/>
            </a:xfrm>
            <a:prstGeom prst="ellipse">
              <a:avLst/>
            </a:prstGeom>
            <a:noFill/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5076056" y="1268760"/>
            <a:ext cx="1440160" cy="936104"/>
            <a:chOff x="5076056" y="1268760"/>
            <a:chExt cx="1440160" cy="936104"/>
          </a:xfrm>
        </p:grpSpPr>
        <p:cxnSp>
          <p:nvCxnSpPr>
            <p:cNvPr id="21" name="Přímá spojovací šipka 20"/>
            <p:cNvCxnSpPr>
              <a:stCxn id="25" idx="4"/>
            </p:cNvCxnSpPr>
            <p:nvPr/>
          </p:nvCxnSpPr>
          <p:spPr>
            <a:xfrm>
              <a:off x="5724128" y="1772816"/>
              <a:ext cx="792088" cy="432048"/>
            </a:xfrm>
            <a:prstGeom prst="straightConnector1">
              <a:avLst/>
            </a:prstGeom>
            <a:ln w="28575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Elipsa 24"/>
            <p:cNvSpPr/>
            <p:nvPr/>
          </p:nvSpPr>
          <p:spPr>
            <a:xfrm>
              <a:off x="5076056" y="1268760"/>
              <a:ext cx="1296144" cy="50405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19147" name="Object 4"/>
          <p:cNvGraphicFramePr>
            <a:graphicFrameLocks noChangeAspect="1"/>
          </p:cNvGraphicFramePr>
          <p:nvPr/>
        </p:nvGraphicFramePr>
        <p:xfrm>
          <a:off x="6229052" y="2665413"/>
          <a:ext cx="1511300" cy="474662"/>
        </p:xfrm>
        <a:graphic>
          <a:graphicData uri="http://schemas.openxmlformats.org/presentationml/2006/ole">
            <p:oleObj spid="_x0000_s220168" name="Rovnice" r:id="rId8" imgW="609480" imgH="190440" progId="Equation.3">
              <p:embed/>
            </p:oleObj>
          </a:graphicData>
        </a:graphic>
      </p:graphicFrame>
      <p:graphicFrame>
        <p:nvGraphicFramePr>
          <p:cNvPr id="219148" name="Object 4"/>
          <p:cNvGraphicFramePr>
            <a:graphicFrameLocks noChangeAspect="1"/>
          </p:cNvGraphicFramePr>
          <p:nvPr/>
        </p:nvGraphicFramePr>
        <p:xfrm>
          <a:off x="6660232" y="3068960"/>
          <a:ext cx="819150" cy="569913"/>
        </p:xfrm>
        <a:graphic>
          <a:graphicData uri="http://schemas.openxmlformats.org/presentationml/2006/ole">
            <p:oleObj spid="_x0000_s220169" name="Rovnice" r:id="rId9" imgW="330120" imgH="228600" progId="Equation.3">
              <p:embed/>
            </p:oleObj>
          </a:graphicData>
        </a:graphic>
      </p:graphicFrame>
      <p:graphicFrame>
        <p:nvGraphicFramePr>
          <p:cNvPr id="219149" name="Object 5"/>
          <p:cNvGraphicFramePr>
            <a:graphicFrameLocks noChangeAspect="1"/>
          </p:cNvGraphicFramePr>
          <p:nvPr/>
        </p:nvGraphicFramePr>
        <p:xfrm>
          <a:off x="727075" y="3825032"/>
          <a:ext cx="1350963" cy="474662"/>
        </p:xfrm>
        <a:graphic>
          <a:graphicData uri="http://schemas.openxmlformats.org/presentationml/2006/ole">
            <p:oleObj spid="_x0000_s220170" name="Rovnice" r:id="rId10" imgW="545760" imgH="190440" progId="Equation.3">
              <p:embed/>
            </p:oleObj>
          </a:graphicData>
        </a:graphic>
      </p:graphicFrame>
      <p:graphicFrame>
        <p:nvGraphicFramePr>
          <p:cNvPr id="219150" name="Object 5"/>
          <p:cNvGraphicFramePr>
            <a:graphicFrameLocks noChangeAspect="1"/>
          </p:cNvGraphicFramePr>
          <p:nvPr/>
        </p:nvGraphicFramePr>
        <p:xfrm>
          <a:off x="3114675" y="3839716"/>
          <a:ext cx="1350963" cy="473075"/>
        </p:xfrm>
        <a:graphic>
          <a:graphicData uri="http://schemas.openxmlformats.org/presentationml/2006/ole">
            <p:oleObj spid="_x0000_s220171" name="Rovnice" r:id="rId11" imgW="545760" imgH="190440" progId="Equation.3">
              <p:embed/>
            </p:oleObj>
          </a:graphicData>
        </a:graphic>
      </p:graphicFrame>
      <p:graphicFrame>
        <p:nvGraphicFramePr>
          <p:cNvPr id="219151" name="Object 15"/>
          <p:cNvGraphicFramePr>
            <a:graphicFrameLocks noChangeAspect="1"/>
          </p:cNvGraphicFramePr>
          <p:nvPr/>
        </p:nvGraphicFramePr>
        <p:xfrm>
          <a:off x="1234158" y="4155232"/>
          <a:ext cx="817562" cy="569912"/>
        </p:xfrm>
        <a:graphic>
          <a:graphicData uri="http://schemas.openxmlformats.org/presentationml/2006/ole">
            <p:oleObj spid="_x0000_s220172" name="Rovnice" r:id="rId12" imgW="330120" imgH="228600" progId="Equation.3">
              <p:embed/>
            </p:oleObj>
          </a:graphicData>
        </a:graphic>
      </p:graphicFrame>
      <p:graphicFrame>
        <p:nvGraphicFramePr>
          <p:cNvPr id="219152" name="Object 16"/>
          <p:cNvGraphicFramePr>
            <a:graphicFrameLocks noChangeAspect="1"/>
          </p:cNvGraphicFramePr>
          <p:nvPr/>
        </p:nvGraphicFramePr>
        <p:xfrm>
          <a:off x="3635896" y="4156819"/>
          <a:ext cx="1038225" cy="568325"/>
        </p:xfrm>
        <a:graphic>
          <a:graphicData uri="http://schemas.openxmlformats.org/presentationml/2006/ole">
            <p:oleObj spid="_x0000_s220173" name="Rovnice" r:id="rId13" imgW="419040" imgH="228600" progId="Equation.3">
              <p:embed/>
            </p:oleObj>
          </a:graphicData>
        </a:graphic>
      </p:graphicFrame>
      <p:grpSp>
        <p:nvGrpSpPr>
          <p:cNvPr id="35" name="Skupina 34"/>
          <p:cNvGrpSpPr/>
          <p:nvPr/>
        </p:nvGrpSpPr>
        <p:grpSpPr>
          <a:xfrm>
            <a:off x="1115616" y="3068960"/>
            <a:ext cx="6480720" cy="1728192"/>
            <a:chOff x="1115616" y="3068960"/>
            <a:chExt cx="6480720" cy="1728192"/>
          </a:xfrm>
        </p:grpSpPr>
        <p:sp>
          <p:nvSpPr>
            <p:cNvPr id="37" name="Elipsa 36"/>
            <p:cNvSpPr/>
            <p:nvPr/>
          </p:nvSpPr>
          <p:spPr>
            <a:xfrm>
              <a:off x="1115616" y="4149080"/>
              <a:ext cx="1008112" cy="64807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Elipsa 37"/>
            <p:cNvSpPr/>
            <p:nvPr/>
          </p:nvSpPr>
          <p:spPr>
            <a:xfrm>
              <a:off x="6588224" y="3068960"/>
              <a:ext cx="1008112" cy="57606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9" name="内容占位符 2"/>
          <p:cNvSpPr txBox="1">
            <a:spLocks/>
          </p:cNvSpPr>
          <p:nvPr/>
        </p:nvSpPr>
        <p:spPr>
          <a:xfrm>
            <a:off x="475928" y="5445224"/>
            <a:ext cx="496016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b="1" dirty="0" smtClean="0">
                <a:solidFill>
                  <a:srgbClr val="C00000"/>
                </a:solidFill>
              </a:rPr>
              <a:t>Výsledek 3 musíme vyloučit: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40" name="Přímá spojovací šipka 39"/>
          <p:cNvCxnSpPr/>
          <p:nvPr/>
        </p:nvCxnSpPr>
        <p:spPr>
          <a:xfrm flipH="1">
            <a:off x="1403648" y="3501008"/>
            <a:ext cx="607460" cy="288032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šipka 41"/>
          <p:cNvCxnSpPr/>
          <p:nvPr/>
        </p:nvCxnSpPr>
        <p:spPr>
          <a:xfrm>
            <a:off x="3059832" y="3501008"/>
            <a:ext cx="720080" cy="288032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9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9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19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19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219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219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219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9" grpId="0"/>
      <p:bldP spid="32" grpId="0"/>
      <p:bldP spid="10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2"/>
          <p:cNvSpPr txBox="1">
            <a:spLocks/>
          </p:cNvSpPr>
          <p:nvPr/>
        </p:nvSpPr>
        <p:spPr>
          <a:xfrm>
            <a:off x="360040" y="764704"/>
            <a:ext cx="2843808" cy="5256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8400"/>
              </a:spcAft>
            </a:pPr>
            <a:r>
              <a:rPr lang="cs-CZ" sz="2600" dirty="0" err="1" smtClean="0"/>
              <a:t>Vyř</a:t>
            </a:r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eš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R rovnice:</a:t>
            </a:r>
          </a:p>
          <a:p>
            <a:pPr>
              <a:spcAft>
                <a:spcPts val="8400"/>
              </a:spcAft>
            </a:pPr>
            <a:r>
              <a:rPr lang="cs-CZ" sz="2600" dirty="0" smtClean="0"/>
              <a:t>a)</a:t>
            </a:r>
          </a:p>
          <a:p>
            <a:pPr>
              <a:spcAft>
                <a:spcPts val="84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b)</a:t>
            </a:r>
          </a:p>
          <a:p>
            <a:pPr>
              <a:spcAft>
                <a:spcPts val="8400"/>
              </a:spcAft>
            </a:pPr>
            <a:r>
              <a:rPr lang="cs-CZ" sz="2600" dirty="0" smtClean="0"/>
              <a:t>c)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3311860" y="44624"/>
            <a:ext cx="252028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Příklady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9696" name="Object 1"/>
          <p:cNvGraphicFramePr>
            <a:graphicFrameLocks noChangeAspect="1"/>
          </p:cNvGraphicFramePr>
          <p:nvPr/>
        </p:nvGraphicFramePr>
        <p:xfrm>
          <a:off x="827584" y="2276872"/>
          <a:ext cx="2930525" cy="984250"/>
        </p:xfrm>
        <a:graphic>
          <a:graphicData uri="http://schemas.openxmlformats.org/presentationml/2006/ole">
            <p:oleObj spid="_x0000_s199696" name="Rovnice" r:id="rId3" imgW="1180800" imgH="393480" progId="Equation.3">
              <p:embed/>
            </p:oleObj>
          </a:graphicData>
        </a:graphic>
      </p:graphicFrame>
      <p:graphicFrame>
        <p:nvGraphicFramePr>
          <p:cNvPr id="199697" name="Object 1"/>
          <p:cNvGraphicFramePr>
            <a:graphicFrameLocks noChangeAspect="1"/>
          </p:cNvGraphicFramePr>
          <p:nvPr/>
        </p:nvGraphicFramePr>
        <p:xfrm>
          <a:off x="827584" y="3645024"/>
          <a:ext cx="2455863" cy="1047750"/>
        </p:xfrm>
        <a:graphic>
          <a:graphicData uri="http://schemas.openxmlformats.org/presentationml/2006/ole">
            <p:oleObj spid="_x0000_s199697" name="Rovnice" r:id="rId4" imgW="990360" imgH="419040" progId="Equation.3">
              <p:embed/>
            </p:oleObj>
          </a:graphicData>
        </a:graphic>
      </p:graphicFrame>
      <p:graphicFrame>
        <p:nvGraphicFramePr>
          <p:cNvPr id="199700" name="Object 7"/>
          <p:cNvGraphicFramePr>
            <a:graphicFrameLocks noChangeAspect="1"/>
          </p:cNvGraphicFramePr>
          <p:nvPr/>
        </p:nvGraphicFramePr>
        <p:xfrm>
          <a:off x="4788024" y="2420888"/>
          <a:ext cx="1655762" cy="633413"/>
        </p:xfrm>
        <a:graphic>
          <a:graphicData uri="http://schemas.openxmlformats.org/presentationml/2006/ole">
            <p:oleObj spid="_x0000_s199700" name="Rovnice" r:id="rId5" imgW="533160" imgH="203040" progId="Equation.3">
              <p:embed/>
            </p:oleObj>
          </a:graphicData>
        </a:graphic>
      </p:graphicFrame>
      <p:graphicFrame>
        <p:nvGraphicFramePr>
          <p:cNvPr id="199701" name="Object 7"/>
          <p:cNvGraphicFramePr>
            <a:graphicFrameLocks noChangeAspect="1"/>
          </p:cNvGraphicFramePr>
          <p:nvPr/>
        </p:nvGraphicFramePr>
        <p:xfrm>
          <a:off x="4788024" y="3861048"/>
          <a:ext cx="1971675" cy="633412"/>
        </p:xfrm>
        <a:graphic>
          <a:graphicData uri="http://schemas.openxmlformats.org/presentationml/2006/ole">
            <p:oleObj spid="_x0000_s199701" name="Rovnice" r:id="rId6" imgW="634680" imgH="203040" progId="Equation.3">
              <p:embed/>
            </p:oleObj>
          </a:graphicData>
        </a:graphic>
      </p:graphicFrame>
      <p:sp>
        <p:nvSpPr>
          <p:cNvPr id="43" name="Mrak 42"/>
          <p:cNvSpPr/>
          <p:nvPr/>
        </p:nvSpPr>
        <p:spPr>
          <a:xfrm>
            <a:off x="3203848" y="2492896"/>
            <a:ext cx="5688632" cy="28803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řešení zobrazíš kliknutím</a:t>
            </a:r>
            <a:br>
              <a:rPr lang="cs-CZ" sz="2800" b="1" dirty="0" smtClean="0"/>
            </a:br>
            <a:r>
              <a:rPr lang="cs-CZ" sz="2800" b="1" dirty="0" smtClean="0"/>
              <a:t>na zadání rovnice  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112568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99702" name="Object 22"/>
          <p:cNvGraphicFramePr>
            <a:graphicFrameLocks noChangeAspect="1"/>
          </p:cNvGraphicFramePr>
          <p:nvPr/>
        </p:nvGraphicFramePr>
        <p:xfrm>
          <a:off x="733425" y="5045075"/>
          <a:ext cx="2644775" cy="1047750"/>
        </p:xfrm>
        <a:graphic>
          <a:graphicData uri="http://schemas.openxmlformats.org/presentationml/2006/ole">
            <p:oleObj spid="_x0000_s199702" name="Rovnice" r:id="rId7" imgW="1066680" imgH="419040" progId="Equation.3">
              <p:embed/>
            </p:oleObj>
          </a:graphicData>
        </a:graphic>
      </p:graphicFrame>
      <p:sp>
        <p:nvSpPr>
          <p:cNvPr id="199705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99704" name="Picture 24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5250" cy="209550"/>
          </a:xfrm>
          <a:prstGeom prst="rect">
            <a:avLst/>
          </a:prstGeom>
          <a:noFill/>
        </p:spPr>
      </p:pic>
      <p:sp>
        <p:nvSpPr>
          <p:cNvPr id="199707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99706" name="Picture 2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5250" cy="209550"/>
          </a:xfrm>
          <a:prstGeom prst="rect">
            <a:avLst/>
          </a:prstGeom>
          <a:noFill/>
        </p:spPr>
      </p:pic>
      <p:grpSp>
        <p:nvGrpSpPr>
          <p:cNvPr id="20" name="Skupina 19"/>
          <p:cNvGrpSpPr/>
          <p:nvPr/>
        </p:nvGrpSpPr>
        <p:grpSpPr>
          <a:xfrm>
            <a:off x="4572000" y="5229200"/>
            <a:ext cx="1152128" cy="648072"/>
            <a:chOff x="4572000" y="5229200"/>
            <a:chExt cx="1152128" cy="648072"/>
          </a:xfrm>
        </p:grpSpPr>
        <p:sp>
          <p:nvSpPr>
            <p:cNvPr id="14" name="内容占位符 2"/>
            <p:cNvSpPr txBox="1">
              <a:spLocks/>
            </p:cNvSpPr>
            <p:nvPr/>
          </p:nvSpPr>
          <p:spPr>
            <a:xfrm>
              <a:off x="4572000" y="5229200"/>
              <a:ext cx="1152128" cy="6480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algn="ctr"/>
              <a:r>
                <a:rPr kumimoji="0" lang="cs-CZ" sz="4000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K=</a:t>
              </a:r>
              <a:endParaRPr kumimoji="0" lang="cs-CZ" sz="400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99708" name="Picture 28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8350" t="27360" r="19288" b="66734"/>
            <a:stretch>
              <a:fillRect/>
            </a:stretch>
          </p:blipFill>
          <p:spPr bwMode="auto">
            <a:xfrm>
              <a:off x="5436096" y="5373216"/>
              <a:ext cx="288032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96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9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96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9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97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702"/>
                  </p:tgtEl>
                </p:cond>
              </p:nextCondLst>
            </p:seq>
          </p:childTnLst>
        </p:cTn>
      </p:par>
    </p:tnLst>
    <p:bldLst>
      <p:bldP spid="4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476672"/>
            <a:ext cx="7920880" cy="12961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b="1" dirty="0" smtClean="0"/>
              <a:t>Rovnice v součinovém tvaru: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1808820"/>
            <a:ext cx="7920880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 jedné straně rovnice musí být nula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dirty="0" smtClean="0"/>
              <a:t>jednotlivé členy součinu položíme rovny 0</a:t>
            </a:r>
            <a:br>
              <a:rPr lang="cs-CZ" sz="2800" dirty="0" smtClean="0"/>
            </a:br>
            <a:r>
              <a:rPr lang="cs-CZ" sz="2800" dirty="0" smtClean="0"/>
              <a:t>a vyřešíme zvlášť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3429000"/>
            <a:ext cx="4248472" cy="5400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podílovém tvaru:</a:t>
            </a: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611560" y="4005064"/>
            <a:ext cx="7920880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 jedné straně rovnice musí být nula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dirty="0" smtClean="0"/>
              <a:t>čitatel zlomku (dělenec) položíme roven 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dirty="0" smtClean="0"/>
              <a:t>ze jmenovatele (dělitele) určíme podmínky ≠ 0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  <p:bldP spid="5" grpId="0"/>
      <p:bldP spid="6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74-79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3-14</a:t>
            </a:r>
            <a:endParaRPr kumimoji="0" lang="cs-CZ" sz="44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3621</TotalTime>
  <Words>434</Words>
  <Application>Microsoft Office PowerPoint</Application>
  <PresentationFormat>Předvádění na obrazovce (4:3)</PresentationFormat>
  <Paragraphs>78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linear</vt:lpstr>
      <vt:lpstr>Rovnice</vt:lpstr>
      <vt:lpstr>3.8 ROVNICE V SOUČINOVÉM A PODÍLOVÉM TVARU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Pracovní sešit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404</cp:revision>
  <dcterms:created xsi:type="dcterms:W3CDTF">2012-10-30T11:22:23Z</dcterms:created>
  <dcterms:modified xsi:type="dcterms:W3CDTF">2014-01-31T07:06:22Z</dcterms:modified>
</cp:coreProperties>
</file>