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5" r:id="rId3"/>
    <p:sldId id="358" r:id="rId4"/>
    <p:sldId id="350" r:id="rId5"/>
    <p:sldId id="359" r:id="rId6"/>
    <p:sldId id="360" r:id="rId7"/>
    <p:sldId id="361" r:id="rId8"/>
    <p:sldId id="362" r:id="rId9"/>
    <p:sldId id="339" r:id="rId10"/>
    <p:sldId id="310" r:id="rId11"/>
    <p:sldId id="36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9966"/>
    <a:srgbClr val="008000"/>
    <a:srgbClr val="6699FF"/>
    <a:srgbClr val="99CCFF"/>
    <a:srgbClr val="CCFF33"/>
    <a:srgbClr val="CCFF99"/>
    <a:srgbClr val="CCFF66"/>
    <a:srgbClr val="00CC99"/>
    <a:srgbClr val="009999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18" Type="http://schemas.openxmlformats.org/officeDocument/2006/relationships/image" Target="../media/image2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17" Type="http://schemas.openxmlformats.org/officeDocument/2006/relationships/image" Target="../media/image22.wmf"/><Relationship Id="rId2" Type="http://schemas.openxmlformats.org/officeDocument/2006/relationships/image" Target="../media/image7.wmf"/><Relationship Id="rId16" Type="http://schemas.openxmlformats.org/officeDocument/2006/relationships/image" Target="../media/image21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5" Type="http://schemas.openxmlformats.org/officeDocument/2006/relationships/image" Target="../media/image2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Relationship Id="rId14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12" Type="http://schemas.openxmlformats.org/officeDocument/2006/relationships/image" Target="../media/image36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11" Type="http://schemas.openxmlformats.org/officeDocument/2006/relationships/image" Target="../media/image35.wmf"/><Relationship Id="rId5" Type="http://schemas.openxmlformats.org/officeDocument/2006/relationships/image" Target="../media/image29.wmf"/><Relationship Id="rId10" Type="http://schemas.openxmlformats.org/officeDocument/2006/relationships/image" Target="../media/image34.wmf"/><Relationship Id="rId4" Type="http://schemas.openxmlformats.org/officeDocument/2006/relationships/image" Target="../media/image28.wmf"/><Relationship Id="rId9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image" Target="../media/image54.wmf"/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12" Type="http://schemas.openxmlformats.org/officeDocument/2006/relationships/image" Target="../media/image53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11" Type="http://schemas.openxmlformats.org/officeDocument/2006/relationships/image" Target="../media/image52.wmf"/><Relationship Id="rId5" Type="http://schemas.openxmlformats.org/officeDocument/2006/relationships/image" Target="../media/image46.wmf"/><Relationship Id="rId15" Type="http://schemas.openxmlformats.org/officeDocument/2006/relationships/image" Target="../media/image56.wmf"/><Relationship Id="rId10" Type="http://schemas.openxmlformats.org/officeDocument/2006/relationships/image" Target="../media/image51.wmf"/><Relationship Id="rId4" Type="http://schemas.openxmlformats.org/officeDocument/2006/relationships/image" Target="../media/image45.wmf"/><Relationship Id="rId9" Type="http://schemas.openxmlformats.org/officeDocument/2006/relationships/image" Target="../media/image50.wmf"/><Relationship Id="rId14" Type="http://schemas.openxmlformats.org/officeDocument/2006/relationships/image" Target="../media/image5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66"/>
            </a:gs>
            <a:gs pos="50000">
              <a:srgbClr val="FF7C8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2014/1/31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oleObject" Target="../embeddings/oleObject14.bin"/><Relationship Id="rId18" Type="http://schemas.openxmlformats.org/officeDocument/2006/relationships/oleObject" Target="../embeddings/oleObject19.bin"/><Relationship Id="rId3" Type="http://schemas.openxmlformats.org/officeDocument/2006/relationships/oleObject" Target="../embeddings/oleObject5.bin"/><Relationship Id="rId21" Type="http://schemas.openxmlformats.org/officeDocument/2006/relationships/oleObject" Target="../embeddings/oleObject22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24.png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7.bin"/><Relationship Id="rId20" Type="http://schemas.openxmlformats.org/officeDocument/2006/relationships/oleObject" Target="../embeddings/oleObject21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6.bin"/><Relationship Id="rId10" Type="http://schemas.openxmlformats.org/officeDocument/2006/relationships/oleObject" Target="../embeddings/oleObject12.bin"/><Relationship Id="rId19" Type="http://schemas.openxmlformats.org/officeDocument/2006/relationships/oleObject" Target="../embeddings/oleObject20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Relationship Id="rId14" Type="http://schemas.openxmlformats.org/officeDocument/2006/relationships/oleObject" Target="../embeddings/oleObject1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24.png"/><Relationship Id="rId14" Type="http://schemas.openxmlformats.org/officeDocument/2006/relationships/oleObject" Target="../embeddings/oleObject3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13" Type="http://schemas.openxmlformats.org/officeDocument/2006/relationships/oleObject" Target="../embeddings/oleObject49.bin"/><Relationship Id="rId18" Type="http://schemas.openxmlformats.org/officeDocument/2006/relationships/oleObject" Target="../embeddings/oleObject54.bin"/><Relationship Id="rId3" Type="http://schemas.openxmlformats.org/officeDocument/2006/relationships/image" Target="../media/image24.png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17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2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5" Type="http://schemas.openxmlformats.org/officeDocument/2006/relationships/oleObject" Target="../embeddings/oleObject5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Relationship Id="rId14" Type="http://schemas.openxmlformats.org/officeDocument/2006/relationships/oleObject" Target="../embeddings/oleObject50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3.9 NEROVNICE V SOUČINOVÉM A PODÍLOVÉM TVARU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97275" y="1196752"/>
          <a:ext cx="1949450" cy="506412"/>
        </p:xfrm>
        <a:graphic>
          <a:graphicData uri="http://schemas.openxmlformats.org/presentationml/2006/ole">
            <p:oleObj spid="_x0000_s169990" name="Rovnice" r:id="rId3" imgW="78732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3933056"/>
            <a:ext cx="77048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součin</a:t>
            </a:r>
            <a:r>
              <a:rPr lang="cs-CZ" sz="2800" dirty="0" smtClean="0"/>
              <a:t> (∙)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  <p:graphicFrame>
        <p:nvGraphicFramePr>
          <p:cNvPr id="169991" name="Object 7"/>
          <p:cNvGraphicFramePr>
            <a:graphicFrameLocks noChangeAspect="1"/>
          </p:cNvGraphicFramePr>
          <p:nvPr/>
        </p:nvGraphicFramePr>
        <p:xfrm>
          <a:off x="3597275" y="1770459"/>
          <a:ext cx="1949450" cy="506413"/>
        </p:xfrm>
        <a:graphic>
          <a:graphicData uri="http://schemas.openxmlformats.org/presentationml/2006/ole">
            <p:oleObj spid="_x0000_s169991" name="Rovnice" r:id="rId4" imgW="787320" imgH="203040" progId="Equation.3">
              <p:embed/>
            </p:oleObj>
          </a:graphicData>
        </a:graphic>
      </p:graphicFrame>
      <p:graphicFrame>
        <p:nvGraphicFramePr>
          <p:cNvPr id="169992" name="Object 8"/>
          <p:cNvGraphicFramePr>
            <a:graphicFrameLocks noChangeAspect="1"/>
          </p:cNvGraphicFramePr>
          <p:nvPr/>
        </p:nvGraphicFramePr>
        <p:xfrm>
          <a:off x="3597275" y="2346524"/>
          <a:ext cx="1949450" cy="506412"/>
        </p:xfrm>
        <a:graphic>
          <a:graphicData uri="http://schemas.openxmlformats.org/presentationml/2006/ole">
            <p:oleObj spid="_x0000_s169992" name="Rovnice" r:id="rId5" imgW="787320" imgH="203040" progId="Equation.3">
              <p:embed/>
            </p:oleObj>
          </a:graphicData>
        </a:graphic>
      </p:graphicFrame>
      <p:graphicFrame>
        <p:nvGraphicFramePr>
          <p:cNvPr id="169993" name="Object 9"/>
          <p:cNvGraphicFramePr>
            <a:graphicFrameLocks noChangeAspect="1"/>
          </p:cNvGraphicFramePr>
          <p:nvPr/>
        </p:nvGraphicFramePr>
        <p:xfrm>
          <a:off x="3597275" y="2922587"/>
          <a:ext cx="1949450" cy="506413"/>
        </p:xfrm>
        <a:graphic>
          <a:graphicData uri="http://schemas.openxmlformats.org/presentationml/2006/ole">
            <p:oleObj spid="_x0000_s169993" name="Rovnice" r:id="rId6" imgW="7873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6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95536" y="2708920"/>
            <a:ext cx="8676456" cy="37444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b="1" dirty="0" smtClean="0"/>
              <a:t>Postup řešení: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najdeme nulové body výrazů (položíme každý výraz = 0)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rozdělí osu na intervaly</a:t>
            </a:r>
            <a:b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(závorky intervalů podle znamínka v nerovnici)</a:t>
            </a:r>
            <a:endParaRPr lang="en-US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načrtneme si tabulku (1. řádek intervaly, 1. sloupec výrazy)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v intervalech hledáme znamínka výrazů</a:t>
            </a:r>
            <a:br>
              <a:rPr lang="cs-CZ" sz="2600" dirty="0" smtClean="0"/>
            </a:br>
            <a:r>
              <a:rPr lang="cs-CZ" sz="2600" dirty="0" smtClean="0"/>
              <a:t>(dosadíme do výrazu „vnitřní číslo“ intervalu)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určíme celkové znamínko součinu</a:t>
            </a:r>
            <a:endParaRPr lang="en-US" sz="2600" dirty="0" smtClean="0"/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vybereme intervaly, které mají odpovídající znamínko</a:t>
            </a:r>
          </a:p>
          <a:p>
            <a:pPr marL="355600" indent="-355600"/>
            <a:endParaRPr lang="cs-CZ" sz="2800" b="1" dirty="0" smtClean="0"/>
          </a:p>
        </p:txBody>
      </p:sp>
      <p:sp>
        <p:nvSpPr>
          <p:cNvPr id="40" name="Obdélník 39"/>
          <p:cNvSpPr/>
          <p:nvPr/>
        </p:nvSpPr>
        <p:spPr>
          <a:xfrm>
            <a:off x="467544" y="764704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2060"/>
                </a:solidFill>
              </a:rPr>
              <a:t>součin </a:t>
            </a:r>
            <a:r>
              <a:rPr lang="en-US" sz="2800" i="1" dirty="0" smtClean="0">
                <a:solidFill>
                  <a:srgbClr val="002060"/>
                </a:solidFill>
              </a:rPr>
              <a:t>&gt;</a:t>
            </a:r>
            <a:r>
              <a:rPr lang="cs-CZ" sz="2800" i="1" dirty="0" smtClean="0">
                <a:solidFill>
                  <a:srgbClr val="00206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2060"/>
                </a:solidFill>
              </a:rPr>
              <a:t>maj</a:t>
            </a:r>
            <a:r>
              <a:rPr lang="cs-CZ" sz="2800" i="1" dirty="0" smtClean="0">
                <a:solidFill>
                  <a:srgbClr val="002060"/>
                </a:solidFill>
              </a:rPr>
              <a:t>í oba výrazy stejné znamínko</a:t>
            </a:r>
            <a:br>
              <a:rPr lang="cs-CZ" sz="2800" i="1" dirty="0" smtClean="0">
                <a:solidFill>
                  <a:srgbClr val="002060"/>
                </a:solidFill>
              </a:rPr>
            </a:b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i="1" dirty="0" smtClean="0">
                <a:solidFill>
                  <a:srgbClr val="002060"/>
                </a:solidFill>
              </a:rPr>
              <a:t>++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en-US" sz="2800" i="1" dirty="0" err="1" smtClean="0">
                <a:solidFill>
                  <a:srgbClr val="002060"/>
                </a:solidFill>
              </a:rPr>
              <a:t>nebo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67544" y="1772816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70C0"/>
                </a:solidFill>
              </a:rPr>
              <a:t>součin </a:t>
            </a:r>
            <a:r>
              <a:rPr lang="en-US" sz="2800" i="1" dirty="0" smtClean="0">
                <a:solidFill>
                  <a:srgbClr val="0070C0"/>
                </a:solidFill>
              </a:rPr>
              <a:t>&lt;</a:t>
            </a:r>
            <a:r>
              <a:rPr lang="cs-CZ" sz="2800" i="1" dirty="0" smtClean="0">
                <a:solidFill>
                  <a:srgbClr val="0070C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70C0"/>
                </a:solidFill>
              </a:rPr>
              <a:t>maj</a:t>
            </a:r>
            <a:r>
              <a:rPr lang="cs-CZ" sz="2800" i="1" dirty="0" smtClean="0">
                <a:solidFill>
                  <a:srgbClr val="0070C0"/>
                </a:solidFill>
              </a:rPr>
              <a:t>í výrazy různé znamínko</a:t>
            </a:r>
            <a:br>
              <a:rPr lang="cs-CZ" sz="2800" i="1" dirty="0" smtClean="0">
                <a:solidFill>
                  <a:srgbClr val="0070C0"/>
                </a:solidFill>
              </a:rPr>
            </a:b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i="1" dirty="0" smtClean="0">
                <a:solidFill>
                  <a:srgbClr val="0070C0"/>
                </a:solidFill>
              </a:rPr>
              <a:t>+</a:t>
            </a:r>
            <a:r>
              <a:rPr lang="en-US" sz="2800" dirty="0" smtClean="0">
                <a:solidFill>
                  <a:srgbClr val="0070C0"/>
                </a:solidFill>
              </a:rPr>
              <a:t> 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en-US" sz="2800" i="1" dirty="0" err="1" smtClean="0">
                <a:solidFill>
                  <a:srgbClr val="0070C0"/>
                </a:solidFill>
              </a:rPr>
              <a:t>nebo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dirty="0" smtClean="0">
                <a:solidFill>
                  <a:srgbClr val="0070C0"/>
                </a:solidFill>
              </a:rPr>
              <a:t>+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 bldLvl="5"/>
      <p:bldP spid="4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323528" y="3673832"/>
          <a:ext cx="849694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8841"/>
                <a:gridCol w="1651559"/>
                <a:gridCol w="3384376"/>
                <a:gridCol w="1512168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graphicFrame>
        <p:nvGraphicFramePr>
          <p:cNvPr id="213023" name="Object 31"/>
          <p:cNvGraphicFramePr>
            <a:graphicFrameLocks noChangeAspect="1"/>
          </p:cNvGraphicFramePr>
          <p:nvPr/>
        </p:nvGraphicFramePr>
        <p:xfrm>
          <a:off x="6001172" y="4099719"/>
          <a:ext cx="227012" cy="328613"/>
        </p:xfrm>
        <a:graphic>
          <a:graphicData uri="http://schemas.openxmlformats.org/presentationml/2006/ole">
            <p:oleObj spid="_x0000_s213023" name="Rovnice" r:id="rId3" imgW="114120" imgH="164880" progId="Equation.3">
              <p:embed/>
            </p:oleObj>
          </a:graphicData>
        </a:graphic>
      </p:graphicFrame>
      <p:graphicFrame>
        <p:nvGraphicFramePr>
          <p:cNvPr id="213022" name="Object 30"/>
          <p:cNvGraphicFramePr>
            <a:graphicFrameLocks noChangeAspect="1"/>
          </p:cNvGraphicFramePr>
          <p:nvPr/>
        </p:nvGraphicFramePr>
        <p:xfrm>
          <a:off x="5166147" y="4099719"/>
          <a:ext cx="874712" cy="328612"/>
        </p:xfrm>
        <a:graphic>
          <a:graphicData uri="http://schemas.openxmlformats.org/presentationml/2006/ole">
            <p:oleObj spid="_x0000_s213022" name="Rovnice" r:id="rId4" imgW="444240" imgH="164880" progId="Equation.3">
              <p:embed/>
            </p:oleObj>
          </a:graphicData>
        </a:graphic>
      </p:graphicFrame>
      <p:graphicFrame>
        <p:nvGraphicFramePr>
          <p:cNvPr id="213011" name="Object 19"/>
          <p:cNvGraphicFramePr>
            <a:graphicFrameLocks noChangeAspect="1"/>
          </p:cNvGraphicFramePr>
          <p:nvPr/>
        </p:nvGraphicFramePr>
        <p:xfrm>
          <a:off x="2267744" y="4437112"/>
          <a:ext cx="1255501" cy="326405"/>
        </p:xfrm>
        <a:graphic>
          <a:graphicData uri="http://schemas.openxmlformats.org/presentationml/2006/ole">
            <p:oleObj spid="_x0000_s213011" name="Rovnice" r:id="rId5" imgW="787320" imgH="203040" progId="Equation.3">
              <p:embed/>
            </p:oleObj>
          </a:graphicData>
        </a:graphic>
      </p:graphicFrame>
      <p:sp>
        <p:nvSpPr>
          <p:cNvPr id="38" name="内容占位符 2"/>
          <p:cNvSpPr txBox="1">
            <a:spLocks/>
          </p:cNvSpPr>
          <p:nvPr/>
        </p:nvSpPr>
        <p:spPr>
          <a:xfrm>
            <a:off x="179512" y="5301208"/>
            <a:ext cx="828092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Hledáme znamínka výrazů:</a:t>
            </a:r>
          </a:p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Do výrazu dosadíme „vnitřní číslo“ intervalu)</a:t>
            </a:r>
            <a:endParaRPr lang="cs-CZ" sz="2800" dirty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133975" y="981075"/>
          <a:ext cx="2640013" cy="506413"/>
        </p:xfrm>
        <a:graphic>
          <a:graphicData uri="http://schemas.openxmlformats.org/presentationml/2006/ole">
            <p:oleObj spid="_x0000_s212994" name="Rovnice" r:id="rId6" imgW="106668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556792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(oba výrazy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276872"/>
            <a:ext cx="37360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 a intervaly: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788024" y="1601664"/>
          <a:ext cx="1352550" cy="411162"/>
        </p:xfrm>
        <a:graphic>
          <a:graphicData uri="http://schemas.openxmlformats.org/presentationml/2006/ole">
            <p:oleObj spid="_x0000_s212995" name="Rovnice" r:id="rId7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842125" y="1577281"/>
          <a:ext cx="1511300" cy="411163"/>
        </p:xfrm>
        <a:graphic>
          <a:graphicData uri="http://schemas.openxmlformats.org/presentationml/2006/ole">
            <p:oleObj spid="_x0000_s212996" name="Rovnice" r:id="rId8" imgW="60948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1944353"/>
          <a:ext cx="1038225" cy="504825"/>
        </p:xfrm>
        <a:graphic>
          <a:graphicData uri="http://schemas.openxmlformats.org/presentationml/2006/ole">
            <p:oleObj spid="_x0000_s212997" name="Rovnice" r:id="rId9" imgW="41904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524328" y="1943559"/>
          <a:ext cx="850900" cy="506413"/>
        </p:xfrm>
        <a:graphic>
          <a:graphicData uri="http://schemas.openxmlformats.org/presentationml/2006/ole">
            <p:oleObj spid="_x0000_s212999" name="Rovnice" r:id="rId10" imgW="3427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4342705" y="5517232"/>
          <a:ext cx="4549775" cy="1033463"/>
        </p:xfrm>
        <a:graphic>
          <a:graphicData uri="http://schemas.openxmlformats.org/presentationml/2006/ole">
            <p:oleObj spid="_x0000_s213000" name="Rovnice" r:id="rId11" imgW="1295280" imgH="291960" progId="Equation.3">
              <p:embed/>
            </p:oleObj>
          </a:graphicData>
        </a:graphic>
      </p:graphicFrame>
      <p:grpSp>
        <p:nvGrpSpPr>
          <p:cNvPr id="60" name="Skupina 59"/>
          <p:cNvGrpSpPr/>
          <p:nvPr/>
        </p:nvGrpSpPr>
        <p:grpSpPr>
          <a:xfrm>
            <a:off x="3059832" y="3140968"/>
            <a:ext cx="4680520" cy="648072"/>
            <a:chOff x="3059832" y="3212976"/>
            <a:chExt cx="4680520" cy="648072"/>
          </a:xfrm>
        </p:grpSpPr>
        <p:pic>
          <p:nvPicPr>
            <p:cNvPr id="22" name="Obrázek 21"/>
            <p:cNvPicPr/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3212976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3672000" y="3356992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-3</a:t>
              </a:r>
            </a:p>
          </p:txBody>
        </p:sp>
      </p:grpSp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627784" y="2708920"/>
          <a:ext cx="1152128" cy="452370"/>
        </p:xfrm>
        <a:graphic>
          <a:graphicData uri="http://schemas.openxmlformats.org/presentationml/2006/ole">
            <p:oleObj spid="_x0000_s213001" name="Rovnice" r:id="rId13" imgW="583920" imgH="22860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3779912" y="3140968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7236296" y="3140968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3002" name="Object 10"/>
          <p:cNvGraphicFramePr>
            <a:graphicFrameLocks noChangeAspect="1"/>
          </p:cNvGraphicFramePr>
          <p:nvPr/>
        </p:nvGraphicFramePr>
        <p:xfrm>
          <a:off x="5111874" y="2708920"/>
          <a:ext cx="900286" cy="500943"/>
        </p:xfrm>
        <a:graphic>
          <a:graphicData uri="http://schemas.openxmlformats.org/presentationml/2006/ole">
            <p:oleObj spid="_x0000_s213002" name="Rovnice" r:id="rId14" imgW="457200" imgH="253800" progId="Equation.3">
              <p:embed/>
            </p:oleObj>
          </a:graphicData>
        </a:graphic>
      </p:graphicFrame>
      <p:graphicFrame>
        <p:nvGraphicFramePr>
          <p:cNvPr id="213003" name="Object 11"/>
          <p:cNvGraphicFramePr>
            <a:graphicFrameLocks noChangeAspect="1"/>
          </p:cNvGraphicFramePr>
          <p:nvPr/>
        </p:nvGraphicFramePr>
        <p:xfrm>
          <a:off x="7668344" y="2708920"/>
          <a:ext cx="791436" cy="476052"/>
        </p:xfrm>
        <a:graphic>
          <a:graphicData uri="http://schemas.openxmlformats.org/presentationml/2006/ole">
            <p:oleObj spid="_x0000_s213003" name="Rovnice" r:id="rId15" imgW="380880" imgH="22860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938213" y="4005064"/>
          <a:ext cx="785813" cy="411163"/>
        </p:xfrm>
        <a:graphic>
          <a:graphicData uri="http://schemas.openxmlformats.org/presentationml/2006/ole">
            <p:oleObj spid="_x0000_s213004" name="Rovnice" r:id="rId16" imgW="317160" imgH="16488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827584" y="4437112"/>
          <a:ext cx="974725" cy="411163"/>
        </p:xfrm>
        <a:graphic>
          <a:graphicData uri="http://schemas.openxmlformats.org/presentationml/2006/ole">
            <p:oleObj spid="_x0000_s213005" name="Rovnice" r:id="rId17" imgW="393480" imgH="164880" progId="Equation.3">
              <p:embed/>
            </p:oleObj>
          </a:graphicData>
        </a:graphic>
      </p:graphicFrame>
      <p:graphicFrame>
        <p:nvGraphicFramePr>
          <p:cNvPr id="213006" name="Object 6"/>
          <p:cNvGraphicFramePr>
            <a:graphicFrameLocks noChangeAspect="1"/>
          </p:cNvGraphicFramePr>
          <p:nvPr/>
        </p:nvGraphicFramePr>
        <p:xfrm>
          <a:off x="395536" y="4797152"/>
          <a:ext cx="1728192" cy="415444"/>
        </p:xfrm>
        <a:graphic>
          <a:graphicData uri="http://schemas.openxmlformats.org/presentationml/2006/ole">
            <p:oleObj spid="_x0000_s213006" name="Rovnice" r:id="rId18" imgW="850680" imgH="203040" progId="Equation.3">
              <p:embed/>
            </p:oleObj>
          </a:graphicData>
        </a:graphic>
      </p:graphicFrame>
      <p:graphicFrame>
        <p:nvGraphicFramePr>
          <p:cNvPr id="213007" name="Object 6"/>
          <p:cNvGraphicFramePr>
            <a:graphicFrameLocks noChangeAspect="1"/>
          </p:cNvGraphicFramePr>
          <p:nvPr/>
        </p:nvGraphicFramePr>
        <p:xfrm>
          <a:off x="2411760" y="4069482"/>
          <a:ext cx="1100162" cy="328407"/>
        </p:xfrm>
        <a:graphic>
          <a:graphicData uri="http://schemas.openxmlformats.org/presentationml/2006/ole">
            <p:oleObj spid="_x0000_s213007" name="Rovnice" r:id="rId19" imgW="558720" imgH="164880" progId="Equation.3">
              <p:embed/>
            </p:oleObj>
          </a:graphicData>
        </a:graphic>
      </p:graphicFrame>
      <p:graphicFrame>
        <p:nvGraphicFramePr>
          <p:cNvPr id="213008" name="Object 16"/>
          <p:cNvGraphicFramePr>
            <a:graphicFrameLocks noChangeAspect="1"/>
          </p:cNvGraphicFramePr>
          <p:nvPr/>
        </p:nvGraphicFramePr>
        <p:xfrm>
          <a:off x="3426470" y="4082079"/>
          <a:ext cx="425450" cy="303212"/>
        </p:xfrm>
        <a:graphic>
          <a:graphicData uri="http://schemas.openxmlformats.org/presentationml/2006/ole">
            <p:oleObj spid="_x0000_s213008" name="Rovnice" r:id="rId20" imgW="215640" imgH="152280" progId="Equation.3">
              <p:embed/>
            </p:oleObj>
          </a:graphicData>
        </a:graphic>
      </p:graphicFrame>
      <p:sp>
        <p:nvSpPr>
          <p:cNvPr id="40" name="内容占位符 2"/>
          <p:cNvSpPr txBox="1">
            <a:spLocks/>
          </p:cNvSpPr>
          <p:nvPr/>
        </p:nvSpPr>
        <p:spPr>
          <a:xfrm>
            <a:off x="2195736" y="5229200"/>
            <a:ext cx="1800200" cy="432048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400" dirty="0" smtClean="0">
                <a:solidFill>
                  <a:schemeClr val="bg1"/>
                </a:solidFill>
              </a:rPr>
              <a:t>záporné → </a:t>
            </a:r>
            <a:r>
              <a:rPr lang="en-US" sz="2400" dirty="0" smtClean="0">
                <a:solidFill>
                  <a:schemeClr val="bg1"/>
                </a:solidFill>
              </a:rPr>
              <a:t>–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>
              <a:solidFill>
                <a:schemeClr val="bg1"/>
              </a:solidFill>
            </a:endParaRPr>
          </a:p>
        </p:txBody>
      </p:sp>
      <p:graphicFrame>
        <p:nvGraphicFramePr>
          <p:cNvPr id="213012" name="Object 20"/>
          <p:cNvGraphicFramePr>
            <a:graphicFrameLocks noChangeAspect="1"/>
          </p:cNvGraphicFramePr>
          <p:nvPr/>
        </p:nvGraphicFramePr>
        <p:xfrm>
          <a:off x="3446739" y="4463826"/>
          <a:ext cx="477189" cy="261318"/>
        </p:xfrm>
        <a:graphic>
          <a:graphicData uri="http://schemas.openxmlformats.org/presentationml/2006/ole">
            <p:oleObj spid="_x0000_s213012" name="Rovnice" r:id="rId21" imgW="304560" imgH="1648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3131840" y="5373216"/>
            <a:ext cx="5056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0" lvl="0" indent="-273050"/>
            <a:r>
              <a:rPr lang="cs-CZ" sz="2800" dirty="0" smtClean="0">
                <a:solidFill>
                  <a:srgbClr val="0070C0"/>
                </a:solidFill>
              </a:rPr>
              <a:t>Určíme celkové znamínko součinu</a:t>
            </a:r>
            <a:endParaRPr lang="en-US" sz="2800" dirty="0" smtClean="0">
              <a:solidFill>
                <a:srgbClr val="0070C0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251520" y="5373216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srgbClr val="0070C0"/>
                </a:solidFill>
              </a:rPr>
              <a:t>Vybereme intervaly, které</a:t>
            </a:r>
            <a:br>
              <a:rPr lang="cs-CZ" sz="2800" dirty="0" smtClean="0">
                <a:solidFill>
                  <a:srgbClr val="0070C0"/>
                </a:solidFill>
              </a:rPr>
            </a:br>
            <a:r>
              <a:rPr lang="cs-CZ" sz="2800" dirty="0" smtClean="0">
                <a:solidFill>
                  <a:srgbClr val="0070C0"/>
                </a:solidFill>
              </a:rPr>
              <a:t>mají odpovídající znamínko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8" name="内容占位符 2"/>
          <p:cNvSpPr txBox="1">
            <a:spLocks/>
          </p:cNvSpPr>
          <p:nvPr/>
        </p:nvSpPr>
        <p:spPr>
          <a:xfrm>
            <a:off x="4860032" y="5229200"/>
            <a:ext cx="1584176" cy="432048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cs-CZ" sz="2400" dirty="0" smtClean="0">
                <a:solidFill>
                  <a:schemeClr val="bg1"/>
                </a:solidFill>
              </a:rPr>
              <a:t>kladné → </a:t>
            </a:r>
            <a:r>
              <a:rPr lang="en-US" sz="2400" dirty="0" smtClean="0">
                <a:solidFill>
                  <a:schemeClr val="bg1"/>
                </a:solidFill>
              </a:rPr>
              <a:t>+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59" name="Elipsa 58"/>
          <p:cNvSpPr/>
          <p:nvPr/>
        </p:nvSpPr>
        <p:spPr>
          <a:xfrm>
            <a:off x="7164288" y="908720"/>
            <a:ext cx="720080" cy="576064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ovéPole 40"/>
          <p:cNvSpPr txBox="1"/>
          <p:nvPr/>
        </p:nvSpPr>
        <p:spPr>
          <a:xfrm>
            <a:off x="2843808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843808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5436096" y="378904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436096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内容占位符 2"/>
          <p:cNvSpPr txBox="1">
            <a:spLocks/>
          </p:cNvSpPr>
          <p:nvPr/>
        </p:nvSpPr>
        <p:spPr>
          <a:xfrm>
            <a:off x="7820744" y="378904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内容占位符 2"/>
          <p:cNvSpPr txBox="1">
            <a:spLocks/>
          </p:cNvSpPr>
          <p:nvPr/>
        </p:nvSpPr>
        <p:spPr>
          <a:xfrm>
            <a:off x="7820744" y="41574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内容占位符 2"/>
          <p:cNvSpPr txBox="1">
            <a:spLocks/>
          </p:cNvSpPr>
          <p:nvPr/>
        </p:nvSpPr>
        <p:spPr>
          <a:xfrm>
            <a:off x="2852192" y="453600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48" name="Elipsa 47"/>
          <p:cNvSpPr/>
          <p:nvPr/>
        </p:nvSpPr>
        <p:spPr>
          <a:xfrm>
            <a:off x="2771800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5436096" y="458112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  <p:sp>
        <p:nvSpPr>
          <p:cNvPr id="51" name="Elipsa 50"/>
          <p:cNvSpPr/>
          <p:nvPr/>
        </p:nvSpPr>
        <p:spPr>
          <a:xfrm>
            <a:off x="5364088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内容占位符 2"/>
          <p:cNvSpPr txBox="1">
            <a:spLocks/>
          </p:cNvSpPr>
          <p:nvPr/>
        </p:nvSpPr>
        <p:spPr>
          <a:xfrm>
            <a:off x="7820744" y="4536000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Elipsa 52"/>
          <p:cNvSpPr/>
          <p:nvPr/>
        </p:nvSpPr>
        <p:spPr>
          <a:xfrm>
            <a:off x="7812360" y="4005064"/>
            <a:ext cx="576064" cy="86409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2.77778E-6 0.1351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00208 0.13148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00417 0.1333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1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4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6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1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3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6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4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500"/>
                                        <p:tgtEl>
                                          <p:spTgt spid="21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21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2" dur="500"/>
                                        <p:tgtEl>
                                          <p:spTgt spid="2130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5" dur="500"/>
                                        <p:tgtEl>
                                          <p:spTgt spid="2130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9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32" grpId="0"/>
      <p:bldP spid="10" grpId="0"/>
      <p:bldP spid="25" grpId="0" animBg="1"/>
      <p:bldP spid="27" grpId="0" animBg="1"/>
      <p:bldP spid="31" grpId="0"/>
      <p:bldP spid="40" grpId="0" animBg="1"/>
      <p:bldP spid="40" grpId="1" animBg="1"/>
      <p:bldP spid="40" grpId="2" animBg="1"/>
      <p:bldP spid="40" grpId="3" animBg="1"/>
      <p:bldP spid="54" grpId="0"/>
      <p:bldP spid="54" grpId="1"/>
      <p:bldP spid="55" grpId="0"/>
      <p:bldP spid="58" grpId="0" animBg="1"/>
      <p:bldP spid="58" grpId="1" animBg="1"/>
      <p:bldP spid="59" grpId="0" animBg="1"/>
      <p:bldP spid="59" grpId="1" animBg="1"/>
      <p:bldP spid="59" grpId="2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8" grpId="1" animBg="1"/>
      <p:bldP spid="49" grpId="0"/>
      <p:bldP spid="51" grpId="0" animBg="1"/>
      <p:bldP spid="51" grpId="1" animBg="1"/>
      <p:bldP spid="52" grpId="0"/>
      <p:bldP spid="53" grpId="0" animBg="1"/>
      <p:bldP spid="5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ovéPole 60"/>
          <p:cNvSpPr txBox="1"/>
          <p:nvPr/>
        </p:nvSpPr>
        <p:spPr>
          <a:xfrm>
            <a:off x="5148064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203848" y="382213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539552" y="3717032"/>
          <a:ext cx="7632848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/>
                <a:gridCol w="1908212"/>
                <a:gridCol w="1908212"/>
                <a:gridCol w="1908212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3203848" y="4182179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2" name="内容占位符 2"/>
          <p:cNvSpPr txBox="1">
            <a:spLocks/>
          </p:cNvSpPr>
          <p:nvPr/>
        </p:nvSpPr>
        <p:spPr>
          <a:xfrm>
            <a:off x="5156448" y="422947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3203848" y="458951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119688" y="981075"/>
          <a:ext cx="2670175" cy="506413"/>
        </p:xfrm>
        <a:graphic>
          <a:graphicData uri="http://schemas.openxmlformats.org/presentationml/2006/ole">
            <p:oleObj spid="_x0000_s222210" name="Rovnice" r:id="rId3" imgW="107928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331640" y="116632"/>
            <a:ext cx="648072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484784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(oba výrazy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</a:t>
            </a:r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348880"/>
            <a:ext cx="19358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694238" y="1570038"/>
          <a:ext cx="1541462" cy="474662"/>
        </p:xfrm>
        <a:graphic>
          <a:graphicData uri="http://schemas.openxmlformats.org/presentationml/2006/ole">
            <p:oleObj spid="_x0000_s222211" name="Rovnice" r:id="rId4" imgW="622080" imgH="19044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919913" y="1546225"/>
          <a:ext cx="1354137" cy="474663"/>
        </p:xfrm>
        <a:graphic>
          <a:graphicData uri="http://schemas.openxmlformats.org/presentationml/2006/ole">
            <p:oleObj spid="_x0000_s222212" name="Rovnice" r:id="rId5" imgW="545760" imgH="19044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1916832"/>
          <a:ext cx="819150" cy="568325"/>
        </p:xfrm>
        <a:graphic>
          <a:graphicData uri="http://schemas.openxmlformats.org/presentationml/2006/ole">
            <p:oleObj spid="_x0000_s222213" name="Rovnice" r:id="rId6" imgW="330120" imgH="22860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431088" y="1844824"/>
          <a:ext cx="1039812" cy="569912"/>
        </p:xfrm>
        <a:graphic>
          <a:graphicData uri="http://schemas.openxmlformats.org/presentationml/2006/ole">
            <p:oleObj spid="_x0000_s222214" name="Rovnice" r:id="rId7" imgW="419040" imgH="22860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91880" y="5554811"/>
          <a:ext cx="2230437" cy="898525"/>
        </p:xfrm>
        <a:graphic>
          <a:graphicData uri="http://schemas.openxmlformats.org/presentationml/2006/ole">
            <p:oleObj spid="_x0000_s222215" name="Rovnice" r:id="rId8" imgW="634680" imgH="253800" progId="Equation.3">
              <p:embed/>
            </p:oleObj>
          </a:graphicData>
        </a:graphic>
      </p:graphicFrame>
      <p:grpSp>
        <p:nvGrpSpPr>
          <p:cNvPr id="37" name="Skupina 36"/>
          <p:cNvGrpSpPr/>
          <p:nvPr/>
        </p:nvGrpSpPr>
        <p:grpSpPr>
          <a:xfrm>
            <a:off x="3059832" y="2780928"/>
            <a:ext cx="4680520" cy="675128"/>
            <a:chOff x="3059832" y="2780928"/>
            <a:chExt cx="4680520" cy="675128"/>
          </a:xfrm>
        </p:grpSpPr>
        <p:pic>
          <p:nvPicPr>
            <p:cNvPr id="22" name="Obrázek 21"/>
            <p:cNvPicPr/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2780928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4572000" y="2952000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-</a:t>
              </a:r>
              <a:r>
                <a:rPr 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endPara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886422" y="3678238"/>
          <a:ext cx="1085850" cy="381000"/>
        </p:xfrm>
        <a:graphic>
          <a:graphicData uri="http://schemas.openxmlformats.org/presentationml/2006/ole">
            <p:oleObj spid="_x0000_s222216" name="Rovnice" r:id="rId10" imgW="58392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4716016" y="2780928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6228184" y="2780928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1093789" y="4076997"/>
          <a:ext cx="885924" cy="432123"/>
        </p:xfrm>
        <a:graphic>
          <a:graphicData uri="http://schemas.openxmlformats.org/presentationml/2006/ole">
            <p:oleObj spid="_x0000_s222219" name="Rovnice" r:id="rId11" imgW="393480" imgH="19044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1169988" y="4405313"/>
          <a:ext cx="785812" cy="474662"/>
        </p:xfrm>
        <a:graphic>
          <a:graphicData uri="http://schemas.openxmlformats.org/presentationml/2006/ole">
            <p:oleObj spid="_x0000_s222220" name="Rovnice" r:id="rId12" imgW="317160" imgH="190440" progId="Equation.3">
              <p:embed/>
            </p:oleObj>
          </a:graphicData>
        </a:graphic>
      </p:graphicFrame>
      <p:graphicFrame>
        <p:nvGraphicFramePr>
          <p:cNvPr id="213006" name="Object 6"/>
          <p:cNvGraphicFramePr>
            <a:graphicFrameLocks noChangeAspect="1"/>
          </p:cNvGraphicFramePr>
          <p:nvPr/>
        </p:nvGraphicFramePr>
        <p:xfrm>
          <a:off x="539552" y="4797425"/>
          <a:ext cx="1920875" cy="455613"/>
        </p:xfrm>
        <a:graphic>
          <a:graphicData uri="http://schemas.openxmlformats.org/presentationml/2006/ole">
            <p:oleObj spid="_x0000_s222221" name="Rovnice" r:id="rId13" imgW="863280" imgH="203040" progId="Equation.3">
              <p:embed/>
            </p:oleObj>
          </a:graphicData>
        </a:graphic>
      </p:graphicFrame>
      <p:sp>
        <p:nvSpPr>
          <p:cNvPr id="59" name="Elipsa 58"/>
          <p:cNvSpPr/>
          <p:nvPr/>
        </p:nvSpPr>
        <p:spPr>
          <a:xfrm>
            <a:off x="7164288" y="908720"/>
            <a:ext cx="720080" cy="576064"/>
          </a:xfrm>
          <a:prstGeom prst="ellipse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2060"/>
              </a:solidFill>
            </a:endParaRPr>
          </a:p>
        </p:txBody>
      </p:sp>
      <p:graphicFrame>
        <p:nvGraphicFramePr>
          <p:cNvPr id="222237" name="Object 9"/>
          <p:cNvGraphicFramePr>
            <a:graphicFrameLocks noChangeAspect="1"/>
          </p:cNvGraphicFramePr>
          <p:nvPr/>
        </p:nvGraphicFramePr>
        <p:xfrm>
          <a:off x="4971628" y="3695700"/>
          <a:ext cx="801688" cy="381000"/>
        </p:xfrm>
        <a:graphic>
          <a:graphicData uri="http://schemas.openxmlformats.org/presentationml/2006/ole">
            <p:oleObj spid="_x0000_s222237" name="Rovnice" r:id="rId14" imgW="431640" imgH="203040" progId="Equation.3">
              <p:embed/>
            </p:oleObj>
          </a:graphicData>
        </a:graphic>
      </p:graphicFrame>
      <p:graphicFrame>
        <p:nvGraphicFramePr>
          <p:cNvPr id="222238" name="Object 9"/>
          <p:cNvGraphicFramePr>
            <a:graphicFrameLocks noChangeAspect="1"/>
          </p:cNvGraphicFramePr>
          <p:nvPr/>
        </p:nvGraphicFramePr>
        <p:xfrm>
          <a:off x="6838528" y="3695700"/>
          <a:ext cx="685800" cy="381000"/>
        </p:xfrm>
        <a:graphic>
          <a:graphicData uri="http://schemas.openxmlformats.org/presentationml/2006/ole">
            <p:oleObj spid="_x0000_s222238" name="Rovnice" r:id="rId15" imgW="368280" imgH="203040" progId="Equation.3">
              <p:embed/>
            </p:oleObj>
          </a:graphicData>
        </a:graphic>
      </p:graphicFrame>
      <p:sp>
        <p:nvSpPr>
          <p:cNvPr id="51" name="内容占位符 2"/>
          <p:cNvSpPr txBox="1">
            <a:spLocks/>
          </p:cNvSpPr>
          <p:nvPr/>
        </p:nvSpPr>
        <p:spPr>
          <a:xfrm>
            <a:off x="7046658" y="458112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内容占位符 2"/>
          <p:cNvSpPr txBox="1">
            <a:spLocks/>
          </p:cNvSpPr>
          <p:nvPr/>
        </p:nvSpPr>
        <p:spPr>
          <a:xfrm>
            <a:off x="7046658" y="422947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6" name="内容占位符 2"/>
          <p:cNvSpPr txBox="1">
            <a:spLocks/>
          </p:cNvSpPr>
          <p:nvPr/>
        </p:nvSpPr>
        <p:spPr>
          <a:xfrm>
            <a:off x="7046658" y="386104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148064" y="458112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22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22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57" grpId="0"/>
      <p:bldP spid="60" grpId="0"/>
      <p:bldP spid="52" grpId="0"/>
      <p:bldP spid="50" grpId="0"/>
      <p:bldP spid="32" grpId="0"/>
      <p:bldP spid="10" grpId="0"/>
      <p:bldP spid="25" grpId="0" animBg="1"/>
      <p:bldP spid="27" grpId="0" animBg="1"/>
      <p:bldP spid="31" grpId="0"/>
      <p:bldP spid="59" grpId="0" animBg="1"/>
      <p:bldP spid="59" grpId="1" animBg="1"/>
      <p:bldP spid="51" grpId="0"/>
      <p:bldP spid="53" grpId="0"/>
      <p:bldP spid="56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</a:t>
            </a:r>
            <a:r>
              <a:rPr kumimoji="0" lang="en-US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ílovém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2771800" y="1056531"/>
          <a:ext cx="1068387" cy="1076325"/>
        </p:xfrm>
        <a:graphic>
          <a:graphicData uri="http://schemas.openxmlformats.org/presentationml/2006/ole">
            <p:oleObj spid="_x0000_s223234" name="Rovnice" r:id="rId3" imgW="431640" imgH="4316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3933056"/>
            <a:ext cx="662473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 a</a:t>
            </a:r>
          </a:p>
        </p:txBody>
      </p:sp>
      <p:graphicFrame>
        <p:nvGraphicFramePr>
          <p:cNvPr id="223238" name="Object 6"/>
          <p:cNvGraphicFramePr>
            <a:graphicFrameLocks noChangeAspect="1"/>
          </p:cNvGraphicFramePr>
          <p:nvPr/>
        </p:nvGraphicFramePr>
        <p:xfrm>
          <a:off x="2771800" y="2528900"/>
          <a:ext cx="1068387" cy="1076325"/>
        </p:xfrm>
        <a:graphic>
          <a:graphicData uri="http://schemas.openxmlformats.org/presentationml/2006/ole">
            <p:oleObj spid="_x0000_s223238" name="Rovnice" r:id="rId4" imgW="431640" imgH="431640" progId="Equation.3">
              <p:embed/>
            </p:oleObj>
          </a:graphicData>
        </a:graphic>
      </p:graphicFrame>
      <p:graphicFrame>
        <p:nvGraphicFramePr>
          <p:cNvPr id="223239" name="Object 6"/>
          <p:cNvGraphicFramePr>
            <a:graphicFrameLocks noChangeAspect="1"/>
          </p:cNvGraphicFramePr>
          <p:nvPr/>
        </p:nvGraphicFramePr>
        <p:xfrm>
          <a:off x="4860032" y="1056531"/>
          <a:ext cx="1068387" cy="1076325"/>
        </p:xfrm>
        <a:graphic>
          <a:graphicData uri="http://schemas.openxmlformats.org/presentationml/2006/ole">
            <p:oleObj spid="_x0000_s223239" name="Rovnice" r:id="rId5" imgW="431640" imgH="431640" progId="Equation.3">
              <p:embed/>
            </p:oleObj>
          </a:graphicData>
        </a:graphic>
      </p:graphicFrame>
      <p:graphicFrame>
        <p:nvGraphicFramePr>
          <p:cNvPr id="223240" name="Object 6"/>
          <p:cNvGraphicFramePr>
            <a:graphicFrameLocks noChangeAspect="1"/>
          </p:cNvGraphicFramePr>
          <p:nvPr/>
        </p:nvGraphicFramePr>
        <p:xfrm>
          <a:off x="4860032" y="2528900"/>
          <a:ext cx="1068387" cy="1076325"/>
        </p:xfrm>
        <a:graphic>
          <a:graphicData uri="http://schemas.openxmlformats.org/presentationml/2006/ole">
            <p:oleObj spid="_x0000_s223240" name="Rovnice" r:id="rId6" imgW="431640" imgH="431640" progId="Equation.3">
              <p:embed/>
            </p:oleObj>
          </a:graphicData>
        </a:graphic>
      </p:graphicFrame>
      <p:graphicFrame>
        <p:nvGraphicFramePr>
          <p:cNvPr id="223241" name="Object 9"/>
          <p:cNvGraphicFramePr>
            <a:graphicFrameLocks noChangeAspect="1"/>
          </p:cNvGraphicFramePr>
          <p:nvPr/>
        </p:nvGraphicFramePr>
        <p:xfrm>
          <a:off x="6951489" y="3960000"/>
          <a:ext cx="1004887" cy="506412"/>
        </p:xfrm>
        <a:graphic>
          <a:graphicData uri="http://schemas.openxmlformats.org/presentationml/2006/ole">
            <p:oleObj spid="_x0000_s223241" name="Rovnice" r:id="rId7" imgW="406080" imgH="203040" progId="Equation.3">
              <p:embed/>
            </p:oleObj>
          </a:graphicData>
        </a:graphic>
      </p:graphicFrame>
      <p:sp>
        <p:nvSpPr>
          <p:cNvPr id="12" name="内容占位符 2"/>
          <p:cNvSpPr txBox="1">
            <a:spLocks/>
          </p:cNvSpPr>
          <p:nvPr/>
        </p:nvSpPr>
        <p:spPr>
          <a:xfrm>
            <a:off x="467544" y="4365104"/>
            <a:ext cx="6624736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podíl</a:t>
            </a:r>
            <a:r>
              <a:rPr lang="cs-CZ" sz="2800" dirty="0" smtClean="0"/>
              <a:t> (: nebo ––)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23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3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23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223628" y="116632"/>
            <a:ext cx="66967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err="1" smtClean="0"/>
              <a:t>Ner</a:t>
            </a:r>
            <a:r>
              <a:rPr kumimoji="0" lang="cs-CZ" sz="3600" b="1" u="sng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ovnice</a:t>
            </a:r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60032" y="6488668"/>
            <a:ext cx="4283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67544" y="764704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2060"/>
                </a:solidFill>
              </a:rPr>
              <a:t>podíl </a:t>
            </a:r>
            <a:r>
              <a:rPr lang="en-US" sz="2800" i="1" dirty="0" smtClean="0">
                <a:solidFill>
                  <a:srgbClr val="002060"/>
                </a:solidFill>
              </a:rPr>
              <a:t>&gt;</a:t>
            </a:r>
            <a:r>
              <a:rPr lang="cs-CZ" sz="2800" i="1" dirty="0" smtClean="0">
                <a:solidFill>
                  <a:srgbClr val="00206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2060"/>
                </a:solidFill>
              </a:rPr>
              <a:t>maj</a:t>
            </a:r>
            <a:r>
              <a:rPr lang="cs-CZ" sz="2800" i="1" dirty="0" smtClean="0">
                <a:solidFill>
                  <a:srgbClr val="002060"/>
                </a:solidFill>
              </a:rPr>
              <a:t>í oba výrazy stejné znamínko</a:t>
            </a:r>
            <a:br>
              <a:rPr lang="cs-CZ" sz="2800" i="1" dirty="0" smtClean="0">
                <a:solidFill>
                  <a:srgbClr val="002060"/>
                </a:solidFill>
              </a:rPr>
            </a:b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i="1" dirty="0" smtClean="0">
                <a:solidFill>
                  <a:srgbClr val="002060"/>
                </a:solidFill>
              </a:rPr>
              <a:t>++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en-US" sz="2800" i="1" dirty="0" err="1" smtClean="0">
                <a:solidFill>
                  <a:srgbClr val="002060"/>
                </a:solidFill>
              </a:rPr>
              <a:t>nebo</a:t>
            </a:r>
            <a:r>
              <a:rPr lang="en-US" sz="2800" i="1" dirty="0" smtClean="0">
                <a:solidFill>
                  <a:srgbClr val="002060"/>
                </a:solidFill>
              </a:rPr>
              <a:t> </a:t>
            </a:r>
            <a:r>
              <a:rPr lang="cs-CZ" sz="2800" i="1" dirty="0" smtClean="0">
                <a:solidFill>
                  <a:srgbClr val="002060"/>
                </a:solidFill>
              </a:rPr>
              <a:t>(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dirty="0" smtClean="0">
                <a:solidFill>
                  <a:srgbClr val="002060"/>
                </a:solidFill>
              </a:rPr>
              <a:t> </a:t>
            </a:r>
            <a:r>
              <a:rPr lang="en-US" sz="2800" dirty="0" smtClean="0">
                <a:solidFill>
                  <a:srgbClr val="002060"/>
                </a:solidFill>
              </a:rPr>
              <a:t>–</a:t>
            </a:r>
            <a:r>
              <a:rPr lang="cs-CZ" sz="2800" i="1" dirty="0" smtClean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67544" y="1772816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0070C0"/>
                </a:solidFill>
              </a:rPr>
              <a:t>podíl </a:t>
            </a:r>
            <a:r>
              <a:rPr lang="en-US" sz="2800" i="1" dirty="0" smtClean="0">
                <a:solidFill>
                  <a:srgbClr val="0070C0"/>
                </a:solidFill>
              </a:rPr>
              <a:t>&lt;</a:t>
            </a:r>
            <a:r>
              <a:rPr lang="cs-CZ" sz="2800" i="1" dirty="0" smtClean="0">
                <a:solidFill>
                  <a:srgbClr val="0070C0"/>
                </a:solidFill>
              </a:rPr>
              <a:t> 0, pokud </a:t>
            </a:r>
            <a:r>
              <a:rPr lang="en-US" sz="2800" i="1" dirty="0" err="1" smtClean="0">
                <a:solidFill>
                  <a:srgbClr val="0070C0"/>
                </a:solidFill>
              </a:rPr>
              <a:t>maj</a:t>
            </a:r>
            <a:r>
              <a:rPr lang="cs-CZ" sz="2800" i="1" dirty="0" smtClean="0">
                <a:solidFill>
                  <a:srgbClr val="0070C0"/>
                </a:solidFill>
              </a:rPr>
              <a:t>í výrazy různé znamínko</a:t>
            </a:r>
            <a:br>
              <a:rPr lang="cs-CZ" sz="2800" i="1" dirty="0" smtClean="0">
                <a:solidFill>
                  <a:srgbClr val="0070C0"/>
                </a:solidFill>
              </a:rPr>
            </a:b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i="1" dirty="0" smtClean="0">
                <a:solidFill>
                  <a:srgbClr val="0070C0"/>
                </a:solidFill>
              </a:rPr>
              <a:t>+</a:t>
            </a:r>
            <a:r>
              <a:rPr lang="en-US" sz="2800" dirty="0" smtClean="0">
                <a:solidFill>
                  <a:srgbClr val="0070C0"/>
                </a:solidFill>
              </a:rPr>
              <a:t> 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en-US" sz="2800" i="1" dirty="0" err="1" smtClean="0">
                <a:solidFill>
                  <a:srgbClr val="0070C0"/>
                </a:solidFill>
              </a:rPr>
              <a:t>nebo</a:t>
            </a:r>
            <a:r>
              <a:rPr lang="en-US" sz="2800" i="1" dirty="0" smtClean="0">
                <a:solidFill>
                  <a:srgbClr val="0070C0"/>
                </a:solidFill>
              </a:rPr>
              <a:t> </a:t>
            </a:r>
            <a:r>
              <a:rPr lang="cs-CZ" sz="2800" i="1" dirty="0" smtClean="0">
                <a:solidFill>
                  <a:srgbClr val="0070C0"/>
                </a:solidFill>
              </a:rPr>
              <a:t>(</a:t>
            </a:r>
            <a:r>
              <a:rPr lang="en-US" sz="2800" dirty="0" smtClean="0">
                <a:solidFill>
                  <a:srgbClr val="0070C0"/>
                </a:solidFill>
              </a:rPr>
              <a:t>+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–</a:t>
            </a:r>
            <a:r>
              <a:rPr lang="cs-CZ" sz="2800" i="1" dirty="0" smtClean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251520" y="2708920"/>
            <a:ext cx="8820472" cy="180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b="1" dirty="0" smtClean="0"/>
              <a:t>Postup řešení: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/>
              <a:t>stejné jako u nerovnic v </a:t>
            </a:r>
            <a:r>
              <a:rPr lang="cs-CZ" sz="2600" b="1" dirty="0" smtClean="0"/>
              <a:t>součinovém</a:t>
            </a:r>
            <a:r>
              <a:rPr lang="cs-CZ" sz="2600" dirty="0" smtClean="0"/>
              <a:t> tvaru</a:t>
            </a:r>
          </a:p>
          <a:p>
            <a:pPr marL="273050" lvl="0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Rozdíl:</a:t>
            </a:r>
          </a:p>
          <a:p>
            <a:pPr marL="730250" lvl="1" indent="-273050">
              <a:buFont typeface="Arial" pitchFamily="34" charset="0"/>
              <a:buChar char="•"/>
            </a:pPr>
            <a:r>
              <a:rPr lang="cs-CZ" sz="2600" dirty="0" smtClean="0">
                <a:solidFill>
                  <a:srgbClr val="C00000"/>
                </a:solidFill>
              </a:rPr>
              <a:t>jmenovatel ≠ 0 – u NB ze jmenovatele závorka vždy kulatá</a:t>
            </a:r>
            <a:endParaRPr lang="en-US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1" grpId="0"/>
      <p:bldP spid="9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Skupina 45"/>
          <p:cNvGrpSpPr/>
          <p:nvPr/>
        </p:nvGrpSpPr>
        <p:grpSpPr>
          <a:xfrm>
            <a:off x="3059832" y="3185920"/>
            <a:ext cx="4680520" cy="675128"/>
            <a:chOff x="3059832" y="3185920"/>
            <a:chExt cx="4680520" cy="675128"/>
          </a:xfrm>
        </p:grpSpPr>
        <p:pic>
          <p:nvPicPr>
            <p:cNvPr id="22" name="Obrázek 21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48387"/>
            <a:stretch>
              <a:fillRect/>
            </a:stretch>
          </p:blipFill>
          <p:spPr bwMode="auto">
            <a:xfrm>
              <a:off x="3059832" y="3185920"/>
              <a:ext cx="4680520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内容占位符 2"/>
            <p:cNvSpPr txBox="1">
              <a:spLocks/>
            </p:cNvSpPr>
            <p:nvPr/>
          </p:nvSpPr>
          <p:spPr>
            <a:xfrm>
              <a:off x="4572000" y="3356992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55600" lvl="0" indent="-355600"/>
              <a:r>
                <a:rPr lang="cs-CZ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-</a:t>
              </a:r>
              <a:r>
                <a:rPr lang="en-US" sz="2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</a:t>
              </a:r>
              <a:endParaRPr lang="cs-CZ" sz="20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5" name="Elipsa 24"/>
          <p:cNvSpPr/>
          <p:nvPr/>
        </p:nvSpPr>
        <p:spPr>
          <a:xfrm>
            <a:off x="5220072" y="3212976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a 26"/>
          <p:cNvSpPr/>
          <p:nvPr/>
        </p:nvSpPr>
        <p:spPr>
          <a:xfrm>
            <a:off x="3240000" y="3185920"/>
            <a:ext cx="216024" cy="21602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3" name="Tabulka 32"/>
          <p:cNvGraphicFramePr>
            <a:graphicFrameLocks noGrp="1"/>
          </p:cNvGraphicFramePr>
          <p:nvPr/>
        </p:nvGraphicFramePr>
        <p:xfrm>
          <a:off x="323529" y="3889856"/>
          <a:ext cx="8064895" cy="1976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7"/>
                <a:gridCol w="1548172"/>
                <a:gridCol w="1548172"/>
                <a:gridCol w="1548172"/>
                <a:gridCol w="1548172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52" name="内容占位符 2"/>
          <p:cNvSpPr txBox="1">
            <a:spLocks/>
          </p:cNvSpPr>
          <p:nvPr/>
        </p:nvSpPr>
        <p:spPr>
          <a:xfrm>
            <a:off x="5796136" y="437348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0" name="内容占位符 2"/>
          <p:cNvSpPr txBox="1">
            <a:spLocks/>
          </p:cNvSpPr>
          <p:nvPr/>
        </p:nvSpPr>
        <p:spPr>
          <a:xfrm>
            <a:off x="4292352" y="494955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322888" y="712788"/>
          <a:ext cx="2262187" cy="1044575"/>
        </p:xfrm>
        <a:graphic>
          <a:graphicData uri="http://schemas.openxmlformats.org/presentationml/2006/ole">
            <p:oleObj spid="_x0000_s225282" name="Rovnice" r:id="rId4" imgW="914400" imgH="419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403648" y="116632"/>
            <a:ext cx="633670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88024" y="6488668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475656" y="980728"/>
            <a:ext cx="36004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nerovnici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1708547"/>
            <a:ext cx="468052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Nulové body (jmenovatel ≠ 0):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564904"/>
            <a:ext cx="1935832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Číselná osa: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530378" y="1700808"/>
          <a:ext cx="2201862" cy="506413"/>
        </p:xfrm>
        <a:graphic>
          <a:graphicData uri="http://schemas.openxmlformats.org/presentationml/2006/ole">
            <p:oleObj spid="_x0000_s225283" name="Rovnice" r:id="rId5" imgW="888840" imgH="20304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7061398" y="1801813"/>
          <a:ext cx="1543050" cy="411162"/>
        </p:xfrm>
        <a:graphic>
          <a:graphicData uri="http://schemas.openxmlformats.org/presentationml/2006/ole">
            <p:oleObj spid="_x0000_s225284" name="Rovnice" r:id="rId6" imgW="62208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913090" y="2634555"/>
          <a:ext cx="819150" cy="506413"/>
        </p:xfrm>
        <a:graphic>
          <a:graphicData uri="http://schemas.openxmlformats.org/presentationml/2006/ole">
            <p:oleObj spid="_x0000_s225285" name="Rovnice" r:id="rId7" imgW="33012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780660" y="2132856"/>
          <a:ext cx="1039812" cy="506412"/>
        </p:xfrm>
        <a:graphic>
          <a:graphicData uri="http://schemas.openxmlformats.org/presentationml/2006/ole">
            <p:oleObj spid="_x0000_s225286" name="Rovnice" r:id="rId8" imgW="41904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296738" y="5923929"/>
          <a:ext cx="4059238" cy="1033463"/>
        </p:xfrm>
        <a:graphic>
          <a:graphicData uri="http://schemas.openxmlformats.org/presentationml/2006/ole">
            <p:oleObj spid="_x0000_s225287" name="Rovnice" r:id="rId9" imgW="1155600" imgH="291960" progId="Equation.3">
              <p:embed/>
            </p:oleObj>
          </a:graphicData>
        </a:graphic>
      </p:graphicFrame>
      <p:graphicFrame>
        <p:nvGraphicFramePr>
          <p:cNvPr id="213001" name="Object 9"/>
          <p:cNvGraphicFramePr>
            <a:graphicFrameLocks noChangeAspect="1"/>
          </p:cNvGraphicFramePr>
          <p:nvPr/>
        </p:nvGraphicFramePr>
        <p:xfrm>
          <a:off x="2328863" y="3860800"/>
          <a:ext cx="1109662" cy="381000"/>
        </p:xfrm>
        <a:graphic>
          <a:graphicData uri="http://schemas.openxmlformats.org/presentationml/2006/ole">
            <p:oleObj spid="_x0000_s225288" name="Rovnice" r:id="rId10" imgW="596880" imgH="203040" progId="Equation.3">
              <p:embed/>
            </p:oleObj>
          </a:graphicData>
        </a:graphic>
      </p:graphicFrame>
      <p:sp>
        <p:nvSpPr>
          <p:cNvPr id="31" name="内容占位符 2"/>
          <p:cNvSpPr txBox="1">
            <a:spLocks/>
          </p:cNvSpPr>
          <p:nvPr/>
        </p:nvSpPr>
        <p:spPr>
          <a:xfrm>
            <a:off x="107504" y="3284984"/>
            <a:ext cx="14401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Tabulka: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3004" name="Object 12"/>
          <p:cNvGraphicFramePr>
            <a:graphicFrameLocks noChangeAspect="1"/>
          </p:cNvGraphicFramePr>
          <p:nvPr/>
        </p:nvGraphicFramePr>
        <p:xfrm>
          <a:off x="900113" y="4653136"/>
          <a:ext cx="885825" cy="374650"/>
        </p:xfrm>
        <a:graphic>
          <a:graphicData uri="http://schemas.openxmlformats.org/presentationml/2006/ole">
            <p:oleObj spid="_x0000_s225289" name="Rovnice" r:id="rId11" imgW="393480" imgH="164880" progId="Equation.3">
              <p:embed/>
            </p:oleObj>
          </a:graphicData>
        </a:graphic>
      </p:graphicFrame>
      <p:graphicFrame>
        <p:nvGraphicFramePr>
          <p:cNvPr id="213005" name="Object 13"/>
          <p:cNvGraphicFramePr>
            <a:graphicFrameLocks noChangeAspect="1"/>
          </p:cNvGraphicFramePr>
          <p:nvPr/>
        </p:nvGraphicFramePr>
        <p:xfrm>
          <a:off x="467544" y="4186031"/>
          <a:ext cx="1537494" cy="467105"/>
        </p:xfrm>
        <a:graphic>
          <a:graphicData uri="http://schemas.openxmlformats.org/presentationml/2006/ole">
            <p:oleObj spid="_x0000_s225290" name="Rovnice" r:id="rId12" imgW="672840" imgH="203040" progId="Equation.3">
              <p:embed/>
            </p:oleObj>
          </a:graphicData>
        </a:graphic>
      </p:graphicFrame>
      <p:sp>
        <p:nvSpPr>
          <p:cNvPr id="59" name="Elipsa 58"/>
          <p:cNvSpPr/>
          <p:nvPr/>
        </p:nvSpPr>
        <p:spPr>
          <a:xfrm>
            <a:off x="6948264" y="980728"/>
            <a:ext cx="93610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2237" name="Object 9"/>
          <p:cNvGraphicFramePr>
            <a:graphicFrameLocks noChangeAspect="1"/>
          </p:cNvGraphicFramePr>
          <p:nvPr/>
        </p:nvGraphicFramePr>
        <p:xfrm>
          <a:off x="4082728" y="3836988"/>
          <a:ext cx="849312" cy="428625"/>
        </p:xfrm>
        <a:graphic>
          <a:graphicData uri="http://schemas.openxmlformats.org/presentationml/2006/ole">
            <p:oleObj spid="_x0000_s225292" name="Rovnice" r:id="rId13" imgW="457200" imgH="228600" progId="Equation.3">
              <p:embed/>
            </p:oleObj>
          </a:graphicData>
        </a:graphic>
      </p:graphicFrame>
      <p:graphicFrame>
        <p:nvGraphicFramePr>
          <p:cNvPr id="222238" name="Object 9"/>
          <p:cNvGraphicFramePr>
            <a:graphicFrameLocks noChangeAspect="1"/>
          </p:cNvGraphicFramePr>
          <p:nvPr/>
        </p:nvGraphicFramePr>
        <p:xfrm>
          <a:off x="7270576" y="3789040"/>
          <a:ext cx="685800" cy="428625"/>
        </p:xfrm>
        <a:graphic>
          <a:graphicData uri="http://schemas.openxmlformats.org/presentationml/2006/ole">
            <p:oleObj spid="_x0000_s225293" name="Rovnice" r:id="rId14" imgW="368280" imgH="228600" progId="Equation.3">
              <p:embed/>
            </p:oleObj>
          </a:graphicData>
        </a:graphic>
      </p:graphicFrame>
      <p:sp>
        <p:nvSpPr>
          <p:cNvPr id="51" name="内容占位符 2"/>
          <p:cNvSpPr txBox="1">
            <a:spLocks/>
          </p:cNvSpPr>
          <p:nvPr/>
        </p:nvSpPr>
        <p:spPr>
          <a:xfrm>
            <a:off x="7388696" y="4949552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b="1" dirty="0" smtClean="0">
                <a:solidFill>
                  <a:srgbClr val="0070C0"/>
                </a:solidFill>
              </a:rPr>
              <a:t>+</a:t>
            </a:r>
            <a:endParaRPr lang="cs-CZ" sz="4800" b="1" dirty="0" smtClean="0">
              <a:solidFill>
                <a:srgbClr val="0070C0"/>
              </a:solidFill>
            </a:endParaRPr>
          </a:p>
        </p:txBody>
      </p:sp>
      <p:sp>
        <p:nvSpPr>
          <p:cNvPr id="53" name="内容占位符 2"/>
          <p:cNvSpPr txBox="1">
            <a:spLocks/>
          </p:cNvSpPr>
          <p:nvPr/>
        </p:nvSpPr>
        <p:spPr>
          <a:xfrm>
            <a:off x="7388696" y="437348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6" name="内容占位符 2"/>
          <p:cNvSpPr txBox="1">
            <a:spLocks/>
          </p:cNvSpPr>
          <p:nvPr/>
        </p:nvSpPr>
        <p:spPr>
          <a:xfrm>
            <a:off x="7388696" y="4013448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699792" y="4398203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796136" y="4005064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</a:t>
            </a:r>
            <a:endParaRPr lang="en-GB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2699792" y="494116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  <p:graphicFrame>
        <p:nvGraphicFramePr>
          <p:cNvPr id="225294" name="Object 3"/>
          <p:cNvGraphicFramePr>
            <a:graphicFrameLocks noChangeAspect="1"/>
          </p:cNvGraphicFramePr>
          <p:nvPr/>
        </p:nvGraphicFramePr>
        <p:xfrm>
          <a:off x="4655790" y="2200151"/>
          <a:ext cx="2076450" cy="506412"/>
        </p:xfrm>
        <a:graphic>
          <a:graphicData uri="http://schemas.openxmlformats.org/presentationml/2006/ole">
            <p:oleObj spid="_x0000_s225294" name="Rovnice" r:id="rId15" imgW="838080" imgH="203040" progId="Equation.3">
              <p:embed/>
            </p:oleObj>
          </a:graphicData>
        </a:graphic>
      </p:graphicFrame>
      <p:graphicFrame>
        <p:nvGraphicFramePr>
          <p:cNvPr id="225295" name="Object 5"/>
          <p:cNvGraphicFramePr>
            <a:graphicFrameLocks noChangeAspect="1"/>
          </p:cNvGraphicFramePr>
          <p:nvPr/>
        </p:nvGraphicFramePr>
        <p:xfrm>
          <a:off x="4788024" y="2632198"/>
          <a:ext cx="819150" cy="506413"/>
        </p:xfrm>
        <a:graphic>
          <a:graphicData uri="http://schemas.openxmlformats.org/presentationml/2006/ole">
            <p:oleObj spid="_x0000_s225295" name="Rovnice" r:id="rId16" imgW="330120" imgH="203040" progId="Equation.3">
              <p:embed/>
            </p:oleObj>
          </a:graphicData>
        </a:graphic>
      </p:graphicFrame>
      <p:sp>
        <p:nvSpPr>
          <p:cNvPr id="39" name="Elipsa 38"/>
          <p:cNvSpPr/>
          <p:nvPr/>
        </p:nvSpPr>
        <p:spPr>
          <a:xfrm>
            <a:off x="6228184" y="3212976"/>
            <a:ext cx="216024" cy="216024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5296" name="Object 6"/>
          <p:cNvGraphicFramePr>
            <a:graphicFrameLocks noChangeAspect="1"/>
          </p:cNvGraphicFramePr>
          <p:nvPr/>
        </p:nvGraphicFramePr>
        <p:xfrm>
          <a:off x="539552" y="4977160"/>
          <a:ext cx="1490663" cy="900112"/>
        </p:xfrm>
        <a:graphic>
          <a:graphicData uri="http://schemas.openxmlformats.org/presentationml/2006/ole">
            <p:oleObj spid="_x0000_s225296" name="Rovnice" r:id="rId17" imgW="698400" imgH="419040" progId="Equation.3">
              <p:embed/>
            </p:oleObj>
          </a:graphicData>
        </a:graphic>
      </p:graphicFrame>
      <p:graphicFrame>
        <p:nvGraphicFramePr>
          <p:cNvPr id="225297" name="Object 30"/>
          <p:cNvGraphicFramePr>
            <a:graphicFrameLocks noChangeAspect="1"/>
          </p:cNvGraphicFramePr>
          <p:nvPr/>
        </p:nvGraphicFramePr>
        <p:xfrm>
          <a:off x="5759450" y="3836988"/>
          <a:ext cx="614363" cy="428625"/>
        </p:xfrm>
        <a:graphic>
          <a:graphicData uri="http://schemas.openxmlformats.org/presentationml/2006/ole">
            <p:oleObj spid="_x0000_s225297" name="Rovnice" r:id="rId18" imgW="330120" imgH="228600" progId="Equation.3">
              <p:embed/>
            </p:oleObj>
          </a:graphicData>
        </a:graphic>
      </p:graphicFrame>
      <p:sp>
        <p:nvSpPr>
          <p:cNvPr id="42" name="内容占位符 2"/>
          <p:cNvSpPr txBox="1">
            <a:spLocks/>
          </p:cNvSpPr>
          <p:nvPr/>
        </p:nvSpPr>
        <p:spPr>
          <a:xfrm>
            <a:off x="2708176" y="40050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4283968" y="436510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4292352" y="4005064"/>
            <a:ext cx="711696" cy="7116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</a:t>
            </a:r>
            <a:endParaRPr lang="cs-CZ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796136" y="494116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</a:rPr>
              <a:t>–</a:t>
            </a:r>
            <a:endParaRPr lang="en-GB" sz="48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5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25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0" dur="500"/>
                                        <p:tgtEl>
                                          <p:spTgt spid="22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22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0" dur="500"/>
                                        <p:tgtEl>
                                          <p:spTgt spid="22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500"/>
                                        <p:tgtEl>
                                          <p:spTgt spid="225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0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52" grpId="0"/>
      <p:bldP spid="50" grpId="0"/>
      <p:bldP spid="32" grpId="0"/>
      <p:bldP spid="10" grpId="0"/>
      <p:bldP spid="31" grpId="0"/>
      <p:bldP spid="59" grpId="0" animBg="1"/>
      <p:bldP spid="59" grpId="1" animBg="1"/>
      <p:bldP spid="51" grpId="0"/>
      <p:bldP spid="53" grpId="0"/>
      <p:bldP spid="56" grpId="0"/>
      <p:bldP spid="57" grpId="0"/>
      <p:bldP spid="61" grpId="0"/>
      <p:bldP spid="62" grpId="0"/>
      <p:bldP spid="39" grpId="0" animBg="1"/>
      <p:bldP spid="42" grpId="0"/>
      <p:bldP spid="43" grpId="0"/>
      <p:bldP spid="44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320384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8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nerovnice: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8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c)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3311860" y="44624"/>
            <a:ext cx="252028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1456035" y="2204864"/>
          <a:ext cx="1733550" cy="984250"/>
        </p:xfrm>
        <a:graphic>
          <a:graphicData uri="http://schemas.openxmlformats.org/presentationml/2006/ole">
            <p:oleObj spid="_x0000_s199696" name="Rovnice" r:id="rId3" imgW="698400" imgH="39348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937716" y="3676650"/>
          <a:ext cx="2770188" cy="984250"/>
        </p:xfrm>
        <a:graphic>
          <a:graphicData uri="http://schemas.openxmlformats.org/presentationml/2006/ole">
            <p:oleObj spid="_x0000_s199697" name="Rovnice" r:id="rId4" imgW="1117440" imgH="39348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4139952" y="2348880"/>
          <a:ext cx="4140200" cy="712788"/>
        </p:xfrm>
        <a:graphic>
          <a:graphicData uri="http://schemas.openxmlformats.org/presentationml/2006/ole">
            <p:oleObj spid="_x0000_s199700" name="Rovnice" r:id="rId5" imgW="1333440" imgH="22860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4104208" y="3781425"/>
          <a:ext cx="3548063" cy="792163"/>
        </p:xfrm>
        <a:graphic>
          <a:graphicData uri="http://schemas.openxmlformats.org/presentationml/2006/ole">
            <p:oleObj spid="_x0000_s199701" name="Rovnice" r:id="rId6" imgW="1143000" imgH="25380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3275856" y="2492896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12568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702" name="Object 22"/>
          <p:cNvGraphicFramePr>
            <a:graphicFrameLocks noChangeAspect="1"/>
          </p:cNvGraphicFramePr>
          <p:nvPr/>
        </p:nvGraphicFramePr>
        <p:xfrm>
          <a:off x="1346498" y="5045075"/>
          <a:ext cx="1952625" cy="1047750"/>
        </p:xfrm>
        <a:graphic>
          <a:graphicData uri="http://schemas.openxmlformats.org/presentationml/2006/ole">
            <p:oleObj spid="_x0000_s199702" name="Rovnice" r:id="rId7" imgW="787320" imgH="419040" progId="Equation.3">
              <p:embed/>
            </p:oleObj>
          </a:graphicData>
        </a:graphic>
      </p:graphicFrame>
      <p:sp>
        <p:nvSpPr>
          <p:cNvPr id="19970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99707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99703" name="Object 23"/>
          <p:cNvGraphicFramePr>
            <a:graphicFrameLocks noChangeAspect="1"/>
          </p:cNvGraphicFramePr>
          <p:nvPr/>
        </p:nvGraphicFramePr>
        <p:xfrm>
          <a:off x="4104208" y="5236492"/>
          <a:ext cx="4098925" cy="712788"/>
        </p:xfrm>
        <a:graphic>
          <a:graphicData uri="http://schemas.openxmlformats.org/presentationml/2006/ole">
            <p:oleObj spid="_x0000_s199703" name="Rovnice" r:id="rId8" imgW="132048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702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80828"/>
            <a:ext cx="7920880" cy="1296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Nerovnice v součinovém a podílovém tvaru: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3212976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hledáme znamínka v intervalech (číselná osa rozdělena nulovými body)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754760" cy="648072"/>
          </a:xfrm>
        </p:spPr>
        <p:txBody>
          <a:bodyPr anchor="t">
            <a:noAutofit/>
          </a:bodyPr>
          <a:lstStyle/>
          <a:p>
            <a:pPr algn="l"/>
            <a:r>
              <a:rPr lang="cs-CZ" dirty="0" smtClean="0"/>
              <a:t>Pracovní sešit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1196752"/>
            <a:ext cx="756084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str. 80-85 /př.</a:t>
            </a:r>
            <a:r>
              <a:rPr kumimoji="0" lang="cs-CZ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3-10</a:t>
            </a:r>
            <a:endParaRPr kumimoji="0" lang="cs-CZ" sz="44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22" name="Picture 2" descr="Matematika pro SŠ – 2. díl (pracovní sešit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276872"/>
            <a:ext cx="2736304" cy="3874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3873</TotalTime>
  <Words>391</Words>
  <Application>Microsoft Office PowerPoint</Application>
  <PresentationFormat>Předvádění na obrazovce (4:3)</PresentationFormat>
  <Paragraphs>101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3.9 NEROVNICE V SOUČINOVÉM A PODÍLOVÉM TVARU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Pracovní sešit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427</cp:revision>
  <dcterms:created xsi:type="dcterms:W3CDTF">2012-10-30T11:22:23Z</dcterms:created>
  <dcterms:modified xsi:type="dcterms:W3CDTF">2014-01-31T07:06:37Z</dcterms:modified>
</cp:coreProperties>
</file>