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5" r:id="rId3"/>
    <p:sldId id="332" r:id="rId4"/>
    <p:sldId id="343" r:id="rId5"/>
    <p:sldId id="344" r:id="rId6"/>
    <p:sldId id="345" r:id="rId7"/>
    <p:sldId id="346" r:id="rId8"/>
    <p:sldId id="347" r:id="rId9"/>
    <p:sldId id="348" r:id="rId10"/>
    <p:sldId id="333" r:id="rId11"/>
    <p:sldId id="349" r:id="rId12"/>
    <p:sldId id="339" r:id="rId13"/>
    <p:sldId id="310" r:id="rId14"/>
    <p:sldId id="350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CCFF99"/>
    <a:srgbClr val="CCFF66"/>
    <a:srgbClr val="00CC99"/>
    <a:srgbClr val="009999"/>
    <a:srgbClr val="33CCCC"/>
    <a:srgbClr val="CC00CC"/>
    <a:srgbClr val="FF66FF"/>
    <a:srgbClr val="FFCCFF"/>
    <a:srgbClr val="FF99FF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1.wmf"/><Relationship Id="rId1" Type="http://schemas.openxmlformats.org/officeDocument/2006/relationships/image" Target="../media/image14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11.wmf"/><Relationship Id="rId6" Type="http://schemas.openxmlformats.org/officeDocument/2006/relationships/image" Target="../media/image15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image" Target="../media/image28.wmf"/><Relationship Id="rId3" Type="http://schemas.openxmlformats.org/officeDocument/2006/relationships/image" Target="../media/image24.wmf"/><Relationship Id="rId7" Type="http://schemas.openxmlformats.org/officeDocument/2006/relationships/image" Target="../media/image14.wmf"/><Relationship Id="rId12" Type="http://schemas.openxmlformats.org/officeDocument/2006/relationships/image" Target="../media/image22.wmf"/><Relationship Id="rId2" Type="http://schemas.openxmlformats.org/officeDocument/2006/relationships/image" Target="../media/image23.wmf"/><Relationship Id="rId1" Type="http://schemas.openxmlformats.org/officeDocument/2006/relationships/image" Target="../media/image11.wmf"/><Relationship Id="rId6" Type="http://schemas.openxmlformats.org/officeDocument/2006/relationships/image" Target="../media/image15.wmf"/><Relationship Id="rId11" Type="http://schemas.openxmlformats.org/officeDocument/2006/relationships/image" Target="../media/image21.wmf"/><Relationship Id="rId5" Type="http://schemas.openxmlformats.org/officeDocument/2006/relationships/image" Target="../media/image27.wmf"/><Relationship Id="rId10" Type="http://schemas.openxmlformats.org/officeDocument/2006/relationships/image" Target="../media/image20.wmf"/><Relationship Id="rId4" Type="http://schemas.openxmlformats.org/officeDocument/2006/relationships/image" Target="../media/image25.wmf"/><Relationship Id="rId9" Type="http://schemas.openxmlformats.org/officeDocument/2006/relationships/image" Target="../media/image19.wmf"/><Relationship Id="rId14" Type="http://schemas.openxmlformats.org/officeDocument/2006/relationships/image" Target="../media/image29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11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5.wmf"/><Relationship Id="rId7" Type="http://schemas.openxmlformats.org/officeDocument/2006/relationships/image" Target="../media/image39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10" Type="http://schemas.openxmlformats.org/officeDocument/2006/relationships/image" Target="../media/image42.wmf"/><Relationship Id="rId4" Type="http://schemas.openxmlformats.org/officeDocument/2006/relationships/image" Target="../media/image36.wmf"/><Relationship Id="rId9" Type="http://schemas.openxmlformats.org/officeDocument/2006/relationships/image" Target="../media/image41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13" Type="http://schemas.openxmlformats.org/officeDocument/2006/relationships/image" Target="../media/image55.wmf"/><Relationship Id="rId3" Type="http://schemas.openxmlformats.org/officeDocument/2006/relationships/image" Target="../media/image45.wmf"/><Relationship Id="rId7" Type="http://schemas.openxmlformats.org/officeDocument/2006/relationships/image" Target="../media/image49.wmf"/><Relationship Id="rId12" Type="http://schemas.openxmlformats.org/officeDocument/2006/relationships/image" Target="../media/image54.wmf"/><Relationship Id="rId17" Type="http://schemas.openxmlformats.org/officeDocument/2006/relationships/image" Target="../media/image59.wmf"/><Relationship Id="rId2" Type="http://schemas.openxmlformats.org/officeDocument/2006/relationships/image" Target="../media/image44.wmf"/><Relationship Id="rId16" Type="http://schemas.openxmlformats.org/officeDocument/2006/relationships/image" Target="../media/image58.wmf"/><Relationship Id="rId1" Type="http://schemas.openxmlformats.org/officeDocument/2006/relationships/image" Target="../media/image43.wmf"/><Relationship Id="rId6" Type="http://schemas.openxmlformats.org/officeDocument/2006/relationships/image" Target="../media/image48.wmf"/><Relationship Id="rId11" Type="http://schemas.openxmlformats.org/officeDocument/2006/relationships/image" Target="../media/image53.wmf"/><Relationship Id="rId5" Type="http://schemas.openxmlformats.org/officeDocument/2006/relationships/image" Target="../media/image47.wmf"/><Relationship Id="rId15" Type="http://schemas.openxmlformats.org/officeDocument/2006/relationships/image" Target="../media/image57.wmf"/><Relationship Id="rId10" Type="http://schemas.openxmlformats.org/officeDocument/2006/relationships/image" Target="../media/image52.wmf"/><Relationship Id="rId4" Type="http://schemas.openxmlformats.org/officeDocument/2006/relationships/image" Target="../media/image46.wmf"/><Relationship Id="rId9" Type="http://schemas.openxmlformats.org/officeDocument/2006/relationships/image" Target="../media/image51.wmf"/><Relationship Id="rId14" Type="http://schemas.openxmlformats.org/officeDocument/2006/relationships/image" Target="../media/image56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5" Type="http://schemas.openxmlformats.org/officeDocument/2006/relationships/image" Target="../media/image64.wmf"/><Relationship Id="rId4" Type="http://schemas.openxmlformats.org/officeDocument/2006/relationships/image" Target="../media/image6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FF99"/>
            </a:gs>
            <a:gs pos="50000">
              <a:srgbClr val="CCFF3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9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slide" Target="slide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png"/><Relationship Id="rId5" Type="http://schemas.openxmlformats.org/officeDocument/2006/relationships/oleObject" Target="../embeddings/oleObject13.bin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2.bin"/><Relationship Id="rId9" Type="http://schemas.openxmlformats.org/officeDocument/2006/relationships/oleObject" Target="../embeddings/oleObject16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4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oleObject" Target="../embeddings/oleObject41.bin"/><Relationship Id="rId18" Type="http://schemas.openxmlformats.org/officeDocument/2006/relationships/slide" Target="slide9.xml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5.bin"/><Relationship Id="rId12" Type="http://schemas.openxmlformats.org/officeDocument/2006/relationships/oleObject" Target="../embeddings/oleObject40.bin"/><Relationship Id="rId17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4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4.bin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3.bin"/><Relationship Id="rId15" Type="http://schemas.openxmlformats.org/officeDocument/2006/relationships/oleObject" Target="../embeddings/oleObject43.bin"/><Relationship Id="rId10" Type="http://schemas.openxmlformats.org/officeDocument/2006/relationships/oleObject" Target="../embeddings/oleObject38.bin"/><Relationship Id="rId19" Type="http://schemas.openxmlformats.org/officeDocument/2006/relationships/slide" Target="slide10.xml"/><Relationship Id="rId4" Type="http://schemas.openxmlformats.org/officeDocument/2006/relationships/oleObject" Target="../embeddings/oleObject32.bin"/><Relationship Id="rId9" Type="http://schemas.openxmlformats.org/officeDocument/2006/relationships/oleObject" Target="../embeddings/oleObject37.bin"/><Relationship Id="rId14" Type="http://schemas.openxmlformats.org/officeDocument/2006/relationships/oleObject" Target="../embeddings/oleObject42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image" Target="../media/image32.png"/><Relationship Id="rId7" Type="http://schemas.openxmlformats.org/officeDocument/2006/relationships/slide" Target="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8.bin"/><Relationship Id="rId5" Type="http://schemas.openxmlformats.org/officeDocument/2006/relationships/oleObject" Target="../embeddings/oleObject47.bin"/><Relationship Id="rId4" Type="http://schemas.openxmlformats.org/officeDocument/2006/relationships/oleObject" Target="../embeddings/oleObject46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oleObject" Target="../embeddings/oleObject5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52.bin"/><Relationship Id="rId12" Type="http://schemas.openxmlformats.org/officeDocument/2006/relationships/oleObject" Target="../embeddings/oleObject5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51.bin"/><Relationship Id="rId11" Type="http://schemas.openxmlformats.org/officeDocument/2006/relationships/oleObject" Target="../embeddings/oleObject56.bin"/><Relationship Id="rId5" Type="http://schemas.openxmlformats.org/officeDocument/2006/relationships/oleObject" Target="../embeddings/oleObject50.bin"/><Relationship Id="rId10" Type="http://schemas.openxmlformats.org/officeDocument/2006/relationships/oleObject" Target="../embeddings/oleObject55.bin"/><Relationship Id="rId4" Type="http://schemas.openxmlformats.org/officeDocument/2006/relationships/oleObject" Target="../embeddings/oleObject49.bin"/><Relationship Id="rId9" Type="http://schemas.openxmlformats.org/officeDocument/2006/relationships/oleObject" Target="../embeddings/oleObject54.bin"/><Relationship Id="rId14" Type="http://schemas.openxmlformats.org/officeDocument/2006/relationships/oleObject" Target="../embeddings/oleObject59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.bin"/><Relationship Id="rId13" Type="http://schemas.openxmlformats.org/officeDocument/2006/relationships/oleObject" Target="../embeddings/oleObject69.bin"/><Relationship Id="rId18" Type="http://schemas.openxmlformats.org/officeDocument/2006/relationships/oleObject" Target="../embeddings/oleObject74.bin"/><Relationship Id="rId3" Type="http://schemas.openxmlformats.org/officeDocument/2006/relationships/image" Target="../media/image8.png"/><Relationship Id="rId21" Type="http://schemas.openxmlformats.org/officeDocument/2006/relationships/oleObject" Target="../embeddings/oleObject77.bin"/><Relationship Id="rId7" Type="http://schemas.openxmlformats.org/officeDocument/2006/relationships/oleObject" Target="../embeddings/oleObject63.bin"/><Relationship Id="rId12" Type="http://schemas.openxmlformats.org/officeDocument/2006/relationships/oleObject" Target="../embeddings/oleObject68.bin"/><Relationship Id="rId17" Type="http://schemas.openxmlformats.org/officeDocument/2006/relationships/oleObject" Target="../embeddings/oleObject73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2.bin"/><Relationship Id="rId20" Type="http://schemas.openxmlformats.org/officeDocument/2006/relationships/oleObject" Target="../embeddings/oleObject76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62.bin"/><Relationship Id="rId11" Type="http://schemas.openxmlformats.org/officeDocument/2006/relationships/oleObject" Target="../embeddings/oleObject67.bin"/><Relationship Id="rId5" Type="http://schemas.openxmlformats.org/officeDocument/2006/relationships/oleObject" Target="../embeddings/oleObject61.bin"/><Relationship Id="rId15" Type="http://schemas.openxmlformats.org/officeDocument/2006/relationships/oleObject" Target="../embeddings/oleObject71.bin"/><Relationship Id="rId10" Type="http://schemas.openxmlformats.org/officeDocument/2006/relationships/oleObject" Target="../embeddings/oleObject66.bin"/><Relationship Id="rId19" Type="http://schemas.openxmlformats.org/officeDocument/2006/relationships/oleObject" Target="../embeddings/oleObject75.bin"/><Relationship Id="rId4" Type="http://schemas.openxmlformats.org/officeDocument/2006/relationships/oleObject" Target="../embeddings/oleObject60.bin"/><Relationship Id="rId9" Type="http://schemas.openxmlformats.org/officeDocument/2006/relationships/oleObject" Target="../embeddings/oleObject65.bin"/><Relationship Id="rId14" Type="http://schemas.openxmlformats.org/officeDocument/2006/relationships/oleObject" Target="../embeddings/oleObject70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81.bin"/><Relationship Id="rId5" Type="http://schemas.openxmlformats.org/officeDocument/2006/relationships/oleObject" Target="../embeddings/oleObject80.bin"/><Relationship Id="rId10" Type="http://schemas.openxmlformats.org/officeDocument/2006/relationships/oleObject" Target="../embeddings/oleObject85.bin"/><Relationship Id="rId4" Type="http://schemas.openxmlformats.org/officeDocument/2006/relationships/oleObject" Target="../embeddings/oleObject79.bin"/><Relationship Id="rId9" Type="http://schemas.openxmlformats.org/officeDocument/2006/relationships/oleObject" Target="../embeddings/oleObject84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5.2 </a:t>
            </a:r>
            <a:r>
              <a:rPr lang="cs-CZ" altLang="zh-CN" sz="5400" dirty="0" smtClean="0"/>
              <a:t>LINEÁRNÍ ROVNICE</a:t>
            </a:r>
            <a:br>
              <a:rPr lang="cs-CZ" altLang="zh-CN" sz="5400" dirty="0" smtClean="0"/>
            </a:br>
            <a:r>
              <a:rPr lang="cs-CZ" altLang="zh-CN" sz="5400" dirty="0" smtClean="0"/>
              <a:t>S ABSOLUTNÍ HODNOTOU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Skupina 30"/>
          <p:cNvGrpSpPr/>
          <p:nvPr/>
        </p:nvGrpSpPr>
        <p:grpSpPr>
          <a:xfrm>
            <a:off x="2231740" y="5949280"/>
            <a:ext cx="4680520" cy="513348"/>
            <a:chOff x="2231740" y="5949280"/>
            <a:chExt cx="4680520" cy="513348"/>
          </a:xfrm>
        </p:grpSpPr>
        <p:pic>
          <p:nvPicPr>
            <p:cNvPr id="34" name="Obrázek 33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48387"/>
            <a:stretch>
              <a:fillRect/>
            </a:stretch>
          </p:blipFill>
          <p:spPr bwMode="auto">
            <a:xfrm>
              <a:off x="2231740" y="5949280"/>
              <a:ext cx="4680520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" name="TextovéPole 36"/>
            <p:cNvSpPr txBox="1"/>
            <p:nvPr/>
          </p:nvSpPr>
          <p:spPr>
            <a:xfrm>
              <a:off x="4860032" y="6093296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8" name="Pravá složená závorka 37"/>
          <p:cNvSpPr/>
          <p:nvPr/>
        </p:nvSpPr>
        <p:spPr>
          <a:xfrm rot="16200000">
            <a:off x="5594922" y="5142382"/>
            <a:ext cx="258413" cy="1440162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9999" name="Object 15"/>
          <p:cNvGraphicFramePr>
            <a:graphicFrameLocks noChangeAspect="1"/>
          </p:cNvGraphicFramePr>
          <p:nvPr/>
        </p:nvGraphicFramePr>
        <p:xfrm>
          <a:off x="2051720" y="4005064"/>
          <a:ext cx="942975" cy="569913"/>
        </p:xfrm>
        <a:graphic>
          <a:graphicData uri="http://schemas.openxmlformats.org/presentationml/2006/ole">
            <p:oleObj spid="_x0000_s169999" name="Rovnice" r:id="rId4" imgW="380880" imgH="22860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Opakování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1619672" y="1052736"/>
          <a:ext cx="974725" cy="569912"/>
        </p:xfrm>
        <a:graphic>
          <a:graphicData uri="http://schemas.openxmlformats.org/presentationml/2006/ole">
            <p:oleObj spid="_x0000_s169990" name="Rovnice" r:id="rId5" imgW="393480" imgH="22860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719572" y="1772816"/>
            <a:ext cx="7704856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043238" indent="-3043238" algn="ctr"/>
            <a:r>
              <a:rPr lang="cs-CZ" sz="2800" dirty="0" smtClean="0"/>
              <a:t>Absolutní hodnota – vyjadřuje na číselné ose vzdálenost čísla od nuly</a:t>
            </a:r>
            <a:endParaRPr lang="cs-CZ" sz="2800" dirty="0"/>
          </a:p>
        </p:txBody>
      </p:sp>
      <p:graphicFrame>
        <p:nvGraphicFramePr>
          <p:cNvPr id="169993" name="Object 9"/>
          <p:cNvGraphicFramePr>
            <a:graphicFrameLocks noChangeAspect="1"/>
          </p:cNvGraphicFramePr>
          <p:nvPr/>
        </p:nvGraphicFramePr>
        <p:xfrm>
          <a:off x="2579613" y="1124744"/>
          <a:ext cx="314325" cy="381000"/>
        </p:xfrm>
        <a:graphic>
          <a:graphicData uri="http://schemas.openxmlformats.org/presentationml/2006/ole">
            <p:oleObj spid="_x0000_s169993" name="Rovnice" r:id="rId6" imgW="126720" imgH="152280" progId="Equation.3">
              <p:embed/>
            </p:oleObj>
          </a:graphicData>
        </a:graphic>
      </p:graphicFrame>
      <p:graphicFrame>
        <p:nvGraphicFramePr>
          <p:cNvPr id="169994" name="Object 10"/>
          <p:cNvGraphicFramePr>
            <a:graphicFrameLocks noChangeAspect="1"/>
          </p:cNvGraphicFramePr>
          <p:nvPr/>
        </p:nvGraphicFramePr>
        <p:xfrm>
          <a:off x="6162327" y="986879"/>
          <a:ext cx="690563" cy="569913"/>
        </p:xfrm>
        <a:graphic>
          <a:graphicData uri="http://schemas.openxmlformats.org/presentationml/2006/ole">
            <p:oleObj spid="_x0000_s169994" name="Rovnice" r:id="rId7" imgW="279360" imgH="228600" progId="Equation.3">
              <p:embed/>
            </p:oleObj>
          </a:graphicData>
        </a:graphic>
      </p:graphicFrame>
      <p:graphicFrame>
        <p:nvGraphicFramePr>
          <p:cNvPr id="169995" name="Object 11"/>
          <p:cNvGraphicFramePr>
            <a:graphicFrameLocks noChangeAspect="1"/>
          </p:cNvGraphicFramePr>
          <p:nvPr/>
        </p:nvGraphicFramePr>
        <p:xfrm>
          <a:off x="6810375" y="1052736"/>
          <a:ext cx="282575" cy="381000"/>
        </p:xfrm>
        <a:graphic>
          <a:graphicData uri="http://schemas.openxmlformats.org/presentationml/2006/ole">
            <p:oleObj spid="_x0000_s169995" name="Rovnice" r:id="rId8" imgW="114120" imgH="152280" progId="Equation.3">
              <p:embed/>
            </p:oleObj>
          </a:graphicData>
        </a:graphic>
      </p:graphicFrame>
      <p:pic>
        <p:nvPicPr>
          <p:cNvPr id="21" name="Obrázek 20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231740" y="3170585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Oval 20"/>
          <p:cNvSpPr>
            <a:spLocks noChangeArrowheads="1"/>
          </p:cNvSpPr>
          <p:nvPr/>
        </p:nvSpPr>
        <p:spPr bwMode="auto">
          <a:xfrm>
            <a:off x="2411760" y="3153978"/>
            <a:ext cx="239162" cy="232631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29" name="Skupina 28"/>
          <p:cNvGrpSpPr/>
          <p:nvPr/>
        </p:nvGrpSpPr>
        <p:grpSpPr>
          <a:xfrm>
            <a:off x="2555776" y="2564904"/>
            <a:ext cx="1944216" cy="677689"/>
            <a:chOff x="2555776" y="2564904"/>
            <a:chExt cx="1944216" cy="677689"/>
          </a:xfrm>
        </p:grpSpPr>
        <p:sp>
          <p:nvSpPr>
            <p:cNvPr id="23" name="Pravá složená závorka 22"/>
            <p:cNvSpPr/>
            <p:nvPr/>
          </p:nvSpPr>
          <p:spPr>
            <a:xfrm rot="16200000">
              <a:off x="3383868" y="2126469"/>
              <a:ext cx="288032" cy="1944216"/>
            </a:xfrm>
            <a:prstGeom prst="rightBrac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3347864" y="256490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rgbClr val="C00000"/>
                  </a:solidFill>
                </a:rPr>
                <a:t>4</a:t>
              </a:r>
              <a:endParaRPr lang="en-GB" sz="2400" b="1" dirty="0" smtClean="0">
                <a:solidFill>
                  <a:srgbClr val="C00000"/>
                </a:solidFill>
              </a:endParaRPr>
            </a:p>
          </p:txBody>
        </p:sp>
      </p:grpSp>
      <p:sp>
        <p:nvSpPr>
          <p:cNvPr id="26" name="Oval 20"/>
          <p:cNvSpPr>
            <a:spLocks noChangeArrowheads="1"/>
          </p:cNvSpPr>
          <p:nvPr/>
        </p:nvSpPr>
        <p:spPr bwMode="auto">
          <a:xfrm>
            <a:off x="5364088" y="3153979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pSp>
        <p:nvGrpSpPr>
          <p:cNvPr id="30" name="Skupina 29"/>
          <p:cNvGrpSpPr/>
          <p:nvPr/>
        </p:nvGrpSpPr>
        <p:grpSpPr>
          <a:xfrm>
            <a:off x="4499992" y="2564904"/>
            <a:ext cx="1008114" cy="648072"/>
            <a:chOff x="4499992" y="2564904"/>
            <a:chExt cx="1008114" cy="648072"/>
          </a:xfrm>
        </p:grpSpPr>
        <p:sp>
          <p:nvSpPr>
            <p:cNvPr id="27" name="Pravá složená závorka 26"/>
            <p:cNvSpPr/>
            <p:nvPr/>
          </p:nvSpPr>
          <p:spPr>
            <a:xfrm rot="16200000">
              <a:off x="4874842" y="2579713"/>
              <a:ext cx="258413" cy="1008114"/>
            </a:xfrm>
            <a:prstGeom prst="rightBrac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4860032" y="256490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rgbClr val="0070C0"/>
                  </a:solidFill>
                </a:rPr>
                <a:t>2</a:t>
              </a:r>
              <a:endParaRPr lang="en-GB" sz="2400" b="1" dirty="0" smtClean="0">
                <a:solidFill>
                  <a:srgbClr val="0070C0"/>
                </a:solidFill>
              </a:endParaRPr>
            </a:p>
          </p:txBody>
        </p:sp>
      </p:grpSp>
      <p:graphicFrame>
        <p:nvGraphicFramePr>
          <p:cNvPr id="169997" name="Object 13"/>
          <p:cNvGraphicFramePr>
            <a:graphicFrameLocks noChangeAspect="1"/>
          </p:cNvGraphicFramePr>
          <p:nvPr/>
        </p:nvGraphicFramePr>
        <p:xfrm>
          <a:off x="971600" y="4005064"/>
          <a:ext cx="1195387" cy="569913"/>
        </p:xfrm>
        <a:graphic>
          <a:graphicData uri="http://schemas.openxmlformats.org/presentationml/2006/ole">
            <p:oleObj spid="_x0000_s169997" name="Rovnice" r:id="rId9" imgW="482400" imgH="228600" progId="Equation.3">
              <p:embed/>
            </p:oleObj>
          </a:graphicData>
        </a:graphic>
      </p:graphicFrame>
      <p:graphicFrame>
        <p:nvGraphicFramePr>
          <p:cNvPr id="169998" name="Object 14"/>
          <p:cNvGraphicFramePr>
            <a:graphicFrameLocks noChangeAspect="1"/>
          </p:cNvGraphicFramePr>
          <p:nvPr/>
        </p:nvGraphicFramePr>
        <p:xfrm>
          <a:off x="2991693" y="4071094"/>
          <a:ext cx="284163" cy="412750"/>
        </p:xfrm>
        <a:graphic>
          <a:graphicData uri="http://schemas.openxmlformats.org/presentationml/2006/ole">
            <p:oleObj spid="_x0000_s169998" name="Rovnice" r:id="rId10" imgW="114120" imgH="164880" progId="Equation.3">
              <p:embed/>
            </p:oleObj>
          </a:graphicData>
        </a:graphic>
      </p:graphicFrame>
      <p:sp>
        <p:nvSpPr>
          <p:cNvPr id="33" name="内容占位符 2"/>
          <p:cNvSpPr txBox="1">
            <a:spLocks/>
          </p:cNvSpPr>
          <p:nvPr/>
        </p:nvSpPr>
        <p:spPr>
          <a:xfrm>
            <a:off x="656692" y="4509120"/>
            <a:ext cx="7830616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4040188" indent="-4040188"/>
            <a:r>
              <a:rPr lang="cs-CZ" sz="2800" dirty="0" smtClean="0"/>
              <a:t>Absolutní hodnota rozdílu – vyjadřuje na číselné ose vzdálenost dvou čísel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5" name="Oval 20"/>
          <p:cNvSpPr>
            <a:spLocks noChangeArrowheads="1"/>
          </p:cNvSpPr>
          <p:nvPr/>
        </p:nvSpPr>
        <p:spPr bwMode="auto">
          <a:xfrm>
            <a:off x="4860032" y="5949280"/>
            <a:ext cx="239162" cy="232631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6" name="Oval 20"/>
          <p:cNvSpPr>
            <a:spLocks noChangeArrowheads="1"/>
          </p:cNvSpPr>
          <p:nvPr/>
        </p:nvSpPr>
        <p:spPr bwMode="auto">
          <a:xfrm>
            <a:off x="6349062" y="5949280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5544000" y="5301208"/>
            <a:ext cx="43204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</a:t>
            </a:r>
            <a:endParaRPr lang="en-GB" sz="2400" b="1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6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16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16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"/>
                                        <p:tgtEl>
                                          <p:spTgt spid="169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20" grpId="0"/>
      <p:bldP spid="22" grpId="0" animBg="1"/>
      <p:bldP spid="26" grpId="0" animBg="1"/>
      <p:bldP spid="33" grpId="0"/>
      <p:bldP spid="35" grpId="0" animBg="1"/>
      <p:bldP spid="36" grpId="0" animBg="1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467544" y="1124744"/>
            <a:ext cx="8208912" cy="180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lvl="0" indent="-273050">
              <a:spcAft>
                <a:spcPts val="1800"/>
              </a:spcAft>
            </a:pPr>
            <a:r>
              <a:rPr lang="cs-CZ" sz="2800" dirty="0" smtClean="0"/>
              <a:t>= rovnice, které obsahují výrazy s proměnnou</a:t>
            </a:r>
            <a:br>
              <a:rPr lang="cs-CZ" sz="2800" dirty="0" smtClean="0"/>
            </a:br>
            <a:r>
              <a:rPr lang="cs-CZ" sz="2800" dirty="0" smtClean="0"/>
              <a:t>v absolutní hodnotě</a:t>
            </a:r>
          </a:p>
          <a:p>
            <a:pPr marL="273050" lvl="0" indent="-273050">
              <a:spcAft>
                <a:spcPts val="600"/>
              </a:spcAft>
            </a:pPr>
            <a:r>
              <a:rPr lang="cs-CZ" sz="2800" dirty="0" smtClean="0"/>
              <a:t> Př.:</a:t>
            </a:r>
            <a:endParaRPr lang="cs-CZ" sz="2800" dirty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s absolutní hodnotou: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8657" name="Object 1"/>
          <p:cNvGraphicFramePr>
            <a:graphicFrameLocks noChangeAspect="1"/>
          </p:cNvGraphicFramePr>
          <p:nvPr/>
        </p:nvGraphicFramePr>
        <p:xfrm>
          <a:off x="1430338" y="2629272"/>
          <a:ext cx="1636712" cy="571500"/>
        </p:xfrm>
        <a:graphic>
          <a:graphicData uri="http://schemas.openxmlformats.org/presentationml/2006/ole">
            <p:oleObj spid="_x0000_s198657" name="Rovnice" r:id="rId3" imgW="660240" imgH="228600" progId="Equation.3">
              <p:embed/>
            </p:oleObj>
          </a:graphicData>
        </a:graphic>
      </p:graphicFrame>
      <p:graphicFrame>
        <p:nvGraphicFramePr>
          <p:cNvPr id="198658" name="Object 2"/>
          <p:cNvGraphicFramePr>
            <a:graphicFrameLocks noChangeAspect="1"/>
          </p:cNvGraphicFramePr>
          <p:nvPr/>
        </p:nvGraphicFramePr>
        <p:xfrm>
          <a:off x="1487487" y="3505572"/>
          <a:ext cx="3084513" cy="571500"/>
        </p:xfrm>
        <a:graphic>
          <a:graphicData uri="http://schemas.openxmlformats.org/presentationml/2006/ole">
            <p:oleObj spid="_x0000_s198658" name="Rovnice" r:id="rId4" imgW="1244520" imgH="228600" progId="Equation.3">
              <p:embed/>
            </p:oleObj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198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"/>
                                        <p:tgtEl>
                                          <p:spTgt spid="198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3203848" y="980728"/>
            <a:ext cx="27363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lvl="0" indent="-273050">
              <a:spcAft>
                <a:spcPts val="1800"/>
              </a:spcAft>
            </a:pPr>
            <a:r>
              <a:rPr lang="cs-CZ" sz="2800" dirty="0" smtClean="0"/>
              <a:t>Vyřeš rovnici v R: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8657" name="Object 1"/>
          <p:cNvGraphicFramePr>
            <a:graphicFrameLocks noChangeAspect="1"/>
          </p:cNvGraphicFramePr>
          <p:nvPr/>
        </p:nvGraphicFramePr>
        <p:xfrm>
          <a:off x="3848100" y="1773238"/>
          <a:ext cx="1447800" cy="571500"/>
        </p:xfrm>
        <a:graphic>
          <a:graphicData uri="http://schemas.openxmlformats.org/presentationml/2006/ole">
            <p:oleObj spid="_x0000_s203778" name="Rovnice" r:id="rId3" imgW="583920" imgH="228600" progId="Equation.3">
              <p:embed/>
            </p:oleObj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2" name="Přímá spojovací šipka 11"/>
          <p:cNvCxnSpPr>
            <a:stCxn id="14" idx="2"/>
          </p:cNvCxnSpPr>
          <p:nvPr/>
        </p:nvCxnSpPr>
        <p:spPr>
          <a:xfrm flipH="1">
            <a:off x="2051720" y="2996952"/>
            <a:ext cx="2520280" cy="1008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内容占位符 2">
            <a:hlinkClick r:id="" action="ppaction://hlinkshowjump?jump=nextslide"/>
          </p:cNvPr>
          <p:cNvSpPr txBox="1">
            <a:spLocks/>
          </p:cNvSpPr>
          <p:nvPr/>
        </p:nvSpPr>
        <p:spPr>
          <a:xfrm>
            <a:off x="899592" y="4077072"/>
            <a:ext cx="266429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lvl="0" indent="-273050">
              <a:spcAft>
                <a:spcPts val="1800"/>
              </a:spcAft>
            </a:pPr>
            <a:r>
              <a:rPr lang="cs-CZ" sz="2800" dirty="0" smtClean="0"/>
              <a:t>Dělení intervalů</a:t>
            </a: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03848" y="2492896"/>
            <a:ext cx="27363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lvl="0" indent="-273050">
              <a:spcAft>
                <a:spcPts val="1800"/>
              </a:spcAft>
            </a:pPr>
            <a:r>
              <a:rPr lang="cs-CZ" sz="2800" dirty="0" smtClean="0"/>
              <a:t>2 metody řešení</a:t>
            </a:r>
          </a:p>
        </p:txBody>
      </p:sp>
      <p:cxnSp>
        <p:nvCxnSpPr>
          <p:cNvPr id="17" name="Přímá spojovací šipka 16"/>
          <p:cNvCxnSpPr>
            <a:stCxn id="14" idx="2"/>
          </p:cNvCxnSpPr>
          <p:nvPr/>
        </p:nvCxnSpPr>
        <p:spPr>
          <a:xfrm>
            <a:off x="4572000" y="2996952"/>
            <a:ext cx="2520280" cy="1008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内容占位符 2">
            <a:hlinkClick r:id="rId4" action="ppaction://hlinksldjump"/>
          </p:cNvPr>
          <p:cNvSpPr txBox="1">
            <a:spLocks/>
          </p:cNvSpPr>
          <p:nvPr/>
        </p:nvSpPr>
        <p:spPr>
          <a:xfrm>
            <a:off x="4572000" y="4077072"/>
            <a:ext cx="410445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3050" lvl="0" indent="-273050">
              <a:spcAft>
                <a:spcPts val="1800"/>
              </a:spcAft>
            </a:pPr>
            <a:r>
              <a:rPr lang="cs-CZ" sz="2800" dirty="0" smtClean="0"/>
              <a:t>Absolutní hodnota rozdílu</a:t>
            </a:r>
          </a:p>
        </p:txBody>
      </p:sp>
      <p:sp>
        <p:nvSpPr>
          <p:cNvPr id="21" name="Mrak 20"/>
          <p:cNvSpPr/>
          <p:nvPr/>
        </p:nvSpPr>
        <p:spPr>
          <a:xfrm>
            <a:off x="899592" y="4797152"/>
            <a:ext cx="7344816" cy="1728192"/>
          </a:xfrm>
          <a:prstGeom prst="cloud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Kliknutím na název</a:t>
            </a:r>
            <a:b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vyber metodu</a:t>
            </a: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0" grpId="0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395536" y="3068960"/>
            <a:ext cx="79208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	Nulový bod rozdělí číselnou osu na dva intervaly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6" name="Rectangle 5"/>
          <p:cNvSpPr>
            <a:spLocks noChangeArrowheads="1"/>
          </p:cNvSpPr>
          <p:nvPr/>
        </p:nvSpPr>
        <p:spPr bwMode="auto">
          <a:xfrm>
            <a:off x="395536" y="6002124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lvl="0" indent="-442913" fontAlgn="base">
              <a:spcBef>
                <a:spcPct val="0"/>
              </a:spcBef>
              <a:spcAft>
                <a:spcPct val="0"/>
              </a:spcAft>
              <a:tabLst>
                <a:tab pos="442800" algn="l"/>
              </a:tabLst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.	</a:t>
            </a: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 Rovnici vyřešíme v každém intervalu zvlášť</a:t>
            </a:r>
            <a:endParaRPr kumimoji="0" lang="cs-CZ" sz="2800" i="1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Metoda: </a:t>
            </a:r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04804" name="Object 1"/>
          <p:cNvGraphicFramePr>
            <a:graphicFrameLocks noChangeAspect="1"/>
          </p:cNvGraphicFramePr>
          <p:nvPr/>
        </p:nvGraphicFramePr>
        <p:xfrm>
          <a:off x="3848100" y="836712"/>
          <a:ext cx="1447800" cy="571500"/>
        </p:xfrm>
        <a:graphic>
          <a:graphicData uri="http://schemas.openxmlformats.org/presentationml/2006/ole">
            <p:oleObj spid="_x0000_s204804" name="Rovnice" r:id="rId3" imgW="583920" imgH="228600" progId="Equation.3">
              <p:embed/>
            </p:oleObj>
          </a:graphicData>
        </a:graphic>
      </p:graphicFrame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395536" y="1340768"/>
            <a:ext cx="7920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1.	Najdeme nulový bod intervalu</a:t>
            </a:r>
            <a:b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</a:br>
            <a:r>
              <a:rPr kumimoji="0" lang="cs-CZ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(výraz v tomto bodě mění znaménko z – na +)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1619672" y="3068960"/>
            <a:ext cx="60486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ea typeface="Calibri" pitchFamily="34" charset="0"/>
                <a:cs typeface="Times New Roman" pitchFamily="18" charset="0"/>
              </a:rPr>
              <a:t>Výraz v absolutní hodnotě položíme = 0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4806" name="Object 1"/>
          <p:cNvGraphicFramePr>
            <a:graphicFrameLocks noChangeAspect="1"/>
          </p:cNvGraphicFramePr>
          <p:nvPr/>
        </p:nvGraphicFramePr>
        <p:xfrm>
          <a:off x="3898900" y="2348880"/>
          <a:ext cx="1352550" cy="412750"/>
        </p:xfrm>
        <a:graphic>
          <a:graphicData uri="http://schemas.openxmlformats.org/presentationml/2006/ole">
            <p:oleObj spid="_x0000_s204806" name="Rovnice" r:id="rId4" imgW="545760" imgH="164880" progId="Equation.3">
              <p:embed/>
            </p:oleObj>
          </a:graphicData>
        </a:graphic>
      </p:graphicFrame>
      <p:graphicFrame>
        <p:nvGraphicFramePr>
          <p:cNvPr id="204807" name="Object 1"/>
          <p:cNvGraphicFramePr>
            <a:graphicFrameLocks noChangeAspect="1"/>
          </p:cNvGraphicFramePr>
          <p:nvPr/>
        </p:nvGraphicFramePr>
        <p:xfrm>
          <a:off x="4427984" y="2728665"/>
          <a:ext cx="1038225" cy="412750"/>
        </p:xfrm>
        <a:graphic>
          <a:graphicData uri="http://schemas.openxmlformats.org/presentationml/2006/ole">
            <p:oleObj spid="_x0000_s204807" name="Rovnice" r:id="rId5" imgW="419040" imgH="164880" progId="Equation.3">
              <p:embed/>
            </p:oleObj>
          </a:graphicData>
        </a:graphic>
      </p:graphicFrame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5364088" y="2636912"/>
            <a:ext cx="2079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…nulový bod</a:t>
            </a:r>
          </a:p>
        </p:txBody>
      </p:sp>
      <p:grpSp>
        <p:nvGrpSpPr>
          <p:cNvPr id="45" name="Skupina 44"/>
          <p:cNvGrpSpPr/>
          <p:nvPr/>
        </p:nvGrpSpPr>
        <p:grpSpPr>
          <a:xfrm>
            <a:off x="3491880" y="4077072"/>
            <a:ext cx="4680520" cy="605681"/>
            <a:chOff x="2231740" y="4653136"/>
            <a:chExt cx="4680520" cy="605681"/>
          </a:xfrm>
        </p:grpSpPr>
        <p:pic>
          <p:nvPicPr>
            <p:cNvPr id="17" name="Obrázek 16"/>
            <p:cNvPicPr/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176"/>
            <a:stretch>
              <a:fillRect/>
            </a:stretch>
          </p:blipFill>
          <p:spPr bwMode="auto">
            <a:xfrm>
              <a:off x="2231740" y="4653136"/>
              <a:ext cx="4680520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ovéPole 17"/>
            <p:cNvSpPr txBox="1"/>
            <p:nvPr/>
          </p:nvSpPr>
          <p:spPr>
            <a:xfrm>
              <a:off x="4355976" y="479715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0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860032" y="479715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5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5220072" y="4797152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10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5724128" y="4797152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15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3203848" y="4797152"/>
              <a:ext cx="7200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-10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2699792" y="479715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-15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3779912" y="479715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-5</a:t>
              </a:r>
              <a:endPara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aphicFrame>
        <p:nvGraphicFramePr>
          <p:cNvPr id="204808" name="Object 8"/>
          <p:cNvGraphicFramePr>
            <a:graphicFrameLocks noChangeAspect="1"/>
          </p:cNvGraphicFramePr>
          <p:nvPr/>
        </p:nvGraphicFramePr>
        <p:xfrm>
          <a:off x="3253532" y="3429000"/>
          <a:ext cx="1951037" cy="571500"/>
        </p:xfrm>
        <a:graphic>
          <a:graphicData uri="http://schemas.openxmlformats.org/presentationml/2006/ole">
            <p:oleObj spid="_x0000_s204808" name="Rovnice" r:id="rId7" imgW="787320" imgH="228600" progId="Equation.3">
              <p:embed/>
            </p:oleObj>
          </a:graphicData>
        </a:graphic>
      </p:graphicFrame>
      <p:graphicFrame>
        <p:nvGraphicFramePr>
          <p:cNvPr id="204809" name="Object 9"/>
          <p:cNvGraphicFramePr>
            <a:graphicFrameLocks noChangeAspect="1"/>
          </p:cNvGraphicFramePr>
          <p:nvPr/>
        </p:nvGraphicFramePr>
        <p:xfrm>
          <a:off x="5474171" y="3429000"/>
          <a:ext cx="1762125" cy="571500"/>
        </p:xfrm>
        <a:graphic>
          <a:graphicData uri="http://schemas.openxmlformats.org/presentationml/2006/ole">
            <p:oleObj spid="_x0000_s204809" name="Rovnice" r:id="rId8" imgW="711000" imgH="228600" progId="Equation.3">
              <p:embed/>
            </p:oleObj>
          </a:graphicData>
        </a:graphic>
      </p:graphicFrame>
      <p:grpSp>
        <p:nvGrpSpPr>
          <p:cNvPr id="39" name="Skupina 38"/>
          <p:cNvGrpSpPr/>
          <p:nvPr/>
        </p:nvGrpSpPr>
        <p:grpSpPr>
          <a:xfrm>
            <a:off x="3275856" y="3789040"/>
            <a:ext cx="4104456" cy="448719"/>
            <a:chOff x="2987824" y="4293096"/>
            <a:chExt cx="4104456" cy="448719"/>
          </a:xfrm>
        </p:grpSpPr>
        <p:grpSp>
          <p:nvGrpSpPr>
            <p:cNvPr id="20" name="Skupina 19"/>
            <p:cNvGrpSpPr/>
            <p:nvPr/>
          </p:nvGrpSpPr>
          <p:grpSpPr>
            <a:xfrm>
              <a:off x="4860032" y="4293096"/>
              <a:ext cx="2232248" cy="448719"/>
              <a:chOff x="3419872" y="5788657"/>
              <a:chExt cx="2232248" cy="448719"/>
            </a:xfrm>
          </p:grpSpPr>
          <p:cxnSp>
            <p:nvCxnSpPr>
              <p:cNvPr id="21" name="AutoShape 17"/>
              <p:cNvCxnSpPr>
                <a:cxnSpLocks noChangeShapeType="1"/>
              </p:cNvCxnSpPr>
              <p:nvPr/>
            </p:nvCxnSpPr>
            <p:spPr bwMode="auto">
              <a:xfrm rot="180000" flipH="1" flipV="1">
                <a:off x="3542787" y="6021376"/>
                <a:ext cx="24435" cy="216000"/>
              </a:xfrm>
              <a:prstGeom prst="straightConnector1">
                <a:avLst/>
              </a:prstGeom>
              <a:noFill/>
              <a:ln w="28575">
                <a:solidFill>
                  <a:srgbClr val="C00000"/>
                </a:solidFill>
                <a:round/>
                <a:headEnd/>
                <a:tailEnd/>
              </a:ln>
            </p:spPr>
          </p:cxnSp>
          <p:sp>
            <p:nvSpPr>
              <p:cNvPr id="22" name="Oval 20"/>
              <p:cNvSpPr>
                <a:spLocks noChangeArrowheads="1"/>
              </p:cNvSpPr>
              <p:nvPr/>
            </p:nvSpPr>
            <p:spPr bwMode="auto">
              <a:xfrm>
                <a:off x="3419872" y="5788657"/>
                <a:ext cx="239162" cy="232631"/>
              </a:xfrm>
              <a:prstGeom prst="ellipse">
                <a:avLst/>
              </a:prstGeom>
              <a:solidFill>
                <a:srgbClr val="C00000"/>
              </a:solidFill>
              <a:ln w="28575">
                <a:solidFill>
                  <a:srgbClr val="C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23" name="Přímá spojovací šipka 22"/>
              <p:cNvCxnSpPr/>
              <p:nvPr/>
            </p:nvCxnSpPr>
            <p:spPr>
              <a:xfrm rot="21540000">
                <a:off x="3659034" y="5904973"/>
                <a:ext cx="1993086" cy="2770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Přímá spojovací šipka 34"/>
            <p:cNvCxnSpPr/>
            <p:nvPr/>
          </p:nvCxnSpPr>
          <p:spPr>
            <a:xfrm rot="60000" flipH="1">
              <a:off x="2987824" y="4409412"/>
              <a:ext cx="1872208" cy="2770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 5"/>
          <p:cNvSpPr>
            <a:spLocks noChangeArrowheads="1"/>
          </p:cNvSpPr>
          <p:nvPr/>
        </p:nvSpPr>
        <p:spPr bwMode="auto">
          <a:xfrm>
            <a:off x="395536" y="5066020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lvl="0" indent="-442913" fontAlgn="base">
              <a:spcBef>
                <a:spcPct val="0"/>
              </a:spcBef>
              <a:spcAft>
                <a:spcPct val="0"/>
              </a:spcAft>
              <a:tabLst>
                <a:tab pos="442800" algn="l"/>
              </a:tabLst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.	</a:t>
            </a: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 Určíme znamínko hodnoty výrazu 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v obou</a:t>
            </a:r>
            <a:r>
              <a:rPr kumimoji="0" lang="cs-CZ" sz="2800" u="none" strike="noStrike" cap="none" normalizeH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 intervalech</a:t>
            </a:r>
            <a:endParaRPr kumimoji="0" lang="cs-CZ" sz="2800" i="1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sp>
        <p:nvSpPr>
          <p:cNvPr id="49" name="Rectangle 5"/>
          <p:cNvSpPr>
            <a:spLocks noChangeArrowheads="1"/>
          </p:cNvSpPr>
          <p:nvPr/>
        </p:nvSpPr>
        <p:spPr bwMode="auto">
          <a:xfrm>
            <a:off x="1871700" y="5949280"/>
            <a:ext cx="5400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Do výrazu dosadíme číslo z intervalu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4810" name="Object 10"/>
          <p:cNvGraphicFramePr>
            <a:graphicFrameLocks noChangeAspect="1"/>
          </p:cNvGraphicFramePr>
          <p:nvPr/>
        </p:nvGraphicFramePr>
        <p:xfrm>
          <a:off x="907976" y="5516488"/>
          <a:ext cx="2014537" cy="412750"/>
        </p:xfrm>
        <a:graphic>
          <a:graphicData uri="http://schemas.openxmlformats.org/presentationml/2006/ole">
            <p:oleObj spid="_x0000_s204810" name="Rovnice" r:id="rId9" imgW="812520" imgH="164880" progId="Equation.3">
              <p:embed/>
            </p:oleObj>
          </a:graphicData>
        </a:graphic>
      </p:graphicFrame>
      <p:sp>
        <p:nvSpPr>
          <p:cNvPr id="51" name="Rectangle 5"/>
          <p:cNvSpPr>
            <a:spLocks noChangeArrowheads="1"/>
          </p:cNvSpPr>
          <p:nvPr/>
        </p:nvSpPr>
        <p:spPr bwMode="auto">
          <a:xfrm>
            <a:off x="2852192" y="5426060"/>
            <a:ext cx="2079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…záporné</a:t>
            </a:r>
          </a:p>
        </p:txBody>
      </p:sp>
      <p:sp>
        <p:nvSpPr>
          <p:cNvPr id="52" name="Rectangle 5"/>
          <p:cNvSpPr>
            <a:spLocks noChangeArrowheads="1"/>
          </p:cNvSpPr>
          <p:nvPr/>
        </p:nvSpPr>
        <p:spPr bwMode="auto">
          <a:xfrm>
            <a:off x="5940152" y="4149080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en-US" sz="8000" dirty="0" smtClean="0">
                <a:solidFill>
                  <a:srgbClr val="C00000"/>
                </a:solidFill>
                <a:cs typeface="Arial" pitchFamily="34" charset="0"/>
              </a:rPr>
              <a:t>+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53" name="Object 10"/>
          <p:cNvGraphicFramePr>
            <a:graphicFrameLocks noChangeAspect="1"/>
          </p:cNvGraphicFramePr>
          <p:nvPr/>
        </p:nvGraphicFramePr>
        <p:xfrm>
          <a:off x="5004048" y="5517232"/>
          <a:ext cx="1352550" cy="412750"/>
        </p:xfrm>
        <a:graphic>
          <a:graphicData uri="http://schemas.openxmlformats.org/presentationml/2006/ole">
            <p:oleObj spid="_x0000_s204811" name="Rovnice" r:id="rId10" imgW="545760" imgH="164880" progId="Equation.3">
              <p:embed/>
            </p:oleObj>
          </a:graphicData>
        </a:graphic>
      </p:graphicFrame>
      <p:sp>
        <p:nvSpPr>
          <p:cNvPr id="54" name="Rectangle 5"/>
          <p:cNvSpPr>
            <a:spLocks noChangeArrowheads="1"/>
          </p:cNvSpPr>
          <p:nvPr/>
        </p:nvSpPr>
        <p:spPr bwMode="auto">
          <a:xfrm>
            <a:off x="6300192" y="5426060"/>
            <a:ext cx="2079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…kladné</a:t>
            </a:r>
          </a:p>
        </p:txBody>
      </p:sp>
      <p:sp>
        <p:nvSpPr>
          <p:cNvPr id="55" name="Rectangle 5"/>
          <p:cNvSpPr>
            <a:spLocks noChangeArrowheads="1"/>
          </p:cNvSpPr>
          <p:nvPr/>
        </p:nvSpPr>
        <p:spPr bwMode="auto">
          <a:xfrm>
            <a:off x="4283968" y="4121785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8000" dirty="0" smtClean="0">
                <a:solidFill>
                  <a:srgbClr val="C00000"/>
                </a:solidFill>
                <a:cs typeface="Arial" pitchFamily="34" charset="0"/>
              </a:rPr>
              <a:t>-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204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204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500"/>
                                        <p:tgtEl>
                                          <p:spTgt spid="204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"/>
                                        <p:tgtEl>
                                          <p:spTgt spid="204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500"/>
                                        <p:tgtEl>
                                          <p:spTgt spid="204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6" grpId="0"/>
      <p:bldP spid="204805" grpId="0"/>
      <p:bldP spid="12" grpId="0"/>
      <p:bldP spid="12" grpId="1"/>
      <p:bldP spid="14" grpId="0"/>
      <p:bldP spid="48" grpId="0"/>
      <p:bldP spid="49" grpId="0"/>
      <p:bldP spid="49" grpId="1"/>
      <p:bldP spid="51" grpId="0"/>
      <p:bldP spid="52" grpId="0"/>
      <p:bldP spid="54" grpId="0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5"/>
          <p:cNvSpPr>
            <a:spLocks noChangeArrowheads="1"/>
          </p:cNvSpPr>
          <p:nvPr/>
        </p:nvSpPr>
        <p:spPr bwMode="auto">
          <a:xfrm>
            <a:off x="323528" y="2708895"/>
            <a:ext cx="85689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Znamínko je záporné → otočíme znamínka v </a:t>
            </a:r>
            <a:r>
              <a:rPr lang="cs-CZ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abs</a:t>
            </a: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. hodnotě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Metoda: </a:t>
            </a:r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Rectangle 5"/>
          <p:cNvSpPr>
            <a:spLocks noChangeArrowheads="1"/>
          </p:cNvSpPr>
          <p:nvPr/>
        </p:nvSpPr>
        <p:spPr bwMode="auto">
          <a:xfrm>
            <a:off x="2339752" y="1097449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8000" dirty="0" smtClean="0">
                <a:solidFill>
                  <a:srgbClr val="C00000"/>
                </a:solidFill>
                <a:cs typeface="Arial" pitchFamily="34" charset="0"/>
              </a:rPr>
              <a:t>-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sp>
        <p:nvSpPr>
          <p:cNvPr id="39" name="Rectangle 5"/>
          <p:cNvSpPr>
            <a:spLocks noChangeArrowheads="1"/>
          </p:cNvSpPr>
          <p:nvPr/>
        </p:nvSpPr>
        <p:spPr bwMode="auto">
          <a:xfrm>
            <a:off x="323528" y="2276847"/>
            <a:ext cx="4752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Odstraníme absolutní hodnotu: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57" name="Object 8"/>
          <p:cNvGraphicFramePr>
            <a:graphicFrameLocks noChangeAspect="1"/>
          </p:cNvGraphicFramePr>
          <p:nvPr/>
        </p:nvGraphicFramePr>
        <p:xfrm>
          <a:off x="251520" y="1556792"/>
          <a:ext cx="1951037" cy="571500"/>
        </p:xfrm>
        <a:graphic>
          <a:graphicData uri="http://schemas.openxmlformats.org/presentationml/2006/ole">
            <p:oleObj spid="_x0000_s206857" name="Rovnice" r:id="rId3" imgW="787320" imgH="228600" progId="Equation.3">
              <p:embed/>
            </p:oleObj>
          </a:graphicData>
        </a:graphic>
      </p:graphicFrame>
      <p:graphicFrame>
        <p:nvGraphicFramePr>
          <p:cNvPr id="206858" name="Object 1"/>
          <p:cNvGraphicFramePr>
            <a:graphicFrameLocks noChangeAspect="1"/>
          </p:cNvGraphicFramePr>
          <p:nvPr/>
        </p:nvGraphicFramePr>
        <p:xfrm>
          <a:off x="3848100" y="764704"/>
          <a:ext cx="1447800" cy="571500"/>
        </p:xfrm>
        <a:graphic>
          <a:graphicData uri="http://schemas.openxmlformats.org/presentationml/2006/ole">
            <p:oleObj spid="_x0000_s206858" name="Rovnice" r:id="rId4" imgW="583920" imgH="228600" progId="Equation.3">
              <p:embed/>
            </p:oleObj>
          </a:graphicData>
        </a:graphic>
      </p:graphicFrame>
      <p:graphicFrame>
        <p:nvGraphicFramePr>
          <p:cNvPr id="206859" name="Object 1"/>
          <p:cNvGraphicFramePr>
            <a:graphicFrameLocks noChangeAspect="1"/>
          </p:cNvGraphicFramePr>
          <p:nvPr/>
        </p:nvGraphicFramePr>
        <p:xfrm>
          <a:off x="4932040" y="3232249"/>
          <a:ext cx="1604962" cy="412750"/>
        </p:xfrm>
        <a:graphic>
          <a:graphicData uri="http://schemas.openxmlformats.org/presentationml/2006/ole">
            <p:oleObj spid="_x0000_s206859" name="Rovnice" r:id="rId5" imgW="647640" imgH="164880" progId="Equation.3">
              <p:embed/>
            </p:oleObj>
          </a:graphicData>
        </a:graphic>
      </p:graphicFrame>
      <p:graphicFrame>
        <p:nvGraphicFramePr>
          <p:cNvPr id="206860" name="Object 12"/>
          <p:cNvGraphicFramePr>
            <a:graphicFrameLocks noChangeAspect="1"/>
          </p:cNvGraphicFramePr>
          <p:nvPr/>
        </p:nvGraphicFramePr>
        <p:xfrm>
          <a:off x="5436096" y="3644999"/>
          <a:ext cx="1101725" cy="381000"/>
        </p:xfrm>
        <a:graphic>
          <a:graphicData uri="http://schemas.openxmlformats.org/presentationml/2006/ole">
            <p:oleObj spid="_x0000_s206860" name="Rovnice" r:id="rId6" imgW="444240" imgH="152280" progId="Equation.3">
              <p:embed/>
            </p:oleObj>
          </a:graphicData>
        </a:graphic>
      </p:graphicFrame>
      <p:sp>
        <p:nvSpPr>
          <p:cNvPr id="46" name="Rectangle 5"/>
          <p:cNvSpPr>
            <a:spLocks noChangeArrowheads="1"/>
          </p:cNvSpPr>
          <p:nvPr/>
        </p:nvSpPr>
        <p:spPr bwMode="auto">
          <a:xfrm>
            <a:off x="323528" y="3572991"/>
            <a:ext cx="33123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Vyřešíme rovnici: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61" name="Object 13"/>
          <p:cNvGraphicFramePr>
            <a:graphicFrameLocks noChangeAspect="1"/>
          </p:cNvGraphicFramePr>
          <p:nvPr/>
        </p:nvGraphicFramePr>
        <p:xfrm>
          <a:off x="5724128" y="4076477"/>
          <a:ext cx="1039812" cy="381000"/>
        </p:xfrm>
        <a:graphic>
          <a:graphicData uri="http://schemas.openxmlformats.org/presentationml/2006/ole">
            <p:oleObj spid="_x0000_s206861" name="Rovnice" r:id="rId7" imgW="419040" imgH="152280" progId="Equation.3">
              <p:embed/>
            </p:oleObj>
          </a:graphicData>
        </a:graphic>
      </p:graphicFrame>
      <p:sp>
        <p:nvSpPr>
          <p:cNvPr id="47" name="Rectangle 5"/>
          <p:cNvSpPr>
            <a:spLocks noChangeArrowheads="1"/>
          </p:cNvSpPr>
          <p:nvPr/>
        </p:nvSpPr>
        <p:spPr bwMode="auto">
          <a:xfrm>
            <a:off x="323528" y="4437087"/>
            <a:ext cx="83529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Zkontrolujeme, zda výsledek náleží do intervalu,</a:t>
            </a:r>
            <a:b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ve kterém rovnici řešíme: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63" name="Object 15"/>
          <p:cNvGraphicFramePr>
            <a:graphicFrameLocks noChangeAspect="1"/>
          </p:cNvGraphicFramePr>
          <p:nvPr/>
        </p:nvGraphicFramePr>
        <p:xfrm>
          <a:off x="4366121" y="4937199"/>
          <a:ext cx="1069975" cy="508000"/>
        </p:xfrm>
        <a:graphic>
          <a:graphicData uri="http://schemas.openxmlformats.org/presentationml/2006/ole">
            <p:oleObj spid="_x0000_s206863" name="Rovnice" r:id="rId8" imgW="431640" imgH="203040" progId="Equation.3">
              <p:embed/>
            </p:oleObj>
          </a:graphicData>
        </a:graphic>
      </p:graphicFrame>
      <p:sp>
        <p:nvSpPr>
          <p:cNvPr id="50" name="Rectangle 5"/>
          <p:cNvSpPr>
            <a:spLocks noChangeArrowheads="1"/>
          </p:cNvSpPr>
          <p:nvPr/>
        </p:nvSpPr>
        <p:spPr bwMode="auto">
          <a:xfrm>
            <a:off x="323528" y="5517207"/>
            <a:ext cx="43924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Výsledek z prvního intervalu: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64" name="Object 16"/>
          <p:cNvGraphicFramePr>
            <a:graphicFrameLocks noChangeAspect="1"/>
          </p:cNvGraphicFramePr>
          <p:nvPr/>
        </p:nvGraphicFramePr>
        <p:xfrm>
          <a:off x="4737100" y="5585296"/>
          <a:ext cx="1479550" cy="508000"/>
        </p:xfrm>
        <a:graphic>
          <a:graphicData uri="http://schemas.openxmlformats.org/presentationml/2006/ole">
            <p:oleObj spid="_x0000_s206864" name="Rovnice" r:id="rId9" imgW="59688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206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206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206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206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"/>
                                        <p:tgtEl>
                                          <p:spTgt spid="206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9" grpId="0"/>
      <p:bldP spid="46" grpId="0"/>
      <p:bldP spid="47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5"/>
          <p:cNvSpPr>
            <a:spLocks noChangeArrowheads="1"/>
          </p:cNvSpPr>
          <p:nvPr/>
        </p:nvSpPr>
        <p:spPr bwMode="auto">
          <a:xfrm>
            <a:off x="323528" y="2636887"/>
            <a:ext cx="80648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Znamínko je </a:t>
            </a:r>
            <a:r>
              <a:rPr 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klad</a:t>
            </a:r>
            <a:r>
              <a:rPr lang="cs-CZ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né</a:t>
            </a: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 → </a:t>
            </a:r>
            <a:r>
              <a:rPr lang="en-US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neoto</a:t>
            </a:r>
            <a:r>
              <a:rPr lang="cs-CZ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číme</a:t>
            </a: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 znamínka výrazu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Metoda: </a:t>
            </a:r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Rectangle 5"/>
          <p:cNvSpPr>
            <a:spLocks noChangeArrowheads="1"/>
          </p:cNvSpPr>
          <p:nvPr/>
        </p:nvSpPr>
        <p:spPr bwMode="auto">
          <a:xfrm>
            <a:off x="2339752" y="1097449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en-US" sz="8000" dirty="0" smtClean="0">
                <a:solidFill>
                  <a:srgbClr val="C00000"/>
                </a:solidFill>
                <a:cs typeface="Arial" pitchFamily="34" charset="0"/>
              </a:rPr>
              <a:t>+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sp>
        <p:nvSpPr>
          <p:cNvPr id="39" name="Rectangle 5"/>
          <p:cNvSpPr>
            <a:spLocks noChangeArrowheads="1"/>
          </p:cNvSpPr>
          <p:nvPr/>
        </p:nvSpPr>
        <p:spPr bwMode="auto">
          <a:xfrm>
            <a:off x="323528" y="2204839"/>
            <a:ext cx="4752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Odstraníme absolutní hodnotu: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58" name="Object 1"/>
          <p:cNvGraphicFramePr>
            <a:graphicFrameLocks noChangeAspect="1"/>
          </p:cNvGraphicFramePr>
          <p:nvPr/>
        </p:nvGraphicFramePr>
        <p:xfrm>
          <a:off x="3848100" y="836712"/>
          <a:ext cx="1447800" cy="571500"/>
        </p:xfrm>
        <a:graphic>
          <a:graphicData uri="http://schemas.openxmlformats.org/presentationml/2006/ole">
            <p:oleObj spid="_x0000_s207875" name="Rovnice" r:id="rId3" imgW="583920" imgH="228600" progId="Equation.3">
              <p:embed/>
            </p:oleObj>
          </a:graphicData>
        </a:graphic>
      </p:graphicFrame>
      <p:graphicFrame>
        <p:nvGraphicFramePr>
          <p:cNvPr id="206859" name="Object 1"/>
          <p:cNvGraphicFramePr>
            <a:graphicFrameLocks noChangeAspect="1"/>
          </p:cNvGraphicFramePr>
          <p:nvPr/>
        </p:nvGraphicFramePr>
        <p:xfrm>
          <a:off x="5073650" y="3140943"/>
          <a:ext cx="1320800" cy="412750"/>
        </p:xfrm>
        <a:graphic>
          <a:graphicData uri="http://schemas.openxmlformats.org/presentationml/2006/ole">
            <p:oleObj spid="_x0000_s207876" name="Rovnice" r:id="rId4" imgW="533160" imgH="164880" progId="Equation.3">
              <p:embed/>
            </p:oleObj>
          </a:graphicData>
        </a:graphic>
      </p:graphicFrame>
      <p:graphicFrame>
        <p:nvGraphicFramePr>
          <p:cNvPr id="206860" name="Object 12"/>
          <p:cNvGraphicFramePr>
            <a:graphicFrameLocks noChangeAspect="1"/>
          </p:cNvGraphicFramePr>
          <p:nvPr/>
        </p:nvGraphicFramePr>
        <p:xfrm>
          <a:off x="5620420" y="3500983"/>
          <a:ext cx="1039812" cy="412750"/>
        </p:xfrm>
        <a:graphic>
          <a:graphicData uri="http://schemas.openxmlformats.org/presentationml/2006/ole">
            <p:oleObj spid="_x0000_s207877" name="Rovnice" r:id="rId5" imgW="419040" imgH="164880" progId="Equation.3">
              <p:embed/>
            </p:oleObj>
          </a:graphicData>
        </a:graphic>
      </p:graphicFrame>
      <p:sp>
        <p:nvSpPr>
          <p:cNvPr id="46" name="Rectangle 5"/>
          <p:cNvSpPr>
            <a:spLocks noChangeArrowheads="1"/>
          </p:cNvSpPr>
          <p:nvPr/>
        </p:nvSpPr>
        <p:spPr bwMode="auto">
          <a:xfrm>
            <a:off x="323528" y="3428975"/>
            <a:ext cx="33123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Vyřešíme rovnici: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sp>
        <p:nvSpPr>
          <p:cNvPr id="47" name="Rectangle 5"/>
          <p:cNvSpPr>
            <a:spLocks noChangeArrowheads="1"/>
          </p:cNvSpPr>
          <p:nvPr/>
        </p:nvSpPr>
        <p:spPr bwMode="auto">
          <a:xfrm>
            <a:off x="323528" y="4365079"/>
            <a:ext cx="83529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Zkontrolujeme, zda výsledek náleží do intervalu,</a:t>
            </a:r>
            <a:b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</a:b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ve kterém rovnici řešíme: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63" name="Object 15"/>
          <p:cNvGraphicFramePr>
            <a:graphicFrameLocks noChangeAspect="1"/>
          </p:cNvGraphicFramePr>
          <p:nvPr/>
        </p:nvGraphicFramePr>
        <p:xfrm>
          <a:off x="4366121" y="4865191"/>
          <a:ext cx="1069975" cy="508000"/>
        </p:xfrm>
        <a:graphic>
          <a:graphicData uri="http://schemas.openxmlformats.org/presentationml/2006/ole">
            <p:oleObj spid="_x0000_s207879" name="Rovnice" r:id="rId6" imgW="431640" imgH="203040" progId="Equation.3">
              <p:embed/>
            </p:oleObj>
          </a:graphicData>
        </a:graphic>
      </p:graphicFrame>
      <p:sp>
        <p:nvSpPr>
          <p:cNvPr id="50" name="Rectangle 5"/>
          <p:cNvSpPr>
            <a:spLocks noChangeArrowheads="1"/>
          </p:cNvSpPr>
          <p:nvPr/>
        </p:nvSpPr>
        <p:spPr bwMode="auto">
          <a:xfrm>
            <a:off x="323528" y="5445199"/>
            <a:ext cx="4752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Calibri" pitchFamily="34" charset="0"/>
                <a:cs typeface="Times New Roman" pitchFamily="18" charset="0"/>
              </a:rPr>
              <a:t>Výsledek z druhého intervalu:</a:t>
            </a:r>
            <a:endParaRPr kumimoji="0" lang="cs-CZ" sz="2800" i="1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64" name="Object 16"/>
          <p:cNvGraphicFramePr>
            <a:graphicFrameLocks noChangeAspect="1"/>
          </p:cNvGraphicFramePr>
          <p:nvPr/>
        </p:nvGraphicFramePr>
        <p:xfrm>
          <a:off x="4737100" y="5513288"/>
          <a:ext cx="1479550" cy="508000"/>
        </p:xfrm>
        <a:graphic>
          <a:graphicData uri="http://schemas.openxmlformats.org/presentationml/2006/ole">
            <p:oleObj spid="_x0000_s207880" name="Rovnice" r:id="rId7" imgW="596880" imgH="203040" progId="Equation.3">
              <p:embed/>
            </p:oleObj>
          </a:graphicData>
        </a:graphic>
      </p:graphicFrame>
      <p:graphicFrame>
        <p:nvGraphicFramePr>
          <p:cNvPr id="207881" name="Object 9"/>
          <p:cNvGraphicFramePr>
            <a:graphicFrameLocks noChangeAspect="1"/>
          </p:cNvGraphicFramePr>
          <p:nvPr/>
        </p:nvGraphicFramePr>
        <p:xfrm>
          <a:off x="467544" y="1561356"/>
          <a:ext cx="1762125" cy="571500"/>
        </p:xfrm>
        <a:graphic>
          <a:graphicData uri="http://schemas.openxmlformats.org/presentationml/2006/ole">
            <p:oleObj spid="_x0000_s207881" name="Rovnice" r:id="rId8" imgW="71100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206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206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206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206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9" grpId="0"/>
      <p:bldP spid="46" grpId="0"/>
      <p:bldP spid="47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Metoda: </a:t>
            </a:r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Rectangle 5"/>
          <p:cNvSpPr>
            <a:spLocks noChangeArrowheads="1"/>
          </p:cNvSpPr>
          <p:nvPr/>
        </p:nvSpPr>
        <p:spPr bwMode="auto">
          <a:xfrm>
            <a:off x="7236296" y="377369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en-US" sz="8000" dirty="0" smtClean="0">
                <a:solidFill>
                  <a:srgbClr val="C00000"/>
                </a:solidFill>
                <a:cs typeface="Arial" pitchFamily="34" charset="0"/>
              </a:rPr>
              <a:t>+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6858" name="Object 1"/>
          <p:cNvGraphicFramePr>
            <a:graphicFrameLocks noChangeAspect="1"/>
          </p:cNvGraphicFramePr>
          <p:nvPr/>
        </p:nvGraphicFramePr>
        <p:xfrm>
          <a:off x="5572472" y="1561356"/>
          <a:ext cx="1447800" cy="571500"/>
        </p:xfrm>
        <a:graphic>
          <a:graphicData uri="http://schemas.openxmlformats.org/presentationml/2006/ole">
            <p:oleObj spid="_x0000_s208898" name="Rovnice" r:id="rId3" imgW="583920" imgH="228600" progId="Equation.3">
              <p:embed/>
            </p:oleObj>
          </a:graphicData>
        </a:graphic>
      </p:graphicFrame>
      <p:graphicFrame>
        <p:nvGraphicFramePr>
          <p:cNvPr id="206859" name="Object 1"/>
          <p:cNvGraphicFramePr>
            <a:graphicFrameLocks noChangeAspect="1"/>
          </p:cNvGraphicFramePr>
          <p:nvPr/>
        </p:nvGraphicFramePr>
        <p:xfrm>
          <a:off x="5652120" y="2080146"/>
          <a:ext cx="1320800" cy="412750"/>
        </p:xfrm>
        <a:graphic>
          <a:graphicData uri="http://schemas.openxmlformats.org/presentationml/2006/ole">
            <p:oleObj spid="_x0000_s208899" name="Rovnice" r:id="rId4" imgW="533160" imgH="164880" progId="Equation.3">
              <p:embed/>
            </p:oleObj>
          </a:graphicData>
        </a:graphic>
      </p:graphicFrame>
      <p:graphicFrame>
        <p:nvGraphicFramePr>
          <p:cNvPr id="206860" name="Object 12"/>
          <p:cNvGraphicFramePr>
            <a:graphicFrameLocks noChangeAspect="1"/>
          </p:cNvGraphicFramePr>
          <p:nvPr/>
        </p:nvGraphicFramePr>
        <p:xfrm>
          <a:off x="6198890" y="2512194"/>
          <a:ext cx="1039812" cy="412750"/>
        </p:xfrm>
        <a:graphic>
          <a:graphicData uri="http://schemas.openxmlformats.org/presentationml/2006/ole">
            <p:oleObj spid="_x0000_s208900" name="Rovnice" r:id="rId5" imgW="419040" imgH="164880" progId="Equation.3">
              <p:embed/>
            </p:oleObj>
          </a:graphicData>
        </a:graphic>
      </p:graphicFrame>
      <p:graphicFrame>
        <p:nvGraphicFramePr>
          <p:cNvPr id="206863" name="Object 15"/>
          <p:cNvGraphicFramePr>
            <a:graphicFrameLocks noChangeAspect="1"/>
          </p:cNvGraphicFramePr>
          <p:nvPr/>
        </p:nvGraphicFramePr>
        <p:xfrm>
          <a:off x="5364088" y="3356992"/>
          <a:ext cx="1069975" cy="508000"/>
        </p:xfrm>
        <a:graphic>
          <a:graphicData uri="http://schemas.openxmlformats.org/presentationml/2006/ole">
            <p:oleObj spid="_x0000_s208901" name="Rovnice" r:id="rId6" imgW="431640" imgH="203040" progId="Equation.3">
              <p:embed/>
            </p:oleObj>
          </a:graphicData>
        </a:graphic>
      </p:graphicFrame>
      <p:graphicFrame>
        <p:nvGraphicFramePr>
          <p:cNvPr id="206864" name="Object 16"/>
          <p:cNvGraphicFramePr>
            <a:graphicFrameLocks noChangeAspect="1"/>
          </p:cNvGraphicFramePr>
          <p:nvPr/>
        </p:nvGraphicFramePr>
        <p:xfrm>
          <a:off x="7308304" y="3353048"/>
          <a:ext cx="1479550" cy="508000"/>
        </p:xfrm>
        <a:graphic>
          <a:graphicData uri="http://schemas.openxmlformats.org/presentationml/2006/ole">
            <p:oleObj spid="_x0000_s208902" name="Rovnice" r:id="rId7" imgW="596880" imgH="203040" progId="Equation.3">
              <p:embed/>
            </p:oleObj>
          </a:graphicData>
        </a:graphic>
      </p:graphicFrame>
      <p:graphicFrame>
        <p:nvGraphicFramePr>
          <p:cNvPr id="207881" name="Object 9"/>
          <p:cNvGraphicFramePr>
            <a:graphicFrameLocks noChangeAspect="1"/>
          </p:cNvGraphicFramePr>
          <p:nvPr/>
        </p:nvGraphicFramePr>
        <p:xfrm>
          <a:off x="5364088" y="841276"/>
          <a:ext cx="1762125" cy="571500"/>
        </p:xfrm>
        <a:graphic>
          <a:graphicData uri="http://schemas.openxmlformats.org/presentationml/2006/ole">
            <p:oleObj spid="_x0000_s208903" name="Rovnice" r:id="rId8" imgW="711000" imgH="228600" progId="Equation.3">
              <p:embed/>
            </p:oleObj>
          </a:graphicData>
        </a:graphic>
      </p:graphicFrame>
      <p:sp>
        <p:nvSpPr>
          <p:cNvPr id="18" name="Šipka doprava 17"/>
          <p:cNvSpPr/>
          <p:nvPr/>
        </p:nvSpPr>
        <p:spPr>
          <a:xfrm>
            <a:off x="6588224" y="3501008"/>
            <a:ext cx="504056" cy="144016"/>
          </a:xfrm>
          <a:prstGeom prst="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2699792" y="377369"/>
            <a:ext cx="7920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8000" dirty="0" smtClean="0">
                <a:solidFill>
                  <a:srgbClr val="C00000"/>
                </a:solidFill>
                <a:cs typeface="Arial" pitchFamily="34" charset="0"/>
              </a:rPr>
              <a:t>-</a:t>
            </a:r>
            <a:endParaRPr kumimoji="0" lang="cs-CZ" sz="8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" name="Object 8"/>
          <p:cNvGraphicFramePr>
            <a:graphicFrameLocks noChangeAspect="1"/>
          </p:cNvGraphicFramePr>
          <p:nvPr/>
        </p:nvGraphicFramePr>
        <p:xfrm>
          <a:off x="611560" y="836712"/>
          <a:ext cx="1951037" cy="571500"/>
        </p:xfrm>
        <a:graphic>
          <a:graphicData uri="http://schemas.openxmlformats.org/presentationml/2006/ole">
            <p:oleObj spid="_x0000_s208904" name="Rovnice" r:id="rId9" imgW="787320" imgH="228600" progId="Equation.3">
              <p:embed/>
            </p:oleObj>
          </a:graphicData>
        </a:graphic>
      </p:graphicFrame>
      <p:graphicFrame>
        <p:nvGraphicFramePr>
          <p:cNvPr id="21" name="Object 1"/>
          <p:cNvGraphicFramePr>
            <a:graphicFrameLocks noChangeAspect="1"/>
          </p:cNvGraphicFramePr>
          <p:nvPr/>
        </p:nvGraphicFramePr>
        <p:xfrm>
          <a:off x="1403648" y="1561356"/>
          <a:ext cx="1447800" cy="571500"/>
        </p:xfrm>
        <a:graphic>
          <a:graphicData uri="http://schemas.openxmlformats.org/presentationml/2006/ole">
            <p:oleObj spid="_x0000_s208905" name="Rovnice" r:id="rId10" imgW="583920" imgH="228600" progId="Equation.3">
              <p:embed/>
            </p:oleObj>
          </a:graphicData>
        </a:graphic>
      </p:graphicFrame>
      <p:graphicFrame>
        <p:nvGraphicFramePr>
          <p:cNvPr id="22" name="Object 1"/>
          <p:cNvGraphicFramePr>
            <a:graphicFrameLocks noChangeAspect="1"/>
          </p:cNvGraphicFramePr>
          <p:nvPr/>
        </p:nvGraphicFramePr>
        <p:xfrm>
          <a:off x="1259632" y="2059756"/>
          <a:ext cx="1604962" cy="412750"/>
        </p:xfrm>
        <a:graphic>
          <a:graphicData uri="http://schemas.openxmlformats.org/presentationml/2006/ole">
            <p:oleObj spid="_x0000_s208906" name="Rovnice" r:id="rId11" imgW="647640" imgH="164880" progId="Equation.3">
              <p:embed/>
            </p:oleObj>
          </a:graphicData>
        </a:graphic>
      </p:graphicFrame>
      <p:graphicFrame>
        <p:nvGraphicFramePr>
          <p:cNvPr id="23" name="Object 12"/>
          <p:cNvGraphicFramePr>
            <a:graphicFrameLocks noChangeAspect="1"/>
          </p:cNvGraphicFramePr>
          <p:nvPr/>
        </p:nvGraphicFramePr>
        <p:xfrm>
          <a:off x="1763688" y="2472506"/>
          <a:ext cx="1101725" cy="381000"/>
        </p:xfrm>
        <a:graphic>
          <a:graphicData uri="http://schemas.openxmlformats.org/presentationml/2006/ole">
            <p:oleObj spid="_x0000_s208907" name="Rovnice" r:id="rId12" imgW="444240" imgH="152280" progId="Equation.3">
              <p:embed/>
            </p:oleObj>
          </a:graphicData>
        </a:graphic>
      </p:graphicFrame>
      <p:graphicFrame>
        <p:nvGraphicFramePr>
          <p:cNvPr id="24" name="Object 13"/>
          <p:cNvGraphicFramePr>
            <a:graphicFrameLocks noChangeAspect="1"/>
          </p:cNvGraphicFramePr>
          <p:nvPr/>
        </p:nvGraphicFramePr>
        <p:xfrm>
          <a:off x="2051720" y="2903984"/>
          <a:ext cx="1039812" cy="381000"/>
        </p:xfrm>
        <a:graphic>
          <a:graphicData uri="http://schemas.openxmlformats.org/presentationml/2006/ole">
            <p:oleObj spid="_x0000_s208908" name="Rovnice" r:id="rId13" imgW="419040" imgH="152280" progId="Equation.3">
              <p:embed/>
            </p:oleObj>
          </a:graphicData>
        </a:graphic>
      </p:graphicFrame>
      <p:graphicFrame>
        <p:nvGraphicFramePr>
          <p:cNvPr id="25" name="Object 15"/>
          <p:cNvGraphicFramePr>
            <a:graphicFrameLocks noChangeAspect="1"/>
          </p:cNvGraphicFramePr>
          <p:nvPr/>
        </p:nvGraphicFramePr>
        <p:xfrm>
          <a:off x="621705" y="3429000"/>
          <a:ext cx="1069975" cy="508000"/>
        </p:xfrm>
        <a:graphic>
          <a:graphicData uri="http://schemas.openxmlformats.org/presentationml/2006/ole">
            <p:oleObj spid="_x0000_s208909" name="Rovnice" r:id="rId14" imgW="431640" imgH="203040" progId="Equation.3">
              <p:embed/>
            </p:oleObj>
          </a:graphicData>
        </a:graphic>
      </p:graphicFrame>
      <p:graphicFrame>
        <p:nvGraphicFramePr>
          <p:cNvPr id="26" name="Object 16"/>
          <p:cNvGraphicFramePr>
            <a:graphicFrameLocks noChangeAspect="1"/>
          </p:cNvGraphicFramePr>
          <p:nvPr/>
        </p:nvGraphicFramePr>
        <p:xfrm>
          <a:off x="2483768" y="3429000"/>
          <a:ext cx="1479550" cy="508000"/>
        </p:xfrm>
        <a:graphic>
          <a:graphicData uri="http://schemas.openxmlformats.org/presentationml/2006/ole">
            <p:oleObj spid="_x0000_s208910" name="Rovnice" r:id="rId15" imgW="596880" imgH="203040" progId="Equation.3">
              <p:embed/>
            </p:oleObj>
          </a:graphicData>
        </a:graphic>
      </p:graphicFrame>
      <p:sp>
        <p:nvSpPr>
          <p:cNvPr id="27" name="Šipka doprava 26"/>
          <p:cNvSpPr/>
          <p:nvPr/>
        </p:nvSpPr>
        <p:spPr>
          <a:xfrm>
            <a:off x="1835696" y="3573016"/>
            <a:ext cx="504056" cy="144016"/>
          </a:xfrm>
          <a:prstGeom prst="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5"/>
          <p:cNvSpPr>
            <a:spLocks noChangeArrowheads="1"/>
          </p:cNvSpPr>
          <p:nvPr/>
        </p:nvSpPr>
        <p:spPr bwMode="auto">
          <a:xfrm>
            <a:off x="323528" y="3933056"/>
            <a:ext cx="61206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lvl="0" indent="-442913" fontAlgn="base">
              <a:spcBef>
                <a:spcPct val="0"/>
              </a:spcBef>
              <a:spcAft>
                <a:spcPct val="0"/>
              </a:spcAft>
              <a:tabLst>
                <a:tab pos="442800" algn="l"/>
              </a:tabLst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5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imes New Roman" pitchFamily="18" charset="0"/>
              </a:rPr>
              <a:t>.	</a:t>
            </a: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 Sjednotíme výsledky z obou intervalů</a:t>
            </a:r>
            <a:endParaRPr kumimoji="0" lang="cs-CZ" sz="2800" i="1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graphicFrame>
        <p:nvGraphicFramePr>
          <p:cNvPr id="208912" name="Object 16"/>
          <p:cNvGraphicFramePr>
            <a:graphicFrameLocks noChangeAspect="1"/>
          </p:cNvGraphicFramePr>
          <p:nvPr/>
        </p:nvGraphicFramePr>
        <p:xfrm>
          <a:off x="3278188" y="4509120"/>
          <a:ext cx="2587625" cy="898525"/>
        </p:xfrm>
        <a:graphic>
          <a:graphicData uri="http://schemas.openxmlformats.org/presentationml/2006/ole">
            <p:oleObj spid="_x0000_s208912" name="Rovnice" r:id="rId16" imgW="736560" imgH="253800" progId="Equation.3">
              <p:embed/>
            </p:oleObj>
          </a:graphicData>
        </a:graphic>
      </p:graphicFrame>
      <p:graphicFrame>
        <p:nvGraphicFramePr>
          <p:cNvPr id="208913" name="Object 17"/>
          <p:cNvGraphicFramePr>
            <a:graphicFrameLocks noChangeAspect="1"/>
          </p:cNvGraphicFramePr>
          <p:nvPr/>
        </p:nvGraphicFramePr>
        <p:xfrm>
          <a:off x="6463655" y="3933056"/>
          <a:ext cx="1204689" cy="539252"/>
        </p:xfrm>
        <a:graphic>
          <a:graphicData uri="http://schemas.openxmlformats.org/presentationml/2006/ole">
            <p:oleObj spid="_x0000_s208913" name="Rovnice" r:id="rId17" imgW="457200" imgH="203040" progId="Equation.3">
              <p:embed/>
            </p:oleObj>
          </a:graphicData>
        </a:graphic>
      </p:graphicFrame>
      <p:sp>
        <p:nvSpPr>
          <p:cNvPr id="32" name="TextovéPole 31">
            <a:hlinkClick r:id="rId18" action="ppaction://hlinksldjump"/>
          </p:cNvPr>
          <p:cNvSpPr txBox="1"/>
          <p:nvPr/>
        </p:nvSpPr>
        <p:spPr>
          <a:xfrm>
            <a:off x="1871700" y="5445224"/>
            <a:ext cx="540060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Metoda Absolutní hodnoty rozdílu </a:t>
            </a:r>
            <a:endParaRPr lang="cs-CZ" sz="2800" dirty="0"/>
          </a:p>
        </p:txBody>
      </p:sp>
      <p:sp>
        <p:nvSpPr>
          <p:cNvPr id="29" name="TextovéPole 28">
            <a:hlinkClick r:id="rId19" action="ppaction://hlinksldjump"/>
          </p:cNvPr>
          <p:cNvSpPr txBox="1"/>
          <p:nvPr/>
        </p:nvSpPr>
        <p:spPr>
          <a:xfrm>
            <a:off x="3095836" y="6074132"/>
            <a:ext cx="2952328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Řešené příklady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208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208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3528000" y="357301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</a:t>
            </a:r>
            <a:endParaRPr lang="en-GB" sz="2800" b="1" dirty="0" smtClean="0"/>
          </a:p>
        </p:txBody>
      </p:sp>
      <p:pic>
        <p:nvPicPr>
          <p:cNvPr id="20993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956" t="73819" r="27063" b="18672"/>
          <a:stretch>
            <a:fillRect/>
          </a:stretch>
        </p:blipFill>
        <p:spPr bwMode="auto">
          <a:xfrm>
            <a:off x="2339752" y="4175845"/>
            <a:ext cx="4752528" cy="549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ravá složená závorka 11"/>
          <p:cNvSpPr/>
          <p:nvPr/>
        </p:nvSpPr>
        <p:spPr>
          <a:xfrm rot="16200000">
            <a:off x="3599892" y="3609020"/>
            <a:ext cx="216024" cy="1008112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ovéPole 15"/>
          <p:cNvSpPr txBox="1"/>
          <p:nvPr/>
        </p:nvSpPr>
        <p:spPr>
          <a:xfrm>
            <a:off x="4536000" y="357301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</a:t>
            </a:r>
            <a:endParaRPr lang="en-GB" sz="2800" b="1" dirty="0" smtClean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9612" y="116632"/>
            <a:ext cx="69847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Metoda: </a:t>
            </a:r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Absolutní hodnota rozdílu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04804" name="Object 1"/>
          <p:cNvGraphicFramePr>
            <a:graphicFrameLocks noChangeAspect="1"/>
          </p:cNvGraphicFramePr>
          <p:nvPr/>
        </p:nvGraphicFramePr>
        <p:xfrm>
          <a:off x="3848100" y="836712"/>
          <a:ext cx="1447800" cy="571500"/>
        </p:xfrm>
        <a:graphic>
          <a:graphicData uri="http://schemas.openxmlformats.org/presentationml/2006/ole">
            <p:oleObj spid="_x0000_s209922" name="Rovnice" r:id="rId4" imgW="583920" imgH="228600" progId="Equation.3">
              <p:embed/>
            </p:oleObj>
          </a:graphicData>
        </a:graphic>
      </p:graphicFrame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611560" y="1412776"/>
            <a:ext cx="79208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1.	V absolutní hodnotě „vyrobíme“ rozdíl</a:t>
            </a:r>
            <a:r>
              <a:rPr kumimoji="0" lang="en-US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en-US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+ = - a -</a:t>
            </a:r>
            <a:r>
              <a:rPr kumimoji="0" lang="cs-CZ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)</a:t>
            </a:r>
            <a:endParaRPr kumimoji="0" lang="cs-CZ" sz="28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09929" name="Object 1"/>
          <p:cNvGraphicFramePr>
            <a:graphicFrameLocks noChangeAspect="1"/>
          </p:cNvGraphicFramePr>
          <p:nvPr/>
        </p:nvGraphicFramePr>
        <p:xfrm>
          <a:off x="3612356" y="1993985"/>
          <a:ext cx="1919288" cy="571500"/>
        </p:xfrm>
        <a:graphic>
          <a:graphicData uri="http://schemas.openxmlformats.org/presentationml/2006/ole">
            <p:oleObj spid="_x0000_s209929" name="Rovnice" r:id="rId5" imgW="774360" imgH="228600" progId="Equation.3">
              <p:embed/>
            </p:oleObj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48072" y="2619490"/>
            <a:ext cx="60121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indent="-442913" fontAlgn="base">
              <a:spcBef>
                <a:spcPct val="0"/>
              </a:spcBef>
              <a:spcAft>
                <a:spcPct val="0"/>
              </a:spcAft>
              <a:tabLst>
                <a:tab pos="442800" algn="l"/>
              </a:tabLst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2.	Na číselné ose hledáme body,</a:t>
            </a:r>
            <a:br>
              <a:rPr lang="cs-CZ" sz="2800" dirty="0" smtClean="0">
                <a:ea typeface="Calibri" pitchFamily="34" charset="0"/>
                <a:cs typeface="Times New Roman" pitchFamily="18" charset="0"/>
              </a:rPr>
            </a:b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které mají od čísla -5 vzdálenost 2</a:t>
            </a:r>
          </a:p>
        </p:txBody>
      </p:sp>
      <p:sp>
        <p:nvSpPr>
          <p:cNvPr id="13" name="Pravá složená závorka 12"/>
          <p:cNvSpPr/>
          <p:nvPr/>
        </p:nvSpPr>
        <p:spPr>
          <a:xfrm rot="16200000">
            <a:off x="4608004" y="3609021"/>
            <a:ext cx="216024" cy="1008112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20"/>
          <p:cNvSpPr>
            <a:spLocks noChangeArrowheads="1"/>
          </p:cNvSpPr>
          <p:nvPr/>
        </p:nvSpPr>
        <p:spPr bwMode="auto">
          <a:xfrm>
            <a:off x="4104000" y="4149080"/>
            <a:ext cx="239162" cy="232631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3059832" y="4149080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Oval 20"/>
          <p:cNvSpPr>
            <a:spLocks noChangeArrowheads="1"/>
          </p:cNvSpPr>
          <p:nvPr/>
        </p:nvSpPr>
        <p:spPr bwMode="auto">
          <a:xfrm>
            <a:off x="5124926" y="4149080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9935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9936" name="Rectangle 16"/>
          <p:cNvSpPr>
            <a:spLocks noChangeArrowheads="1"/>
          </p:cNvSpPr>
          <p:nvPr/>
        </p:nvSpPr>
        <p:spPr bwMode="auto">
          <a:xfrm>
            <a:off x="683568" y="4941168"/>
            <a:ext cx="47187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0850" marR="0" lvl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3.	Napíšeme množinu kořenů: </a:t>
            </a:r>
          </a:p>
        </p:txBody>
      </p:sp>
      <p:sp>
        <p:nvSpPr>
          <p:cNvPr id="209937" name="Rectangle 17"/>
          <p:cNvSpPr>
            <a:spLocks noChangeArrowheads="1"/>
          </p:cNvSpPr>
          <p:nvPr/>
        </p:nvSpPr>
        <p:spPr bwMode="auto">
          <a:xfrm>
            <a:off x="457200" y="1123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  <a:tab pos="1349375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9938" name="Object 1"/>
          <p:cNvGraphicFramePr>
            <a:graphicFrameLocks noChangeAspect="1"/>
          </p:cNvGraphicFramePr>
          <p:nvPr/>
        </p:nvGraphicFramePr>
        <p:xfrm>
          <a:off x="5410671" y="4954240"/>
          <a:ext cx="1825625" cy="635000"/>
        </p:xfrm>
        <a:graphic>
          <a:graphicData uri="http://schemas.openxmlformats.org/presentationml/2006/ole">
            <p:oleObj spid="_x0000_s209938" name="Rovnice" r:id="rId6" imgW="736560" imgH="253800" progId="Equation.3">
              <p:embed/>
            </p:oleObj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5292080" y="371703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x</a:t>
            </a:r>
            <a:endParaRPr lang="en-GB" sz="2800" b="1" dirty="0" smtClean="0">
              <a:solidFill>
                <a:srgbClr val="0070C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771800" y="371703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x</a:t>
            </a:r>
            <a:endParaRPr lang="en-GB" sz="2800" b="1" dirty="0" smtClean="0">
              <a:solidFill>
                <a:srgbClr val="0070C0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 rot="20520000">
            <a:off x="2837297" y="3784964"/>
            <a:ext cx="517078" cy="971847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Elipsa 24"/>
          <p:cNvSpPr/>
          <p:nvPr/>
        </p:nvSpPr>
        <p:spPr>
          <a:xfrm rot="1360446">
            <a:off x="5039713" y="3773143"/>
            <a:ext cx="517078" cy="971847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Elipsa 27"/>
          <p:cNvSpPr/>
          <p:nvPr/>
        </p:nvSpPr>
        <p:spPr>
          <a:xfrm>
            <a:off x="3779912" y="3069541"/>
            <a:ext cx="432048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Elipsa 28"/>
          <p:cNvSpPr/>
          <p:nvPr/>
        </p:nvSpPr>
        <p:spPr>
          <a:xfrm>
            <a:off x="5724128" y="3069541"/>
            <a:ext cx="432048" cy="504056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ovéPole 29">
            <a:hlinkClick r:id="rId7" action="ppaction://hlinksldjump"/>
          </p:cNvPr>
          <p:cNvSpPr txBox="1"/>
          <p:nvPr/>
        </p:nvSpPr>
        <p:spPr>
          <a:xfrm>
            <a:off x="2618783" y="5589240"/>
            <a:ext cx="3906434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Metoda Dělení intervalů</a:t>
            </a:r>
            <a:endParaRPr lang="cs-CZ" sz="2800" dirty="0"/>
          </a:p>
        </p:txBody>
      </p:sp>
      <p:sp>
        <p:nvSpPr>
          <p:cNvPr id="31" name="TextovéPole 30">
            <a:hlinkClick r:id="rId8" action="ppaction://hlinksldjump"/>
          </p:cNvPr>
          <p:cNvSpPr txBox="1"/>
          <p:nvPr/>
        </p:nvSpPr>
        <p:spPr>
          <a:xfrm>
            <a:off x="3095836" y="6218148"/>
            <a:ext cx="2952328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Řešené příklady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209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209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500"/>
                                        <p:tgtEl>
                                          <p:spTgt spid="209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500"/>
                                        <p:tgtEl>
                                          <p:spTgt spid="20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 animBg="1"/>
      <p:bldP spid="16" grpId="0"/>
      <p:bldP spid="204805" grpId="0"/>
      <p:bldP spid="9" grpId="0"/>
      <p:bldP spid="13" grpId="0" animBg="1"/>
      <p:bldP spid="11" grpId="0" animBg="1"/>
      <p:bldP spid="17" grpId="0" animBg="1"/>
      <p:bldP spid="18" grpId="0" animBg="1"/>
      <p:bldP spid="209936" grpId="0"/>
      <p:bldP spid="26" grpId="0"/>
      <p:bldP spid="27" grpId="0"/>
      <p:bldP spid="24" grpId="0" animBg="1"/>
      <p:bldP spid="25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Skupina 102"/>
          <p:cNvGrpSpPr/>
          <p:nvPr/>
        </p:nvGrpSpPr>
        <p:grpSpPr>
          <a:xfrm>
            <a:off x="5580112" y="3501008"/>
            <a:ext cx="3168352" cy="441340"/>
            <a:chOff x="5580112" y="3501008"/>
            <a:chExt cx="3168352" cy="441340"/>
          </a:xfrm>
        </p:grpSpPr>
        <p:sp>
          <p:nvSpPr>
            <p:cNvPr id="98" name="TextovéPole 97"/>
            <p:cNvSpPr txBox="1"/>
            <p:nvPr/>
          </p:nvSpPr>
          <p:spPr>
            <a:xfrm>
              <a:off x="7596336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10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02" name="Skupina 101"/>
            <p:cNvGrpSpPr/>
            <p:nvPr/>
          </p:nvGrpSpPr>
          <p:grpSpPr>
            <a:xfrm>
              <a:off x="5580112" y="3501008"/>
              <a:ext cx="3168352" cy="441340"/>
              <a:chOff x="5580112" y="3501008"/>
              <a:chExt cx="3168352" cy="441340"/>
            </a:xfrm>
          </p:grpSpPr>
          <p:grpSp>
            <p:nvGrpSpPr>
              <p:cNvPr id="83" name="Skupina 82"/>
              <p:cNvGrpSpPr/>
              <p:nvPr/>
            </p:nvGrpSpPr>
            <p:grpSpPr>
              <a:xfrm>
                <a:off x="5580112" y="3501008"/>
                <a:ext cx="3168352" cy="441340"/>
                <a:chOff x="251520" y="3501008"/>
                <a:chExt cx="3168352" cy="441340"/>
              </a:xfrm>
            </p:grpSpPr>
            <p:pic>
              <p:nvPicPr>
                <p:cNvPr id="84" name="Obrázek 83"/>
                <p:cNvPicPr/>
                <p:nvPr/>
              </p:nvPicPr>
              <p:blipFill>
                <a:blip r:embed="rId3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rcRect l="20495" t="44982" r="31621" b="52176"/>
                <a:stretch>
                  <a:fillRect/>
                </a:stretch>
              </p:blipFill>
              <p:spPr bwMode="auto">
                <a:xfrm>
                  <a:off x="251520" y="3501008"/>
                  <a:ext cx="3168352" cy="14401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85" name="TextovéPole 84"/>
                <p:cNvSpPr txBox="1"/>
                <p:nvPr/>
              </p:nvSpPr>
              <p:spPr>
                <a:xfrm>
                  <a:off x="611560" y="3573016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0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86" name="TextovéPole 85"/>
                <p:cNvSpPr txBox="1"/>
                <p:nvPr/>
              </p:nvSpPr>
              <p:spPr>
                <a:xfrm>
                  <a:off x="971600" y="3573016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2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87" name="TextovéPole 86"/>
                <p:cNvSpPr txBox="1"/>
                <p:nvPr/>
              </p:nvSpPr>
              <p:spPr>
                <a:xfrm>
                  <a:off x="1278000" y="3573016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4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88" name="TextovéPole 87"/>
                <p:cNvSpPr txBox="1"/>
                <p:nvPr/>
              </p:nvSpPr>
              <p:spPr>
                <a:xfrm>
                  <a:off x="1638000" y="3573016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6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89" name="TextovéPole 88"/>
                <p:cNvSpPr txBox="1"/>
                <p:nvPr/>
              </p:nvSpPr>
              <p:spPr>
                <a:xfrm>
                  <a:off x="1979712" y="3573016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8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</p:grpSp>
          <p:sp>
            <p:nvSpPr>
              <p:cNvPr id="97" name="TextovéPole 96"/>
              <p:cNvSpPr txBox="1"/>
              <p:nvPr/>
            </p:nvSpPr>
            <p:spPr>
              <a:xfrm>
                <a:off x="7902000" y="3563724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12</a:t>
                </a:r>
                <a:endParaRPr lang="en-GB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462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0" y="764704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600" dirty="0" err="1" smtClean="0"/>
              <a:t>Vyř</a:t>
            </a:r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eš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R rovnici: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251520" y="1916832"/>
            <a:ext cx="244827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984250" y="5589240"/>
          <a:ext cx="1892783" cy="792088"/>
        </p:xfrm>
        <a:graphic>
          <a:graphicData uri="http://schemas.openxmlformats.org/presentationml/2006/ole">
            <p:oleObj spid="_x0000_s192519" name="Rovnice" r:id="rId4" imgW="609480" imgH="253800" progId="Equation.3">
              <p:embed/>
            </p:oleObj>
          </a:graphicData>
        </a:graphic>
      </p:graphicFrame>
      <p:graphicFrame>
        <p:nvGraphicFramePr>
          <p:cNvPr id="192526" name="Object 1"/>
          <p:cNvGraphicFramePr>
            <a:graphicFrameLocks noChangeAspect="1"/>
          </p:cNvGraphicFramePr>
          <p:nvPr/>
        </p:nvGraphicFramePr>
        <p:xfrm>
          <a:off x="3848100" y="1273324"/>
          <a:ext cx="1447800" cy="571500"/>
        </p:xfrm>
        <a:graphic>
          <a:graphicData uri="http://schemas.openxmlformats.org/presentationml/2006/ole">
            <p:oleObj spid="_x0000_s192526" name="Rovnice" r:id="rId5" imgW="583920" imgH="228600" progId="Equation.3">
              <p:embed/>
            </p:oleObj>
          </a:graphicData>
        </a:graphic>
      </p:graphicFrame>
      <p:sp>
        <p:nvSpPr>
          <p:cNvPr id="50" name="内容占位符 2"/>
          <p:cNvSpPr txBox="1">
            <a:spLocks/>
          </p:cNvSpPr>
          <p:nvPr/>
        </p:nvSpPr>
        <p:spPr>
          <a:xfrm>
            <a:off x="5580112" y="1916832"/>
            <a:ext cx="324036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Abs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hodnota rozdílu: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3" name="Skupina 72"/>
          <p:cNvGrpSpPr/>
          <p:nvPr/>
        </p:nvGrpSpPr>
        <p:grpSpPr>
          <a:xfrm>
            <a:off x="251520" y="3501008"/>
            <a:ext cx="3168352" cy="441340"/>
            <a:chOff x="251520" y="3501008"/>
            <a:chExt cx="3168352" cy="441340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176"/>
            <a:stretch>
              <a:fillRect/>
            </a:stretch>
          </p:blipFill>
          <p:spPr bwMode="auto">
            <a:xfrm>
              <a:off x="251520" y="3501008"/>
              <a:ext cx="3168352" cy="144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8" name="TextovéPole 67"/>
            <p:cNvSpPr txBox="1"/>
            <p:nvPr/>
          </p:nvSpPr>
          <p:spPr>
            <a:xfrm>
              <a:off x="611560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0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971600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1278000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4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1638000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6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197971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8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4" name="Skupina 73"/>
          <p:cNvGrpSpPr/>
          <p:nvPr/>
        </p:nvGrpSpPr>
        <p:grpSpPr>
          <a:xfrm>
            <a:off x="1137600" y="3356992"/>
            <a:ext cx="2016224" cy="288031"/>
            <a:chOff x="2987824" y="4293096"/>
            <a:chExt cx="4104456" cy="448719"/>
          </a:xfrm>
        </p:grpSpPr>
        <p:grpSp>
          <p:nvGrpSpPr>
            <p:cNvPr id="75" name="Skupina 19"/>
            <p:cNvGrpSpPr/>
            <p:nvPr/>
          </p:nvGrpSpPr>
          <p:grpSpPr>
            <a:xfrm>
              <a:off x="4860032" y="4293096"/>
              <a:ext cx="2232248" cy="448719"/>
              <a:chOff x="3419872" y="5788657"/>
              <a:chExt cx="2232248" cy="448719"/>
            </a:xfrm>
          </p:grpSpPr>
          <p:cxnSp>
            <p:nvCxnSpPr>
              <p:cNvPr id="77" name="AutoShape 17"/>
              <p:cNvCxnSpPr>
                <a:cxnSpLocks noChangeShapeType="1"/>
              </p:cNvCxnSpPr>
              <p:nvPr/>
            </p:nvCxnSpPr>
            <p:spPr bwMode="auto">
              <a:xfrm rot="180000" flipH="1" flipV="1">
                <a:off x="3542787" y="6021376"/>
                <a:ext cx="24435" cy="216000"/>
              </a:xfrm>
              <a:prstGeom prst="straightConnector1">
                <a:avLst/>
              </a:prstGeom>
              <a:noFill/>
              <a:ln w="28575">
                <a:solidFill>
                  <a:srgbClr val="C00000"/>
                </a:solidFill>
                <a:round/>
                <a:headEnd/>
                <a:tailEnd/>
              </a:ln>
            </p:spPr>
          </p:cxnSp>
          <p:sp>
            <p:nvSpPr>
              <p:cNvPr id="78" name="Oval 20"/>
              <p:cNvSpPr>
                <a:spLocks noChangeArrowheads="1"/>
              </p:cNvSpPr>
              <p:nvPr/>
            </p:nvSpPr>
            <p:spPr bwMode="auto">
              <a:xfrm>
                <a:off x="3419872" y="5788657"/>
                <a:ext cx="239162" cy="232631"/>
              </a:xfrm>
              <a:prstGeom prst="ellipse">
                <a:avLst/>
              </a:prstGeom>
              <a:solidFill>
                <a:srgbClr val="C00000"/>
              </a:solidFill>
              <a:ln w="28575">
                <a:solidFill>
                  <a:srgbClr val="C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79" name="Přímá spojovací šipka 78"/>
              <p:cNvCxnSpPr/>
              <p:nvPr/>
            </p:nvCxnSpPr>
            <p:spPr>
              <a:xfrm rot="21540000">
                <a:off x="3659034" y="5904973"/>
                <a:ext cx="1993086" cy="2770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6" name="Přímá spojovací šipka 75"/>
            <p:cNvCxnSpPr/>
            <p:nvPr/>
          </p:nvCxnSpPr>
          <p:spPr>
            <a:xfrm rot="60000" flipH="1">
              <a:off x="2987824" y="4409412"/>
              <a:ext cx="1872208" cy="2770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92528" name="Object 16"/>
          <p:cNvGraphicFramePr>
            <a:graphicFrameLocks noChangeAspect="1"/>
          </p:cNvGraphicFramePr>
          <p:nvPr/>
        </p:nvGraphicFramePr>
        <p:xfrm>
          <a:off x="819150" y="2997200"/>
          <a:ext cx="1187450" cy="384175"/>
        </p:xfrm>
        <a:graphic>
          <a:graphicData uri="http://schemas.openxmlformats.org/presentationml/2006/ole">
            <p:oleObj spid="_x0000_s192528" name="Rovnice" r:id="rId6" imgW="711000" imgH="228600" progId="Equation.3">
              <p:embed/>
            </p:oleObj>
          </a:graphicData>
        </a:graphic>
      </p:graphicFrame>
      <p:graphicFrame>
        <p:nvGraphicFramePr>
          <p:cNvPr id="192529" name="Object 17"/>
          <p:cNvGraphicFramePr>
            <a:graphicFrameLocks noChangeAspect="1"/>
          </p:cNvGraphicFramePr>
          <p:nvPr/>
        </p:nvGraphicFramePr>
        <p:xfrm>
          <a:off x="2208213" y="2997200"/>
          <a:ext cx="1016000" cy="384175"/>
        </p:xfrm>
        <a:graphic>
          <a:graphicData uri="http://schemas.openxmlformats.org/presentationml/2006/ole">
            <p:oleObj spid="_x0000_s192529" name="Rovnice" r:id="rId7" imgW="609480" imgH="228600" progId="Equation.3">
              <p:embed/>
            </p:oleObj>
          </a:graphicData>
        </a:graphic>
      </p:graphicFrame>
      <p:sp>
        <p:nvSpPr>
          <p:cNvPr id="80" name="Rectangle 5"/>
          <p:cNvSpPr>
            <a:spLocks noChangeArrowheads="1"/>
          </p:cNvSpPr>
          <p:nvPr/>
        </p:nvSpPr>
        <p:spPr bwMode="auto">
          <a:xfrm>
            <a:off x="2339752" y="3585210"/>
            <a:ext cx="504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en-US" sz="4000" dirty="0" smtClean="0">
                <a:solidFill>
                  <a:srgbClr val="C00000"/>
                </a:solidFill>
                <a:cs typeface="Arial" pitchFamily="34" charset="0"/>
              </a:rPr>
              <a:t>+</a:t>
            </a:r>
            <a:endParaRPr kumimoji="0" lang="cs-CZ" sz="4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sp>
        <p:nvSpPr>
          <p:cNvPr id="81" name="Rectangle 5"/>
          <p:cNvSpPr>
            <a:spLocks noChangeArrowheads="1"/>
          </p:cNvSpPr>
          <p:nvPr/>
        </p:nvSpPr>
        <p:spPr bwMode="auto">
          <a:xfrm>
            <a:off x="1475656" y="3585210"/>
            <a:ext cx="504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4000" dirty="0" smtClean="0">
                <a:solidFill>
                  <a:srgbClr val="C00000"/>
                </a:solidFill>
                <a:cs typeface="Arial" pitchFamily="34" charset="0"/>
              </a:rPr>
              <a:t>-</a:t>
            </a:r>
            <a:endParaRPr kumimoji="0" lang="cs-CZ" sz="4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92530" name="Object 1"/>
          <p:cNvGraphicFramePr>
            <a:graphicFrameLocks noChangeAspect="1"/>
          </p:cNvGraphicFramePr>
          <p:nvPr/>
        </p:nvGraphicFramePr>
        <p:xfrm>
          <a:off x="107504" y="4149080"/>
          <a:ext cx="1604963" cy="412750"/>
        </p:xfrm>
        <a:graphic>
          <a:graphicData uri="http://schemas.openxmlformats.org/presentationml/2006/ole">
            <p:oleObj spid="_x0000_s192530" name="Rovnice" r:id="rId8" imgW="647640" imgH="164880" progId="Equation.3">
              <p:embed/>
            </p:oleObj>
          </a:graphicData>
        </a:graphic>
      </p:graphicFrame>
      <p:graphicFrame>
        <p:nvGraphicFramePr>
          <p:cNvPr id="192531" name="Object 1"/>
          <p:cNvGraphicFramePr>
            <a:graphicFrameLocks noChangeAspect="1"/>
          </p:cNvGraphicFramePr>
          <p:nvPr/>
        </p:nvGraphicFramePr>
        <p:xfrm>
          <a:off x="874117" y="4529138"/>
          <a:ext cx="817563" cy="412750"/>
        </p:xfrm>
        <a:graphic>
          <a:graphicData uri="http://schemas.openxmlformats.org/presentationml/2006/ole">
            <p:oleObj spid="_x0000_s192531" name="Rovnice" r:id="rId9" imgW="330120" imgH="164880" progId="Equation.3">
              <p:embed/>
            </p:oleObj>
          </a:graphicData>
        </a:graphic>
      </p:graphicFrame>
      <p:graphicFrame>
        <p:nvGraphicFramePr>
          <p:cNvPr id="192532" name="Object 1"/>
          <p:cNvGraphicFramePr>
            <a:graphicFrameLocks noChangeAspect="1"/>
          </p:cNvGraphicFramePr>
          <p:nvPr/>
        </p:nvGraphicFramePr>
        <p:xfrm>
          <a:off x="2100263" y="4149725"/>
          <a:ext cx="1322387" cy="412750"/>
        </p:xfrm>
        <a:graphic>
          <a:graphicData uri="http://schemas.openxmlformats.org/presentationml/2006/ole">
            <p:oleObj spid="_x0000_s192532" name="Rovnice" r:id="rId10" imgW="533160" imgH="164880" progId="Equation.3">
              <p:embed/>
            </p:oleObj>
          </a:graphicData>
        </a:graphic>
      </p:graphicFrame>
      <p:graphicFrame>
        <p:nvGraphicFramePr>
          <p:cNvPr id="192533" name="Object 1"/>
          <p:cNvGraphicFramePr>
            <a:graphicFrameLocks noChangeAspect="1"/>
          </p:cNvGraphicFramePr>
          <p:nvPr/>
        </p:nvGraphicFramePr>
        <p:xfrm>
          <a:off x="2627784" y="4545013"/>
          <a:ext cx="974725" cy="381000"/>
        </p:xfrm>
        <a:graphic>
          <a:graphicData uri="http://schemas.openxmlformats.org/presentationml/2006/ole">
            <p:oleObj spid="_x0000_s192533" name="Rovnice" r:id="rId11" imgW="393480" imgH="152280" progId="Equation.3">
              <p:embed/>
            </p:oleObj>
          </a:graphicData>
        </a:graphic>
      </p:graphicFrame>
      <p:graphicFrame>
        <p:nvGraphicFramePr>
          <p:cNvPr id="192534" name="Object 22"/>
          <p:cNvGraphicFramePr>
            <a:graphicFrameLocks noChangeAspect="1"/>
          </p:cNvGraphicFramePr>
          <p:nvPr/>
        </p:nvGraphicFramePr>
        <p:xfrm>
          <a:off x="904280" y="4941888"/>
          <a:ext cx="787400" cy="508000"/>
        </p:xfrm>
        <a:graphic>
          <a:graphicData uri="http://schemas.openxmlformats.org/presentationml/2006/ole">
            <p:oleObj spid="_x0000_s192534" name="Rovnice" r:id="rId12" imgW="317160" imgH="203040" progId="Equation.3">
              <p:embed/>
            </p:oleObj>
          </a:graphicData>
        </a:graphic>
      </p:graphicFrame>
      <p:graphicFrame>
        <p:nvGraphicFramePr>
          <p:cNvPr id="192535" name="Object 23"/>
          <p:cNvGraphicFramePr>
            <a:graphicFrameLocks noChangeAspect="1"/>
          </p:cNvGraphicFramePr>
          <p:nvPr/>
        </p:nvGraphicFramePr>
        <p:xfrm>
          <a:off x="2443559" y="4937125"/>
          <a:ext cx="976313" cy="508000"/>
        </p:xfrm>
        <a:graphic>
          <a:graphicData uri="http://schemas.openxmlformats.org/presentationml/2006/ole">
            <p:oleObj spid="_x0000_s192535" name="Rovnice" r:id="rId13" imgW="393480" imgH="203040" progId="Equation.3">
              <p:embed/>
            </p:oleObj>
          </a:graphicData>
        </a:graphic>
      </p:graphicFrame>
      <p:sp>
        <p:nvSpPr>
          <p:cNvPr id="82" name="内容占位符 2"/>
          <p:cNvSpPr txBox="1">
            <a:spLocks/>
          </p:cNvSpPr>
          <p:nvPr/>
        </p:nvSpPr>
        <p:spPr>
          <a:xfrm>
            <a:off x="323528" y="2348880"/>
            <a:ext cx="21153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600" dirty="0" smtClean="0"/>
              <a:t>Nulový bod: 8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" name="Skupina 60"/>
          <p:cNvGrpSpPr/>
          <p:nvPr/>
        </p:nvGrpSpPr>
        <p:grpSpPr>
          <a:xfrm>
            <a:off x="6948264" y="2895327"/>
            <a:ext cx="593792" cy="677689"/>
            <a:chOff x="6948264" y="2895327"/>
            <a:chExt cx="593792" cy="677689"/>
          </a:xfrm>
        </p:grpSpPr>
        <p:sp>
          <p:nvSpPr>
            <p:cNvPr id="96" name="Pravá složená závorka 95"/>
            <p:cNvSpPr/>
            <p:nvPr/>
          </p:nvSpPr>
          <p:spPr>
            <a:xfrm rot="16200000">
              <a:off x="7056276" y="3176972"/>
              <a:ext cx="288032" cy="504056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TextovéPole 99"/>
            <p:cNvSpPr txBox="1"/>
            <p:nvPr/>
          </p:nvSpPr>
          <p:spPr>
            <a:xfrm>
              <a:off x="7038000" y="2895327"/>
              <a:ext cx="50405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3</a:t>
              </a:r>
              <a:endParaRPr lang="en-GB" sz="2400" b="1" dirty="0" smtClean="0"/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7452320" y="2895327"/>
            <a:ext cx="593736" cy="677690"/>
            <a:chOff x="7452320" y="2895327"/>
            <a:chExt cx="593736" cy="677690"/>
          </a:xfrm>
        </p:grpSpPr>
        <p:sp>
          <p:nvSpPr>
            <p:cNvPr id="99" name="Pravá složená závorka 98"/>
            <p:cNvSpPr/>
            <p:nvPr/>
          </p:nvSpPr>
          <p:spPr>
            <a:xfrm rot="16200000">
              <a:off x="7560332" y="3176973"/>
              <a:ext cx="288032" cy="504056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TextovéPole 100"/>
            <p:cNvSpPr txBox="1"/>
            <p:nvPr/>
          </p:nvSpPr>
          <p:spPr>
            <a:xfrm>
              <a:off x="7542000" y="2895327"/>
              <a:ext cx="50405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3</a:t>
              </a:r>
              <a:endParaRPr lang="en-GB" sz="2400" b="1" dirty="0" smtClean="0"/>
            </a:p>
          </p:txBody>
        </p:sp>
      </p:grpSp>
      <p:graphicFrame>
        <p:nvGraphicFramePr>
          <p:cNvPr id="192536" name="Object 24"/>
          <p:cNvGraphicFramePr>
            <a:graphicFrameLocks noChangeAspect="1"/>
          </p:cNvGraphicFramePr>
          <p:nvPr/>
        </p:nvGraphicFramePr>
        <p:xfrm>
          <a:off x="6228184" y="4077072"/>
          <a:ext cx="1892300" cy="792162"/>
        </p:xfrm>
        <a:graphic>
          <a:graphicData uri="http://schemas.openxmlformats.org/presentationml/2006/ole">
            <p:oleObj spid="_x0000_s192536" name="Rovnice" r:id="rId14" imgW="609480" imgH="253800" progId="Equation.3">
              <p:embed/>
            </p:oleObj>
          </a:graphicData>
        </a:graphic>
      </p:graphicFrame>
      <p:sp>
        <p:nvSpPr>
          <p:cNvPr id="104" name="TextovéPole 103"/>
          <p:cNvSpPr txBox="1"/>
          <p:nvPr/>
        </p:nvSpPr>
        <p:spPr>
          <a:xfrm>
            <a:off x="6660232" y="30689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x</a:t>
            </a:r>
            <a:endParaRPr lang="en-GB" sz="2400" b="1" dirty="0" smtClean="0">
              <a:solidFill>
                <a:srgbClr val="0070C0"/>
              </a:solidFill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7956376" y="30689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x</a:t>
            </a:r>
            <a:endParaRPr lang="en-GB" sz="2400" b="1" dirty="0" smtClean="0">
              <a:solidFill>
                <a:srgbClr val="0070C0"/>
              </a:solidFill>
            </a:endParaRPr>
          </a:p>
        </p:txBody>
      </p:sp>
      <p:sp>
        <p:nvSpPr>
          <p:cNvPr id="93" name="Oval 20"/>
          <p:cNvSpPr>
            <a:spLocks noChangeArrowheads="1"/>
          </p:cNvSpPr>
          <p:nvPr/>
        </p:nvSpPr>
        <p:spPr bwMode="auto">
          <a:xfrm>
            <a:off x="6876256" y="3501008"/>
            <a:ext cx="144000" cy="144000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4" name="Oval 20"/>
          <p:cNvSpPr>
            <a:spLocks noChangeArrowheads="1"/>
          </p:cNvSpPr>
          <p:nvPr/>
        </p:nvSpPr>
        <p:spPr bwMode="auto">
          <a:xfrm>
            <a:off x="7884368" y="3501008"/>
            <a:ext cx="144000" cy="144000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" name="TextovéPole 105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Elipsa 55"/>
          <p:cNvSpPr/>
          <p:nvPr/>
        </p:nvSpPr>
        <p:spPr>
          <a:xfrm rot="20520000">
            <a:off x="6741185" y="3147203"/>
            <a:ext cx="322315" cy="82801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Elipsa 57"/>
          <p:cNvSpPr/>
          <p:nvPr/>
        </p:nvSpPr>
        <p:spPr>
          <a:xfrm rot="22800000">
            <a:off x="7852650" y="3147516"/>
            <a:ext cx="322315" cy="82801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20"/>
          <p:cNvSpPr>
            <a:spLocks noChangeArrowheads="1"/>
          </p:cNvSpPr>
          <p:nvPr/>
        </p:nvSpPr>
        <p:spPr bwMode="auto">
          <a:xfrm>
            <a:off x="7380312" y="3501008"/>
            <a:ext cx="144000" cy="144000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3" name="Šipka doprava 62">
            <a:hlinkClick r:id="" action="ppaction://hlinkshowjump?jump=nextslide"/>
          </p:cNvPr>
          <p:cNvSpPr/>
          <p:nvPr/>
        </p:nvSpPr>
        <p:spPr>
          <a:xfrm>
            <a:off x="6156176" y="5373216"/>
            <a:ext cx="266429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Další příklad</a:t>
            </a:r>
            <a:endParaRPr lang="en-GB" sz="2800" dirty="0"/>
          </a:p>
        </p:txBody>
      </p:sp>
      <p:sp>
        <p:nvSpPr>
          <p:cNvPr id="59" name="Mrak 58"/>
          <p:cNvSpPr/>
          <p:nvPr/>
        </p:nvSpPr>
        <p:spPr>
          <a:xfrm>
            <a:off x="1187624" y="2492896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řešení zobrazíš kliknutím</a:t>
            </a:r>
            <a:br>
              <a:rPr lang="cs-CZ" sz="2800" b="1" dirty="0" smtClean="0"/>
            </a:br>
            <a:r>
              <a:rPr lang="cs-CZ" sz="2800" b="1" dirty="0" smtClean="0"/>
              <a:t>na název metody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192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"/>
                                        <p:tgtEl>
                                          <p:spTgt spid="19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19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"/>
                                        <p:tgtEl>
                                          <p:spTgt spid="19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"/>
                                        <p:tgtEl>
                                          <p:spTgt spid="19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500"/>
                                        <p:tgtEl>
                                          <p:spTgt spid="19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500"/>
                            </p:stCondLst>
                            <p:childTnLst>
                              <p:par>
                                <p:cTn id="5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"/>
                                        <p:tgtEl>
                                          <p:spTgt spid="19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8000"/>
                            </p:stCondLst>
                            <p:childTnLst>
                              <p:par>
                                <p:cTn id="5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"/>
                                        <p:tgtEl>
                                          <p:spTgt spid="19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8500"/>
                            </p:stCondLst>
                            <p:childTnLst>
                              <p:par>
                                <p:cTn id="6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000"/>
                            </p:stCondLst>
                            <p:childTnLst>
                              <p:par>
                                <p:cTn id="93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500"/>
                            </p:stCondLst>
                            <p:childTnLst>
                              <p:par>
                                <p:cTn id="97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1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500"/>
                            </p:stCondLst>
                            <p:childTnLst>
                              <p:par>
                                <p:cTn id="10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500"/>
                                        <p:tgtEl>
                                          <p:spTgt spid="19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80" grpId="0"/>
      <p:bldP spid="81" grpId="0"/>
      <p:bldP spid="82" grpId="0"/>
      <p:bldP spid="104" grpId="0"/>
      <p:bldP spid="105" grpId="0"/>
      <p:bldP spid="93" grpId="0" animBg="1"/>
      <p:bldP spid="94" grpId="0" animBg="1"/>
      <p:bldP spid="56" grpId="0" animBg="1"/>
      <p:bldP spid="58" grpId="0" animBg="1"/>
      <p:bldP spid="90" grpId="0" animBg="1"/>
      <p:bldP spid="5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Skupina 88"/>
          <p:cNvGrpSpPr/>
          <p:nvPr/>
        </p:nvGrpSpPr>
        <p:grpSpPr>
          <a:xfrm>
            <a:off x="7272556" y="2780928"/>
            <a:ext cx="1115868" cy="720081"/>
            <a:chOff x="7272556" y="2780928"/>
            <a:chExt cx="1115868" cy="720081"/>
          </a:xfrm>
        </p:grpSpPr>
        <p:sp>
          <p:nvSpPr>
            <p:cNvPr id="95" name="Pravá složená závorka 94"/>
            <p:cNvSpPr/>
            <p:nvPr/>
          </p:nvSpPr>
          <p:spPr>
            <a:xfrm rot="16200000">
              <a:off x="7686474" y="2799059"/>
              <a:ext cx="288032" cy="1115868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TextovéPole 101"/>
            <p:cNvSpPr txBox="1"/>
            <p:nvPr/>
          </p:nvSpPr>
          <p:spPr>
            <a:xfrm>
              <a:off x="7668344" y="2780928"/>
              <a:ext cx="50405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6</a:t>
              </a:r>
              <a:endParaRPr lang="en-GB" sz="2400" b="1" dirty="0" smtClean="0"/>
            </a:p>
          </p:txBody>
        </p:sp>
      </p:grpSp>
      <p:grpSp>
        <p:nvGrpSpPr>
          <p:cNvPr id="5" name="Skupina 72"/>
          <p:cNvGrpSpPr/>
          <p:nvPr/>
        </p:nvGrpSpPr>
        <p:grpSpPr>
          <a:xfrm>
            <a:off x="683568" y="3501008"/>
            <a:ext cx="3168352" cy="441340"/>
            <a:chOff x="251520" y="3501008"/>
            <a:chExt cx="3168352" cy="441340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176"/>
            <a:stretch>
              <a:fillRect/>
            </a:stretch>
          </p:blipFill>
          <p:spPr bwMode="auto">
            <a:xfrm>
              <a:off x="251520" y="3501008"/>
              <a:ext cx="3168352" cy="144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8" name="TextovéPole 67"/>
            <p:cNvSpPr txBox="1"/>
            <p:nvPr/>
          </p:nvSpPr>
          <p:spPr>
            <a:xfrm>
              <a:off x="53955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-4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89959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-3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120599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-2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156599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-1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1979712" y="3573016"/>
              <a:ext cx="432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0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aphicFrame>
        <p:nvGraphicFramePr>
          <p:cNvPr id="211987" name="Object 1"/>
          <p:cNvGraphicFramePr>
            <a:graphicFrameLocks noChangeAspect="1"/>
          </p:cNvGraphicFramePr>
          <p:nvPr/>
        </p:nvGraphicFramePr>
        <p:xfrm>
          <a:off x="6061075" y="2404244"/>
          <a:ext cx="2097088" cy="520700"/>
        </p:xfrm>
        <a:graphic>
          <a:graphicData uri="http://schemas.openxmlformats.org/presentationml/2006/ole">
            <p:oleObj spid="_x0000_s211987" name="Rovnice" r:id="rId4" imgW="927000" imgH="228600" progId="Equation.3">
              <p:embed/>
            </p:oleObj>
          </a:graphicData>
        </a:graphic>
      </p:graphicFrame>
      <p:grpSp>
        <p:nvGrpSpPr>
          <p:cNvPr id="92" name="Skupina 91"/>
          <p:cNvGrpSpPr/>
          <p:nvPr/>
        </p:nvGrpSpPr>
        <p:grpSpPr>
          <a:xfrm>
            <a:off x="5580112" y="3356992"/>
            <a:ext cx="3528392" cy="585356"/>
            <a:chOff x="5580112" y="3356992"/>
            <a:chExt cx="3528392" cy="585356"/>
          </a:xfrm>
        </p:grpSpPr>
        <p:grpSp>
          <p:nvGrpSpPr>
            <p:cNvPr id="75" name="Skupina 74"/>
            <p:cNvGrpSpPr/>
            <p:nvPr/>
          </p:nvGrpSpPr>
          <p:grpSpPr>
            <a:xfrm>
              <a:off x="5580112" y="3356992"/>
              <a:ext cx="3528392" cy="585356"/>
              <a:chOff x="5580112" y="3356992"/>
              <a:chExt cx="3528392" cy="585356"/>
            </a:xfrm>
          </p:grpSpPr>
          <p:grpSp>
            <p:nvGrpSpPr>
              <p:cNvPr id="62" name="Skupina 72"/>
              <p:cNvGrpSpPr/>
              <p:nvPr/>
            </p:nvGrpSpPr>
            <p:grpSpPr>
              <a:xfrm>
                <a:off x="5580112" y="3356992"/>
                <a:ext cx="3528392" cy="585356"/>
                <a:chOff x="-108520" y="3356992"/>
                <a:chExt cx="3528392" cy="585356"/>
              </a:xfrm>
            </p:grpSpPr>
            <p:pic>
              <p:nvPicPr>
                <p:cNvPr id="63" name="Obrázek 62"/>
                <p:cNvPicPr/>
                <p:nvPr/>
              </p:nvPicPr>
              <p:blipFill>
                <a:blip r:embed="rId3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rcRect l="20495" t="44982" r="31621" b="52176"/>
                <a:stretch>
                  <a:fillRect/>
                </a:stretch>
              </p:blipFill>
              <p:spPr bwMode="auto">
                <a:xfrm>
                  <a:off x="-108520" y="3356992"/>
                  <a:ext cx="3528392" cy="2880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64" name="TextovéPole 63"/>
                <p:cNvSpPr txBox="1"/>
                <p:nvPr/>
              </p:nvSpPr>
              <p:spPr>
                <a:xfrm>
                  <a:off x="611560" y="3563724"/>
                  <a:ext cx="57606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-22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65" name="TextovéPole 64"/>
                <p:cNvSpPr txBox="1"/>
                <p:nvPr/>
              </p:nvSpPr>
              <p:spPr>
                <a:xfrm>
                  <a:off x="971600" y="3563724"/>
                  <a:ext cx="57606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-20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66" name="TextovéPole 65"/>
                <p:cNvSpPr txBox="1"/>
                <p:nvPr/>
              </p:nvSpPr>
              <p:spPr>
                <a:xfrm>
                  <a:off x="1350008" y="3563724"/>
                  <a:ext cx="55769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-18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67" name="TextovéPole 66"/>
                <p:cNvSpPr txBox="1"/>
                <p:nvPr/>
              </p:nvSpPr>
              <p:spPr>
                <a:xfrm>
                  <a:off x="1691680" y="3573016"/>
                  <a:ext cx="50405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-16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  <p:sp>
              <p:nvSpPr>
                <p:cNvPr id="73" name="TextovéPole 72"/>
                <p:cNvSpPr txBox="1"/>
                <p:nvPr/>
              </p:nvSpPr>
              <p:spPr>
                <a:xfrm>
                  <a:off x="2051720" y="3573016"/>
                  <a:ext cx="57606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-14</a:t>
                  </a:r>
                  <a:endParaRPr lang="en-GB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endParaRPr>
                </a:p>
              </p:txBody>
            </p:sp>
          </p:grpSp>
          <p:sp>
            <p:nvSpPr>
              <p:cNvPr id="74" name="TextovéPole 73"/>
              <p:cNvSpPr txBox="1"/>
              <p:nvPr/>
            </p:nvSpPr>
            <p:spPr>
              <a:xfrm>
                <a:off x="5868144" y="3563724"/>
                <a:ext cx="5760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-24</a:t>
                </a:r>
                <a:endParaRPr lang="en-GB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sp>
          <p:nvSpPr>
            <p:cNvPr id="83" name="TextovéPole 82"/>
            <p:cNvSpPr txBox="1"/>
            <p:nvPr/>
          </p:nvSpPr>
          <p:spPr>
            <a:xfrm>
              <a:off x="8100392" y="3573016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-12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1" name="TextovéPole 90"/>
            <p:cNvSpPr txBox="1"/>
            <p:nvPr/>
          </p:nvSpPr>
          <p:spPr>
            <a:xfrm>
              <a:off x="8532440" y="3573016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-10</a:t>
              </a:r>
              <a:endParaRPr lang="en-GB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81" name="Rectangle 5"/>
          <p:cNvSpPr>
            <a:spLocks noChangeArrowheads="1"/>
          </p:cNvSpPr>
          <p:nvPr/>
        </p:nvSpPr>
        <p:spPr bwMode="auto">
          <a:xfrm>
            <a:off x="899592" y="3585210"/>
            <a:ext cx="504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cs-CZ" sz="4000" dirty="0" smtClean="0">
                <a:solidFill>
                  <a:srgbClr val="C00000"/>
                </a:solidFill>
                <a:cs typeface="Arial" pitchFamily="34" charset="0"/>
              </a:rPr>
              <a:t>-</a:t>
            </a:r>
            <a:endParaRPr kumimoji="0" lang="cs-CZ" sz="4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462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0" y="764704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600" dirty="0" err="1" smtClean="0"/>
              <a:t>Vyř</a:t>
            </a:r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eš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R rovnici: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251520" y="1916832"/>
            <a:ext cx="244827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1095375" y="5805488"/>
          <a:ext cx="2325688" cy="792162"/>
        </p:xfrm>
        <a:graphic>
          <a:graphicData uri="http://schemas.openxmlformats.org/presentationml/2006/ole">
            <p:oleObj spid="_x0000_s211970" name="Rovnice" r:id="rId5" imgW="749160" imgH="253800" progId="Equation.3">
              <p:embed/>
            </p:oleObj>
          </a:graphicData>
        </a:graphic>
      </p:graphicFrame>
      <p:graphicFrame>
        <p:nvGraphicFramePr>
          <p:cNvPr id="192526" name="Object 1"/>
          <p:cNvGraphicFramePr>
            <a:graphicFrameLocks noChangeAspect="1"/>
          </p:cNvGraphicFramePr>
          <p:nvPr/>
        </p:nvGraphicFramePr>
        <p:xfrm>
          <a:off x="3659188" y="1273175"/>
          <a:ext cx="1825625" cy="571500"/>
        </p:xfrm>
        <a:graphic>
          <a:graphicData uri="http://schemas.openxmlformats.org/presentationml/2006/ole">
            <p:oleObj spid="_x0000_s211971" name="Rovnice" r:id="rId6" imgW="736560" imgH="228600" progId="Equation.3">
              <p:embed/>
            </p:oleObj>
          </a:graphicData>
        </a:graphic>
      </p:graphicFrame>
      <p:sp>
        <p:nvSpPr>
          <p:cNvPr id="50" name="内容占位符 2"/>
          <p:cNvSpPr txBox="1">
            <a:spLocks/>
          </p:cNvSpPr>
          <p:nvPr/>
        </p:nvSpPr>
        <p:spPr>
          <a:xfrm>
            <a:off x="5580112" y="1916832"/>
            <a:ext cx="324036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Abs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hodnota rozdílu: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" name="Skupina 73"/>
          <p:cNvGrpSpPr/>
          <p:nvPr/>
        </p:nvGrpSpPr>
        <p:grpSpPr>
          <a:xfrm>
            <a:off x="561648" y="3356992"/>
            <a:ext cx="2016224" cy="288031"/>
            <a:chOff x="2987824" y="4293096"/>
            <a:chExt cx="4104456" cy="448719"/>
          </a:xfrm>
        </p:grpSpPr>
        <p:grpSp>
          <p:nvGrpSpPr>
            <p:cNvPr id="7" name="Skupina 19"/>
            <p:cNvGrpSpPr/>
            <p:nvPr/>
          </p:nvGrpSpPr>
          <p:grpSpPr>
            <a:xfrm>
              <a:off x="4860032" y="4293096"/>
              <a:ext cx="2232248" cy="448719"/>
              <a:chOff x="3419872" y="5788657"/>
              <a:chExt cx="2232248" cy="448719"/>
            </a:xfrm>
          </p:grpSpPr>
          <p:cxnSp>
            <p:nvCxnSpPr>
              <p:cNvPr id="77" name="AutoShape 17"/>
              <p:cNvCxnSpPr>
                <a:cxnSpLocks noChangeShapeType="1"/>
              </p:cNvCxnSpPr>
              <p:nvPr/>
            </p:nvCxnSpPr>
            <p:spPr bwMode="auto">
              <a:xfrm rot="180000" flipH="1" flipV="1">
                <a:off x="3542787" y="6021376"/>
                <a:ext cx="24435" cy="216000"/>
              </a:xfrm>
              <a:prstGeom prst="straightConnector1">
                <a:avLst/>
              </a:prstGeom>
              <a:noFill/>
              <a:ln w="28575">
                <a:solidFill>
                  <a:srgbClr val="C00000"/>
                </a:solidFill>
                <a:round/>
                <a:headEnd/>
                <a:tailEnd/>
              </a:ln>
            </p:spPr>
          </p:cxnSp>
          <p:sp>
            <p:nvSpPr>
              <p:cNvPr id="78" name="Oval 20"/>
              <p:cNvSpPr>
                <a:spLocks noChangeArrowheads="1"/>
              </p:cNvSpPr>
              <p:nvPr/>
            </p:nvSpPr>
            <p:spPr bwMode="auto">
              <a:xfrm>
                <a:off x="3419872" y="5788657"/>
                <a:ext cx="239162" cy="232631"/>
              </a:xfrm>
              <a:prstGeom prst="ellipse">
                <a:avLst/>
              </a:prstGeom>
              <a:solidFill>
                <a:srgbClr val="C00000"/>
              </a:solidFill>
              <a:ln w="28575">
                <a:solidFill>
                  <a:srgbClr val="C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79" name="Přímá spojovací šipka 78"/>
              <p:cNvCxnSpPr/>
              <p:nvPr/>
            </p:nvCxnSpPr>
            <p:spPr>
              <a:xfrm rot="21540000">
                <a:off x="3659034" y="5904973"/>
                <a:ext cx="1993086" cy="27700"/>
              </a:xfrm>
              <a:prstGeom prst="straightConnector1">
                <a:avLst/>
              </a:prstGeom>
              <a:ln w="28575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6" name="Přímá spojovací šipka 75"/>
            <p:cNvCxnSpPr/>
            <p:nvPr/>
          </p:nvCxnSpPr>
          <p:spPr>
            <a:xfrm rot="60000" flipH="1">
              <a:off x="2987824" y="4409412"/>
              <a:ext cx="1872208" cy="2770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92528" name="Object 16"/>
          <p:cNvGraphicFramePr>
            <a:graphicFrameLocks noChangeAspect="1"/>
          </p:cNvGraphicFramePr>
          <p:nvPr/>
        </p:nvGraphicFramePr>
        <p:xfrm>
          <a:off x="107504" y="2997200"/>
          <a:ext cx="1357312" cy="384175"/>
        </p:xfrm>
        <a:graphic>
          <a:graphicData uri="http://schemas.openxmlformats.org/presentationml/2006/ole">
            <p:oleObj spid="_x0000_s211972" name="Rovnice" r:id="rId7" imgW="812520" imgH="228600" progId="Equation.3">
              <p:embed/>
            </p:oleObj>
          </a:graphicData>
        </a:graphic>
      </p:graphicFrame>
      <p:graphicFrame>
        <p:nvGraphicFramePr>
          <p:cNvPr id="192529" name="Object 17"/>
          <p:cNvGraphicFramePr>
            <a:graphicFrameLocks noChangeAspect="1"/>
          </p:cNvGraphicFramePr>
          <p:nvPr/>
        </p:nvGraphicFramePr>
        <p:xfrm>
          <a:off x="1659533" y="2997200"/>
          <a:ext cx="1184275" cy="384175"/>
        </p:xfrm>
        <a:graphic>
          <a:graphicData uri="http://schemas.openxmlformats.org/presentationml/2006/ole">
            <p:oleObj spid="_x0000_s211973" name="Rovnice" r:id="rId8" imgW="711000" imgH="228600" progId="Equation.3">
              <p:embed/>
            </p:oleObj>
          </a:graphicData>
        </a:graphic>
      </p:graphicFrame>
      <p:sp>
        <p:nvSpPr>
          <p:cNvPr id="80" name="Rectangle 5"/>
          <p:cNvSpPr>
            <a:spLocks noChangeArrowheads="1"/>
          </p:cNvSpPr>
          <p:nvPr/>
        </p:nvSpPr>
        <p:spPr bwMode="auto">
          <a:xfrm>
            <a:off x="1835696" y="3585210"/>
            <a:ext cx="5040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2913" marR="0" lvl="0" indent="-4429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42800" algn="l"/>
              </a:tabLst>
            </a:pPr>
            <a:r>
              <a:rPr lang="en-US" sz="4000" dirty="0" smtClean="0">
                <a:solidFill>
                  <a:srgbClr val="C00000"/>
                </a:solidFill>
                <a:cs typeface="Arial" pitchFamily="34" charset="0"/>
              </a:rPr>
              <a:t>+</a:t>
            </a:r>
            <a:endParaRPr kumimoji="0" lang="cs-CZ" sz="400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92530" name="Object 1"/>
          <p:cNvGraphicFramePr>
            <a:graphicFrameLocks noChangeAspect="1"/>
          </p:cNvGraphicFramePr>
          <p:nvPr/>
        </p:nvGraphicFramePr>
        <p:xfrm>
          <a:off x="65088" y="4149725"/>
          <a:ext cx="1858962" cy="387350"/>
        </p:xfrm>
        <a:graphic>
          <a:graphicData uri="http://schemas.openxmlformats.org/presentationml/2006/ole">
            <p:oleObj spid="_x0000_s211974" name="Rovnice" r:id="rId9" imgW="799920" imgH="164880" progId="Equation.3">
              <p:embed/>
            </p:oleObj>
          </a:graphicData>
        </a:graphic>
      </p:graphicFrame>
      <p:graphicFrame>
        <p:nvGraphicFramePr>
          <p:cNvPr id="192534" name="Object 22"/>
          <p:cNvGraphicFramePr>
            <a:graphicFrameLocks noChangeAspect="1"/>
          </p:cNvGraphicFramePr>
          <p:nvPr/>
        </p:nvGraphicFramePr>
        <p:xfrm>
          <a:off x="814388" y="5297488"/>
          <a:ext cx="946150" cy="434975"/>
        </p:xfrm>
        <a:graphic>
          <a:graphicData uri="http://schemas.openxmlformats.org/presentationml/2006/ole">
            <p:oleObj spid="_x0000_s211978" name="Rovnice" r:id="rId10" imgW="444240" imgH="203040" progId="Equation.3">
              <p:embed/>
            </p:oleObj>
          </a:graphicData>
        </a:graphic>
      </p:graphicFrame>
      <p:sp>
        <p:nvSpPr>
          <p:cNvPr id="82" name="内容占位符 2"/>
          <p:cNvSpPr txBox="1">
            <a:spLocks/>
          </p:cNvSpPr>
          <p:nvPr/>
        </p:nvSpPr>
        <p:spPr>
          <a:xfrm>
            <a:off x="323528" y="2348880"/>
            <a:ext cx="230425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600" dirty="0" smtClean="0"/>
              <a:t>Nulový bod: -3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88" name="Skupina 87"/>
          <p:cNvGrpSpPr/>
          <p:nvPr/>
        </p:nvGrpSpPr>
        <p:grpSpPr>
          <a:xfrm>
            <a:off x="6156176" y="2780928"/>
            <a:ext cx="1115868" cy="720080"/>
            <a:chOff x="6156176" y="2780928"/>
            <a:chExt cx="1115868" cy="720080"/>
          </a:xfrm>
        </p:grpSpPr>
        <p:sp>
          <p:nvSpPr>
            <p:cNvPr id="99" name="Pravá složená závorka 98"/>
            <p:cNvSpPr/>
            <p:nvPr/>
          </p:nvSpPr>
          <p:spPr>
            <a:xfrm rot="16200000">
              <a:off x="6570094" y="2799058"/>
              <a:ext cx="288032" cy="1115868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TextovéPole 99"/>
            <p:cNvSpPr txBox="1"/>
            <p:nvPr/>
          </p:nvSpPr>
          <p:spPr>
            <a:xfrm>
              <a:off x="6552000" y="2780928"/>
              <a:ext cx="50405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6</a:t>
              </a:r>
              <a:endParaRPr lang="en-GB" sz="2400" b="1" dirty="0" smtClean="0"/>
            </a:p>
          </p:txBody>
        </p:sp>
      </p:grpSp>
      <p:sp>
        <p:nvSpPr>
          <p:cNvPr id="104" name="TextovéPole 103"/>
          <p:cNvSpPr txBox="1"/>
          <p:nvPr/>
        </p:nvSpPr>
        <p:spPr>
          <a:xfrm>
            <a:off x="5724128" y="296733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6x</a:t>
            </a:r>
            <a:endParaRPr lang="en-GB" sz="2400" b="1" dirty="0" smtClean="0">
              <a:solidFill>
                <a:srgbClr val="0070C0"/>
              </a:solidFill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8316416" y="2967335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6x</a:t>
            </a:r>
            <a:endParaRPr lang="en-GB" sz="2400" b="1" dirty="0" smtClean="0">
              <a:solidFill>
                <a:srgbClr val="0070C0"/>
              </a:solidFill>
            </a:endParaRPr>
          </a:p>
        </p:txBody>
      </p:sp>
      <p:sp>
        <p:nvSpPr>
          <p:cNvPr id="93" name="Oval 20"/>
          <p:cNvSpPr>
            <a:spLocks noChangeArrowheads="1"/>
          </p:cNvSpPr>
          <p:nvPr/>
        </p:nvSpPr>
        <p:spPr bwMode="auto">
          <a:xfrm>
            <a:off x="6084168" y="3429016"/>
            <a:ext cx="144000" cy="144000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4" name="Oval 20"/>
          <p:cNvSpPr>
            <a:spLocks noChangeArrowheads="1"/>
          </p:cNvSpPr>
          <p:nvPr/>
        </p:nvSpPr>
        <p:spPr bwMode="auto">
          <a:xfrm>
            <a:off x="8316432" y="3429016"/>
            <a:ext cx="144000" cy="144000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" name="TextovéPole 105"/>
          <p:cNvSpPr txBox="1"/>
          <p:nvPr/>
        </p:nvSpPr>
        <p:spPr>
          <a:xfrm>
            <a:off x="6156176" y="6488668"/>
            <a:ext cx="298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s absolutní hodnotou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11981" name="Object 18"/>
          <p:cNvGraphicFramePr>
            <a:graphicFrameLocks noChangeAspect="1"/>
          </p:cNvGraphicFramePr>
          <p:nvPr/>
        </p:nvGraphicFramePr>
        <p:xfrm>
          <a:off x="665832" y="4554538"/>
          <a:ext cx="1385888" cy="387350"/>
        </p:xfrm>
        <a:graphic>
          <a:graphicData uri="http://schemas.openxmlformats.org/presentationml/2006/ole">
            <p:oleObj spid="_x0000_s211981" name="Rovnice" r:id="rId11" imgW="596880" imgH="164880" progId="Equation.3">
              <p:embed/>
            </p:oleObj>
          </a:graphicData>
        </a:graphic>
      </p:graphicFrame>
      <p:graphicFrame>
        <p:nvGraphicFramePr>
          <p:cNvPr id="211982" name="Object 18"/>
          <p:cNvGraphicFramePr>
            <a:graphicFrameLocks noChangeAspect="1"/>
          </p:cNvGraphicFramePr>
          <p:nvPr/>
        </p:nvGraphicFramePr>
        <p:xfrm>
          <a:off x="1115616" y="4927600"/>
          <a:ext cx="973137" cy="357188"/>
        </p:xfrm>
        <a:graphic>
          <a:graphicData uri="http://schemas.openxmlformats.org/presentationml/2006/ole">
            <p:oleObj spid="_x0000_s211982" name="Rovnice" r:id="rId12" imgW="419040" imgH="152280" progId="Equation.3">
              <p:embed/>
            </p:oleObj>
          </a:graphicData>
        </a:graphic>
      </p:graphicFrame>
      <p:graphicFrame>
        <p:nvGraphicFramePr>
          <p:cNvPr id="211983" name="Object 18"/>
          <p:cNvGraphicFramePr>
            <a:graphicFrameLocks noChangeAspect="1"/>
          </p:cNvGraphicFramePr>
          <p:nvPr/>
        </p:nvGraphicFramePr>
        <p:xfrm>
          <a:off x="2605088" y="4149725"/>
          <a:ext cx="1590675" cy="387350"/>
        </p:xfrm>
        <a:graphic>
          <a:graphicData uri="http://schemas.openxmlformats.org/presentationml/2006/ole">
            <p:oleObj spid="_x0000_s211983" name="Rovnice" r:id="rId13" imgW="685800" imgH="164880" progId="Equation.3">
              <p:embed/>
            </p:oleObj>
          </a:graphicData>
        </a:graphic>
      </p:graphicFrame>
      <p:graphicFrame>
        <p:nvGraphicFramePr>
          <p:cNvPr id="211984" name="Object 22"/>
          <p:cNvGraphicFramePr>
            <a:graphicFrameLocks noChangeAspect="1"/>
          </p:cNvGraphicFramePr>
          <p:nvPr/>
        </p:nvGraphicFramePr>
        <p:xfrm>
          <a:off x="3203848" y="5296843"/>
          <a:ext cx="919162" cy="434975"/>
        </p:xfrm>
        <a:graphic>
          <a:graphicData uri="http://schemas.openxmlformats.org/presentationml/2006/ole">
            <p:oleObj spid="_x0000_s211984" name="Rovnice" r:id="rId14" imgW="431640" imgH="203040" progId="Equation.3">
              <p:embed/>
            </p:oleObj>
          </a:graphicData>
        </a:graphic>
      </p:graphicFrame>
      <p:graphicFrame>
        <p:nvGraphicFramePr>
          <p:cNvPr id="211985" name="Object 18"/>
          <p:cNvGraphicFramePr>
            <a:graphicFrameLocks noChangeAspect="1"/>
          </p:cNvGraphicFramePr>
          <p:nvPr/>
        </p:nvGraphicFramePr>
        <p:xfrm>
          <a:off x="3275856" y="4554538"/>
          <a:ext cx="1327150" cy="387350"/>
        </p:xfrm>
        <a:graphic>
          <a:graphicData uri="http://schemas.openxmlformats.org/presentationml/2006/ole">
            <p:oleObj spid="_x0000_s211985" name="Rovnice" r:id="rId15" imgW="571320" imgH="164880" progId="Equation.3">
              <p:embed/>
            </p:oleObj>
          </a:graphicData>
        </a:graphic>
      </p:graphicFrame>
      <p:graphicFrame>
        <p:nvGraphicFramePr>
          <p:cNvPr id="211986" name="Object 18"/>
          <p:cNvGraphicFramePr>
            <a:graphicFrameLocks noChangeAspect="1"/>
          </p:cNvGraphicFramePr>
          <p:nvPr/>
        </p:nvGraphicFramePr>
        <p:xfrm>
          <a:off x="3382963" y="4927600"/>
          <a:ext cx="973137" cy="357188"/>
        </p:xfrm>
        <a:graphic>
          <a:graphicData uri="http://schemas.openxmlformats.org/presentationml/2006/ole">
            <p:oleObj spid="_x0000_s211986" name="Rovnice" r:id="rId16" imgW="419040" imgH="152280" progId="Equation.3">
              <p:embed/>
            </p:oleObj>
          </a:graphicData>
        </a:graphic>
      </p:graphicFrame>
      <p:sp>
        <p:nvSpPr>
          <p:cNvPr id="90" name="Oval 20"/>
          <p:cNvSpPr>
            <a:spLocks noChangeArrowheads="1"/>
          </p:cNvSpPr>
          <p:nvPr/>
        </p:nvSpPr>
        <p:spPr bwMode="auto">
          <a:xfrm>
            <a:off x="7200000" y="3429016"/>
            <a:ext cx="144000" cy="144000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211988" name="Object 18"/>
          <p:cNvGraphicFramePr>
            <a:graphicFrameLocks noChangeAspect="1"/>
          </p:cNvGraphicFramePr>
          <p:nvPr/>
        </p:nvGraphicFramePr>
        <p:xfrm>
          <a:off x="5341938" y="4149725"/>
          <a:ext cx="1328737" cy="387350"/>
        </p:xfrm>
        <a:graphic>
          <a:graphicData uri="http://schemas.openxmlformats.org/presentationml/2006/ole">
            <p:oleObj spid="_x0000_s211988" name="Rovnice" r:id="rId17" imgW="571320" imgH="164880" progId="Equation.3">
              <p:embed/>
            </p:oleObj>
          </a:graphicData>
        </a:graphic>
      </p:graphicFrame>
      <p:graphicFrame>
        <p:nvGraphicFramePr>
          <p:cNvPr id="211989" name="Object 21"/>
          <p:cNvGraphicFramePr>
            <a:graphicFrameLocks noChangeAspect="1"/>
          </p:cNvGraphicFramePr>
          <p:nvPr/>
        </p:nvGraphicFramePr>
        <p:xfrm>
          <a:off x="5508625" y="4568825"/>
          <a:ext cx="973138" cy="358775"/>
        </p:xfrm>
        <a:graphic>
          <a:graphicData uri="http://schemas.openxmlformats.org/presentationml/2006/ole">
            <p:oleObj spid="_x0000_s211989" name="Rovnice" r:id="rId18" imgW="419040" imgH="152280" progId="Equation.3">
              <p:embed/>
            </p:oleObj>
          </a:graphicData>
        </a:graphic>
      </p:graphicFrame>
      <p:graphicFrame>
        <p:nvGraphicFramePr>
          <p:cNvPr id="211992" name="Object 7"/>
          <p:cNvGraphicFramePr>
            <a:graphicFrameLocks noChangeAspect="1"/>
          </p:cNvGraphicFramePr>
          <p:nvPr/>
        </p:nvGraphicFramePr>
        <p:xfrm>
          <a:off x="6012160" y="5229200"/>
          <a:ext cx="2325688" cy="792162"/>
        </p:xfrm>
        <a:graphic>
          <a:graphicData uri="http://schemas.openxmlformats.org/presentationml/2006/ole">
            <p:oleObj spid="_x0000_s211992" name="Rovnice" r:id="rId19" imgW="749160" imgH="253800" progId="Equation.3">
              <p:embed/>
            </p:oleObj>
          </a:graphicData>
        </a:graphic>
      </p:graphicFrame>
      <p:sp>
        <p:nvSpPr>
          <p:cNvPr id="84" name="Elipsa 83"/>
          <p:cNvSpPr/>
          <p:nvPr/>
        </p:nvSpPr>
        <p:spPr>
          <a:xfrm rot="20176428">
            <a:off x="5774973" y="3019939"/>
            <a:ext cx="572082" cy="1058793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Elipsa 84"/>
          <p:cNvSpPr/>
          <p:nvPr/>
        </p:nvSpPr>
        <p:spPr>
          <a:xfrm rot="838937">
            <a:off x="8200959" y="2978372"/>
            <a:ext cx="572082" cy="1058793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Šipka doprava 85">
            <a:hlinkClick r:id="" action="ppaction://hlinkshowjump?jump=nextslide"/>
          </p:cNvPr>
          <p:cNvSpPr/>
          <p:nvPr/>
        </p:nvSpPr>
        <p:spPr>
          <a:xfrm>
            <a:off x="6228184" y="5949280"/>
            <a:ext cx="2736304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600" dirty="0" smtClean="0"/>
              <a:t>Další příklady</a:t>
            </a:r>
            <a:endParaRPr lang="en-GB" sz="2600" dirty="0"/>
          </a:p>
        </p:txBody>
      </p:sp>
      <p:sp>
        <p:nvSpPr>
          <p:cNvPr id="87" name="Mrak 86"/>
          <p:cNvSpPr/>
          <p:nvPr/>
        </p:nvSpPr>
        <p:spPr>
          <a:xfrm>
            <a:off x="1115616" y="2564904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řešení zobrazíš kliknutím</a:t>
            </a:r>
            <a:br>
              <a:rPr lang="cs-CZ" sz="2800" b="1" dirty="0" smtClean="0"/>
            </a:br>
            <a:r>
              <a:rPr lang="cs-CZ" sz="2800" b="1" dirty="0" smtClean="0"/>
              <a:t>na název metody</a:t>
            </a:r>
            <a:endParaRPr lang="cs-CZ" sz="2800" b="1" dirty="0"/>
          </a:p>
        </p:txBody>
      </p:sp>
      <p:graphicFrame>
        <p:nvGraphicFramePr>
          <p:cNvPr id="211993" name="Object 25"/>
          <p:cNvGraphicFramePr>
            <a:graphicFrameLocks noChangeAspect="1"/>
          </p:cNvGraphicFramePr>
          <p:nvPr/>
        </p:nvGraphicFramePr>
        <p:xfrm>
          <a:off x="7380312" y="4149080"/>
          <a:ext cx="1328737" cy="387350"/>
        </p:xfrm>
        <a:graphic>
          <a:graphicData uri="http://schemas.openxmlformats.org/presentationml/2006/ole">
            <p:oleObj spid="_x0000_s211993" name="Rovnice" r:id="rId20" imgW="571320" imgH="164880" progId="Equation.3">
              <p:embed/>
            </p:oleObj>
          </a:graphicData>
        </a:graphic>
      </p:graphicFrame>
      <p:graphicFrame>
        <p:nvGraphicFramePr>
          <p:cNvPr id="211994" name="Object 26"/>
          <p:cNvGraphicFramePr>
            <a:graphicFrameLocks noChangeAspect="1"/>
          </p:cNvGraphicFramePr>
          <p:nvPr/>
        </p:nvGraphicFramePr>
        <p:xfrm>
          <a:off x="7546999" y="4568180"/>
          <a:ext cx="973138" cy="358775"/>
        </p:xfrm>
        <a:graphic>
          <a:graphicData uri="http://schemas.openxmlformats.org/presentationml/2006/ole">
            <p:oleObj spid="_x0000_s211994" name="Rovnice" r:id="rId21" imgW="419040" imgH="1522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192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"/>
                                        <p:tgtEl>
                                          <p:spTgt spid="19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19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500"/>
                                        <p:tgtEl>
                                          <p:spTgt spid="19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500"/>
                            </p:stCondLst>
                            <p:childTnLst>
                              <p:par>
                                <p:cTn id="5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"/>
                                        <p:tgtEl>
                                          <p:spTgt spid="21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8000"/>
                            </p:stCondLst>
                            <p:childTnLst>
                              <p:par>
                                <p:cTn id="5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"/>
                                        <p:tgtEl>
                                          <p:spTgt spid="21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500"/>
                            </p:stCondLst>
                            <p:childTnLst>
                              <p:par>
                                <p:cTn id="6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500"/>
                                        <p:tgtEl>
                                          <p:spTgt spid="21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3000"/>
                            </p:stCondLst>
                            <p:childTnLst>
                              <p:par>
                                <p:cTn id="6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5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500"/>
                            </p:stCondLst>
                            <p:childTnLst>
                              <p:par>
                                <p:cTn id="7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500"/>
                                        <p:tgtEl>
                                          <p:spTgt spid="21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9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13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500"/>
                                        <p:tgtEl>
                                          <p:spTgt spid="21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500"/>
                            </p:stCondLst>
                            <p:childTnLst>
                              <p:par>
                                <p:cTn id="12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500"/>
                                        <p:tgtEl>
                                          <p:spTgt spid="21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125" presetID="1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500"/>
                            </p:stCondLst>
                            <p:childTnLst>
                              <p:par>
                                <p:cTn id="12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500"/>
                                        <p:tgtEl>
                                          <p:spTgt spid="21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133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500"/>
                                        <p:tgtEl>
                                          <p:spTgt spid="21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5500"/>
                            </p:stCondLst>
                            <p:childTnLst>
                              <p:par>
                                <p:cTn id="137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500"/>
                                        <p:tgtEl>
                                          <p:spTgt spid="21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81" grpId="0"/>
      <p:bldP spid="80" grpId="0"/>
      <p:bldP spid="82" grpId="0"/>
      <p:bldP spid="104" grpId="0"/>
      <p:bldP spid="105" grpId="0"/>
      <p:bldP spid="93" grpId="0" animBg="1"/>
      <p:bldP spid="94" grpId="0" animBg="1"/>
      <p:bldP spid="90" grpId="0" animBg="1"/>
      <p:bldP spid="84" grpId="0" animBg="1"/>
      <p:bldP spid="85" grpId="0" animBg="1"/>
      <p:bldP spid="8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2"/>
          <p:cNvSpPr txBox="1">
            <a:spLocks/>
          </p:cNvSpPr>
          <p:nvPr/>
        </p:nvSpPr>
        <p:spPr>
          <a:xfrm>
            <a:off x="360040" y="764704"/>
            <a:ext cx="2843808" cy="5256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5400"/>
              </a:spcAft>
            </a:pPr>
            <a:r>
              <a:rPr lang="cs-CZ" sz="2600" dirty="0" err="1" smtClean="0"/>
              <a:t>Vyř</a:t>
            </a:r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eš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R rovnice:</a:t>
            </a:r>
          </a:p>
          <a:p>
            <a:pPr>
              <a:spcAft>
                <a:spcPts val="5400"/>
              </a:spcAft>
            </a:pPr>
            <a:r>
              <a:rPr lang="cs-CZ" sz="2600" dirty="0" smtClean="0"/>
              <a:t>a)</a:t>
            </a:r>
          </a:p>
          <a:p>
            <a:pPr>
              <a:spcAft>
                <a:spcPts val="54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b)</a:t>
            </a:r>
          </a:p>
          <a:p>
            <a:pPr>
              <a:spcAft>
                <a:spcPts val="5400"/>
              </a:spcAft>
            </a:pPr>
            <a:r>
              <a:rPr lang="cs-CZ" sz="2600" dirty="0" smtClean="0"/>
              <a:t>c)</a:t>
            </a:r>
          </a:p>
          <a:p>
            <a:pPr>
              <a:spcAft>
                <a:spcPts val="54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d)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462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Příklady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6228184" y="6488668"/>
            <a:ext cx="2915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lineárních nerovnic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99696" name="Object 1"/>
          <p:cNvGraphicFramePr>
            <a:graphicFrameLocks noChangeAspect="1"/>
          </p:cNvGraphicFramePr>
          <p:nvPr/>
        </p:nvGraphicFramePr>
        <p:xfrm>
          <a:off x="899592" y="1772816"/>
          <a:ext cx="1385888" cy="571500"/>
        </p:xfrm>
        <a:graphic>
          <a:graphicData uri="http://schemas.openxmlformats.org/presentationml/2006/ole">
            <p:oleObj spid="_x0000_s199696" name="Rovnice" r:id="rId3" imgW="558720" imgH="228600" progId="Equation.3">
              <p:embed/>
            </p:oleObj>
          </a:graphicData>
        </a:graphic>
      </p:graphicFrame>
      <p:graphicFrame>
        <p:nvGraphicFramePr>
          <p:cNvPr id="199697" name="Object 1"/>
          <p:cNvGraphicFramePr>
            <a:graphicFrameLocks noChangeAspect="1"/>
          </p:cNvGraphicFramePr>
          <p:nvPr/>
        </p:nvGraphicFramePr>
        <p:xfrm>
          <a:off x="899592" y="2914650"/>
          <a:ext cx="1447800" cy="571500"/>
        </p:xfrm>
        <a:graphic>
          <a:graphicData uri="http://schemas.openxmlformats.org/presentationml/2006/ole">
            <p:oleObj spid="_x0000_s199697" name="Rovnice" r:id="rId4" imgW="583920" imgH="228600" progId="Equation.3">
              <p:embed/>
            </p:oleObj>
          </a:graphicData>
        </a:graphic>
      </p:graphicFrame>
      <p:graphicFrame>
        <p:nvGraphicFramePr>
          <p:cNvPr id="199698" name="Object 1"/>
          <p:cNvGraphicFramePr>
            <a:graphicFrameLocks noChangeAspect="1"/>
          </p:cNvGraphicFramePr>
          <p:nvPr/>
        </p:nvGraphicFramePr>
        <p:xfrm>
          <a:off x="899592" y="4066976"/>
          <a:ext cx="1636712" cy="571500"/>
        </p:xfrm>
        <a:graphic>
          <a:graphicData uri="http://schemas.openxmlformats.org/presentationml/2006/ole">
            <p:oleObj spid="_x0000_s199698" name="Rovnice" r:id="rId5" imgW="660240" imgH="228600" progId="Equation.3">
              <p:embed/>
            </p:oleObj>
          </a:graphicData>
        </a:graphic>
      </p:graphicFrame>
      <p:graphicFrame>
        <p:nvGraphicFramePr>
          <p:cNvPr id="199699" name="Object 1"/>
          <p:cNvGraphicFramePr>
            <a:graphicFrameLocks noChangeAspect="1"/>
          </p:cNvGraphicFramePr>
          <p:nvPr/>
        </p:nvGraphicFramePr>
        <p:xfrm>
          <a:off x="899592" y="5110163"/>
          <a:ext cx="1636713" cy="571500"/>
        </p:xfrm>
        <a:graphic>
          <a:graphicData uri="http://schemas.openxmlformats.org/presentationml/2006/ole">
            <p:oleObj spid="_x0000_s199699" name="Rovnice" r:id="rId6" imgW="660240" imgH="228600" progId="Equation.3">
              <p:embed/>
            </p:oleObj>
          </a:graphicData>
        </a:graphic>
      </p:graphicFrame>
      <p:graphicFrame>
        <p:nvGraphicFramePr>
          <p:cNvPr id="199700" name="Object 7"/>
          <p:cNvGraphicFramePr>
            <a:graphicFrameLocks noChangeAspect="1"/>
          </p:cNvGraphicFramePr>
          <p:nvPr/>
        </p:nvGraphicFramePr>
        <p:xfrm>
          <a:off x="2915816" y="1710903"/>
          <a:ext cx="1695450" cy="633413"/>
        </p:xfrm>
        <a:graphic>
          <a:graphicData uri="http://schemas.openxmlformats.org/presentationml/2006/ole">
            <p:oleObj spid="_x0000_s199700" name="Rovnice" r:id="rId7" imgW="545760" imgH="203040" progId="Equation.3">
              <p:embed/>
            </p:oleObj>
          </a:graphicData>
        </a:graphic>
      </p:graphicFrame>
      <p:graphicFrame>
        <p:nvGraphicFramePr>
          <p:cNvPr id="199701" name="Object 7"/>
          <p:cNvGraphicFramePr>
            <a:graphicFrameLocks noChangeAspect="1"/>
          </p:cNvGraphicFramePr>
          <p:nvPr/>
        </p:nvGraphicFramePr>
        <p:xfrm>
          <a:off x="2935660" y="2852738"/>
          <a:ext cx="1655762" cy="633412"/>
        </p:xfrm>
        <a:graphic>
          <a:graphicData uri="http://schemas.openxmlformats.org/presentationml/2006/ole">
            <p:oleObj spid="_x0000_s199701" name="Rovnice" r:id="rId8" imgW="533160" imgH="203040" progId="Equation.3">
              <p:embed/>
            </p:oleObj>
          </a:graphicData>
        </a:graphic>
      </p:graphicFrame>
      <p:graphicFrame>
        <p:nvGraphicFramePr>
          <p:cNvPr id="199702" name="Object 7"/>
          <p:cNvGraphicFramePr>
            <a:graphicFrameLocks noChangeAspect="1"/>
          </p:cNvGraphicFramePr>
          <p:nvPr/>
        </p:nvGraphicFramePr>
        <p:xfrm>
          <a:off x="2935660" y="4005064"/>
          <a:ext cx="1655762" cy="633412"/>
        </p:xfrm>
        <a:graphic>
          <a:graphicData uri="http://schemas.openxmlformats.org/presentationml/2006/ole">
            <p:oleObj spid="_x0000_s199702" name="Rovnice" r:id="rId9" imgW="533160" imgH="203040" progId="Equation.3">
              <p:embed/>
            </p:oleObj>
          </a:graphicData>
        </a:graphic>
      </p:graphicFrame>
      <p:graphicFrame>
        <p:nvGraphicFramePr>
          <p:cNvPr id="199703" name="Object 23"/>
          <p:cNvGraphicFramePr>
            <a:graphicFrameLocks noChangeAspect="1"/>
          </p:cNvGraphicFramePr>
          <p:nvPr/>
        </p:nvGraphicFramePr>
        <p:xfrm>
          <a:off x="3112666" y="5008563"/>
          <a:ext cx="1301750" cy="673100"/>
        </p:xfrm>
        <a:graphic>
          <a:graphicData uri="http://schemas.openxmlformats.org/presentationml/2006/ole">
            <p:oleObj spid="_x0000_s199703" name="Rovnice" r:id="rId10" imgW="419040" imgH="215640" progId="Equation.3">
              <p:embed/>
            </p:oleObj>
          </a:graphicData>
        </a:graphic>
      </p:graphicFrame>
      <p:sp>
        <p:nvSpPr>
          <p:cNvPr id="43" name="Mrak 42"/>
          <p:cNvSpPr/>
          <p:nvPr/>
        </p:nvSpPr>
        <p:spPr>
          <a:xfrm>
            <a:off x="2627784" y="2204864"/>
            <a:ext cx="5688632" cy="28803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řešení zobrazíš kliknutím</a:t>
            </a:r>
            <a:br>
              <a:rPr lang="cs-CZ" sz="2800" b="1" dirty="0" smtClean="0"/>
            </a:br>
            <a:r>
              <a:rPr lang="cs-CZ" sz="2800" b="1" dirty="0" smtClean="0"/>
              <a:t>na zadání rovnice  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96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19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96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"/>
                                        <p:tgtEl>
                                          <p:spTgt spid="19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96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19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96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"/>
                                        <p:tgtEl>
                                          <p:spTgt spid="19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9"/>
                  </p:tgtEl>
                </p:cond>
              </p:nextCondLst>
            </p:seq>
          </p:childTnLst>
        </p:cTn>
      </p:par>
    </p:tnLst>
    <p:bldLst>
      <p:bldP spid="4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7920880" cy="14761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b="1" dirty="0" smtClean="0"/>
              <a:t>Lineární rovnice s absolutní hodnotou: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3429000"/>
            <a:ext cx="7920880" cy="2088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různé metody řešení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 intervalů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absolutní hodnota rozdílu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výsledkem jsou většinou dva kořeny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/>
        </p:nvSpPr>
        <p:spPr>
          <a:xfrm>
            <a:off x="1182452" y="2262572"/>
            <a:ext cx="6779096" cy="23328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/>
              <a:t>Materiály jsou určeny pro bezplatné používání pro potřeby výuky a vzdělávání na všech typech škol a školských zařízení. Jakékoliv další využití podléhá autorskému zákonu.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3505</TotalTime>
  <Words>414</Words>
  <Application>Microsoft Office PowerPoint</Application>
  <PresentationFormat>Předvádění na obrazovce (4:3)</PresentationFormat>
  <Paragraphs>143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linear</vt:lpstr>
      <vt:lpstr>Rovnice</vt:lpstr>
      <vt:lpstr>5.2 LINEÁRNÍ ROVNICE S ABSOLUTNÍ HODNOTOU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377</cp:revision>
  <dcterms:created xsi:type="dcterms:W3CDTF">2012-10-30T11:22:23Z</dcterms:created>
  <dcterms:modified xsi:type="dcterms:W3CDTF">2014-04-03T09:19:24Z</dcterms:modified>
</cp:coreProperties>
</file>