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9" r:id="rId3"/>
    <p:sldId id="266" r:id="rId4"/>
    <p:sldId id="276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7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2" Type="http://schemas.openxmlformats.org/officeDocument/2006/relationships/image" Target="../media/image7.wmf"/><Relationship Id="rId1" Type="http://schemas.openxmlformats.org/officeDocument/2006/relationships/image" Target="../media/image2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image" Target="../media/image33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2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11" Type="http://schemas.openxmlformats.org/officeDocument/2006/relationships/image" Target="../media/image31.wmf"/><Relationship Id="rId5" Type="http://schemas.openxmlformats.org/officeDocument/2006/relationships/image" Target="../media/image25.wmf"/><Relationship Id="rId15" Type="http://schemas.openxmlformats.org/officeDocument/2006/relationships/image" Target="../media/image3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Relationship Id="rId14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image" Target="../media/image47.wmf"/><Relationship Id="rId3" Type="http://schemas.openxmlformats.org/officeDocument/2006/relationships/image" Target="../media/image23.wmf"/><Relationship Id="rId7" Type="http://schemas.openxmlformats.org/officeDocument/2006/relationships/image" Target="../media/image41.wmf"/><Relationship Id="rId12" Type="http://schemas.openxmlformats.org/officeDocument/2006/relationships/image" Target="../media/image46.wmf"/><Relationship Id="rId2" Type="http://schemas.openxmlformats.org/officeDocument/2006/relationships/image" Target="../media/image37.wmf"/><Relationship Id="rId1" Type="http://schemas.openxmlformats.org/officeDocument/2006/relationships/image" Target="../media/image21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" Type="http://schemas.openxmlformats.org/officeDocument/2006/relationships/image" Target="../media/image18.png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3.bin"/><Relationship Id="rId18" Type="http://schemas.openxmlformats.org/officeDocument/2006/relationships/image" Target="../media/image20.gi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2.bin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6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5.bin"/><Relationship Id="rId10" Type="http://schemas.openxmlformats.org/officeDocument/2006/relationships/oleObject" Target="../embeddings/oleObject30.bin"/><Relationship Id="rId4" Type="http://schemas.openxmlformats.org/officeDocument/2006/relationships/image" Target="../media/image18.png"/><Relationship Id="rId9" Type="http://schemas.openxmlformats.org/officeDocument/2006/relationships/oleObject" Target="../embeddings/oleObject29.bin"/><Relationship Id="rId14" Type="http://schemas.openxmlformats.org/officeDocument/2006/relationships/oleObject" Target="../embeddings/oleObject34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oleObject" Target="../embeddings/oleObject46.bin"/><Relationship Id="rId18" Type="http://schemas.openxmlformats.org/officeDocument/2006/relationships/oleObject" Target="../embeddings/oleObject51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12" Type="http://schemas.openxmlformats.org/officeDocument/2006/relationships/oleObject" Target="../embeddings/oleObject45.bin"/><Relationship Id="rId1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9.bin"/><Relationship Id="rId20" Type="http://schemas.openxmlformats.org/officeDocument/2006/relationships/oleObject" Target="../embeddings/oleObject53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8.bin"/><Relationship Id="rId10" Type="http://schemas.openxmlformats.org/officeDocument/2006/relationships/oleObject" Target="../embeddings/oleObject43.bin"/><Relationship Id="rId19" Type="http://schemas.openxmlformats.org/officeDocument/2006/relationships/oleObject" Target="../embeddings/oleObject52.bin"/><Relationship Id="rId4" Type="http://schemas.openxmlformats.org/officeDocument/2006/relationships/oleObject" Target="../embeddings/oleObject38.bin"/><Relationship Id="rId9" Type="http://schemas.openxmlformats.org/officeDocument/2006/relationships/oleObject" Target="../embeddings/oleObject42.bin"/><Relationship Id="rId14" Type="http://schemas.openxmlformats.org/officeDocument/2006/relationships/oleObject" Target="../embeddings/oleObject4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18.png"/><Relationship Id="rId7" Type="http://schemas.openxmlformats.org/officeDocument/2006/relationships/oleObject" Target="../embeddings/oleObject57.bin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6.bin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5.bin"/><Relationship Id="rId15" Type="http://schemas.openxmlformats.org/officeDocument/2006/relationships/oleObject" Target="../embeddings/oleObject65.bin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4.bin"/><Relationship Id="rId9" Type="http://schemas.openxmlformats.org/officeDocument/2006/relationships/oleObject" Target="../embeddings/oleObject59.bin"/><Relationship Id="rId14" Type="http://schemas.openxmlformats.org/officeDocument/2006/relationships/oleObject" Target="../embeddings/oleObject6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oleObject" Target="../embeddings/oleObject75.bin"/><Relationship Id="rId18" Type="http://schemas.openxmlformats.org/officeDocument/2006/relationships/oleObject" Target="../embeddings/oleObject80.bin"/><Relationship Id="rId3" Type="http://schemas.openxmlformats.org/officeDocument/2006/relationships/image" Target="../media/image36.png"/><Relationship Id="rId7" Type="http://schemas.openxmlformats.org/officeDocument/2006/relationships/oleObject" Target="../embeddings/oleObject69.bin"/><Relationship Id="rId12" Type="http://schemas.openxmlformats.org/officeDocument/2006/relationships/oleObject" Target="../embeddings/oleObject74.bin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8.bin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Relationship Id="rId14" Type="http://schemas.openxmlformats.org/officeDocument/2006/relationships/oleObject" Target="../embeddings/oleObject7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13" Type="http://schemas.openxmlformats.org/officeDocument/2006/relationships/oleObject" Target="../embeddings/oleObject90.bin"/><Relationship Id="rId3" Type="http://schemas.openxmlformats.org/officeDocument/2006/relationships/image" Target="../media/image48.png"/><Relationship Id="rId7" Type="http://schemas.openxmlformats.org/officeDocument/2006/relationships/oleObject" Target="../embeddings/oleObject84.bin"/><Relationship Id="rId12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3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3.bin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2.bin"/><Relationship Id="rId15" Type="http://schemas.openxmlformats.org/officeDocument/2006/relationships/oleObject" Target="../embeddings/oleObject92.bin"/><Relationship Id="rId10" Type="http://schemas.openxmlformats.org/officeDocument/2006/relationships/oleObject" Target="../embeddings/oleObject87.bin"/><Relationship Id="rId4" Type="http://schemas.openxmlformats.org/officeDocument/2006/relationships/oleObject" Target="../embeddings/oleObject81.bin"/><Relationship Id="rId9" Type="http://schemas.openxmlformats.org/officeDocument/2006/relationships/oleObject" Target="../embeddings/oleObject86.bin"/><Relationship Id="rId14" Type="http://schemas.openxmlformats.org/officeDocument/2006/relationships/oleObject" Target="../embeddings/oleObject9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7.bin"/><Relationship Id="rId5" Type="http://schemas.openxmlformats.org/officeDocument/2006/relationships/oleObject" Target="../embeddings/oleObject96.bin"/><Relationship Id="rId4" Type="http://schemas.openxmlformats.org/officeDocument/2006/relationships/oleObject" Target="../embeddings/oleObject95.bin"/><Relationship Id="rId9" Type="http://schemas.openxmlformats.org/officeDocument/2006/relationships/oleObject" Target="../embeddings/oleObject100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7.1 Základní pojmy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0033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003300"/>
              </a:solidFill>
            </a:endParaRPr>
          </a:p>
          <a:p>
            <a:r>
              <a:rPr lang="cs-CZ" sz="3000" dirty="0" smtClean="0">
                <a:solidFill>
                  <a:srgbClr val="003300"/>
                </a:solidFill>
              </a:rPr>
              <a:t>Vyšší odborná škola zdravotnická a Střední zdravotnická škola, Hradec Králové, Komenského 234</a:t>
            </a:r>
          </a:p>
          <a:p>
            <a:endParaRPr lang="cs-CZ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3" name="Picture 19" descr="http://upload.wikimedia.org/wikipedia/commons/thumb/9/9e/Parabola.svg/220px-Parabola.svg.png"/>
          <p:cNvPicPr>
            <a:picLocks noChangeAspect="1" noChangeArrowheads="1"/>
          </p:cNvPicPr>
          <p:nvPr/>
        </p:nvPicPr>
        <p:blipFill>
          <a:blip r:embed="rId3" cstate="print"/>
          <a:srcRect l="48913"/>
          <a:stretch>
            <a:fillRect/>
          </a:stretch>
        </p:blipFill>
        <p:spPr bwMode="auto">
          <a:xfrm>
            <a:off x="1475656" y="2708920"/>
            <a:ext cx="3384376" cy="310971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8" y="44624"/>
            <a:ext cx="9036496" cy="114300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Př.: </a:t>
            </a:r>
            <a:r>
              <a:rPr lang="cs-CZ" sz="3000" u="sng" dirty="0" smtClean="0"/>
              <a:t>Jak velký je obsah čtverce při různých délkách strany?</a:t>
            </a:r>
            <a:endParaRPr lang="cs-CZ" sz="3000" u="sng" dirty="0"/>
          </a:p>
        </p:txBody>
      </p:sp>
      <p:graphicFrame>
        <p:nvGraphicFramePr>
          <p:cNvPr id="29745" name="Object 49"/>
          <p:cNvGraphicFramePr>
            <a:graphicFrameLocks noChangeAspect="1"/>
          </p:cNvGraphicFramePr>
          <p:nvPr/>
        </p:nvGraphicFramePr>
        <p:xfrm>
          <a:off x="323528" y="980728"/>
          <a:ext cx="1532086" cy="846838"/>
        </p:xfrm>
        <a:graphic>
          <a:graphicData uri="http://schemas.openxmlformats.org/presentationml/2006/ole">
            <p:oleObj spid="_x0000_s31746" name="Rovnice" r:id="rId4" imgW="368280" imgH="203040" progId="Equation.3">
              <p:embed/>
            </p:oleObj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979712" y="112474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3347864" y="1484784"/>
          <a:ext cx="265187" cy="353582"/>
        </p:xfrm>
        <a:graphic>
          <a:graphicData uri="http://schemas.openxmlformats.org/presentationml/2006/ole">
            <p:oleObj spid="_x0000_s31747" name="Rovnice" r:id="rId5" imgW="114120" imgH="152280" progId="Equation.3">
              <p:embed/>
            </p:oleObj>
          </a:graphicData>
        </a:graphic>
      </p:graphicFrame>
      <p:graphicFrame>
        <p:nvGraphicFramePr>
          <p:cNvPr id="6" name="Object 49"/>
          <p:cNvGraphicFramePr>
            <a:graphicFrameLocks noChangeAspect="1"/>
          </p:cNvGraphicFramePr>
          <p:nvPr/>
        </p:nvGraphicFramePr>
        <p:xfrm>
          <a:off x="4355976" y="1484784"/>
          <a:ext cx="295275" cy="354012"/>
        </p:xfrm>
        <a:graphic>
          <a:graphicData uri="http://schemas.openxmlformats.org/presentationml/2006/ole">
            <p:oleObj spid="_x0000_s31748" name="Rovnice" r:id="rId6" imgW="126720" imgH="152280" progId="Equation.3">
              <p:embed/>
            </p:oleObj>
          </a:graphicData>
        </a:graphic>
      </p:graphicFrame>
      <p:graphicFrame>
        <p:nvGraphicFramePr>
          <p:cNvPr id="7" name="Object 49"/>
          <p:cNvGraphicFramePr>
            <a:graphicFrameLocks noChangeAspect="1"/>
          </p:cNvGraphicFramePr>
          <p:nvPr/>
        </p:nvGraphicFramePr>
        <p:xfrm>
          <a:off x="5428853" y="1484784"/>
          <a:ext cx="295275" cy="384175"/>
        </p:xfrm>
        <a:graphic>
          <a:graphicData uri="http://schemas.openxmlformats.org/presentationml/2006/ole">
            <p:oleObj spid="_x0000_s31749" name="Rovnice" r:id="rId7" imgW="126720" imgH="164880" progId="Equation.3">
              <p:embed/>
            </p:oleObj>
          </a:graphicData>
        </a:graphic>
      </p:graphicFrame>
      <p:graphicFrame>
        <p:nvGraphicFramePr>
          <p:cNvPr id="8" name="Object 49"/>
          <p:cNvGraphicFramePr>
            <a:graphicFrameLocks noChangeAspect="1"/>
          </p:cNvGraphicFramePr>
          <p:nvPr/>
        </p:nvGraphicFramePr>
        <p:xfrm>
          <a:off x="6372200" y="1484784"/>
          <a:ext cx="442913" cy="384175"/>
        </p:xfrm>
        <a:graphic>
          <a:graphicData uri="http://schemas.openxmlformats.org/presentationml/2006/ole">
            <p:oleObj spid="_x0000_s31750" name="Rovnice" r:id="rId8" imgW="190440" imgH="164880" progId="Equation.3">
              <p:embed/>
            </p:oleObj>
          </a:graphicData>
        </a:graphic>
      </p:graphicFrame>
      <p:graphicFrame>
        <p:nvGraphicFramePr>
          <p:cNvPr id="9" name="Object 49"/>
          <p:cNvGraphicFramePr>
            <a:graphicFrameLocks noChangeAspect="1"/>
          </p:cNvGraphicFramePr>
          <p:nvPr/>
        </p:nvGraphicFramePr>
        <p:xfrm>
          <a:off x="7369447" y="1484784"/>
          <a:ext cx="442913" cy="384175"/>
        </p:xfrm>
        <a:graphic>
          <a:graphicData uri="http://schemas.openxmlformats.org/presentationml/2006/ole">
            <p:oleObj spid="_x0000_s31751" name="Rovnice" r:id="rId9" imgW="190440" imgH="164880" progId="Equation.3">
              <p:embed/>
            </p:oleObj>
          </a:graphicData>
        </a:graphic>
      </p:graphicFrame>
      <p:cxnSp>
        <p:nvCxnSpPr>
          <p:cNvPr id="12" name="Přímá spojovací čára 11"/>
          <p:cNvCxnSpPr/>
          <p:nvPr/>
        </p:nvCxnSpPr>
        <p:spPr>
          <a:xfrm>
            <a:off x="1547664" y="2636912"/>
            <a:ext cx="0" cy="3456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1331640" y="5805264"/>
            <a:ext cx="35283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051720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555776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3059832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563888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067944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>
            <a:off x="1403648" y="57332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1403648" y="55172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flipH="1">
            <a:off x="1403648" y="51571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flipH="1">
            <a:off x="1403648" y="46531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flipH="1">
            <a:off x="140364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8"/>
          <p:cNvGraphicFramePr>
            <a:graphicFrameLocks noChangeAspect="1"/>
          </p:cNvGraphicFramePr>
          <p:nvPr/>
        </p:nvGraphicFramePr>
        <p:xfrm>
          <a:off x="1930624" y="6075189"/>
          <a:ext cx="265112" cy="354012"/>
        </p:xfrm>
        <a:graphic>
          <a:graphicData uri="http://schemas.openxmlformats.org/presentationml/2006/ole">
            <p:oleObj spid="_x0000_s31752" name="Rovnice" r:id="rId10" imgW="114120" imgH="152280" progId="Equation.3">
              <p:embed/>
            </p:oleObj>
          </a:graphicData>
        </a:graphic>
      </p:graphicFrame>
      <p:graphicFrame>
        <p:nvGraphicFramePr>
          <p:cNvPr id="65" name="Object 9"/>
          <p:cNvGraphicFramePr>
            <a:graphicFrameLocks noChangeAspect="1"/>
          </p:cNvGraphicFramePr>
          <p:nvPr/>
        </p:nvGraphicFramePr>
        <p:xfrm>
          <a:off x="2411760" y="6069161"/>
          <a:ext cx="265113" cy="354012"/>
        </p:xfrm>
        <a:graphic>
          <a:graphicData uri="http://schemas.openxmlformats.org/presentationml/2006/ole">
            <p:oleObj spid="_x0000_s31753" name="Rovnice" r:id="rId11" imgW="114120" imgH="152280" progId="Equation.3">
              <p:embed/>
            </p:oleObj>
          </a:graphicData>
        </a:graphic>
      </p:graphicFrame>
      <p:graphicFrame>
        <p:nvGraphicFramePr>
          <p:cNvPr id="66" name="Object 10"/>
          <p:cNvGraphicFramePr>
            <a:graphicFrameLocks noChangeAspect="1"/>
          </p:cNvGraphicFramePr>
          <p:nvPr/>
        </p:nvGraphicFramePr>
        <p:xfrm>
          <a:off x="2916238" y="6069161"/>
          <a:ext cx="265112" cy="384175"/>
        </p:xfrm>
        <a:graphic>
          <a:graphicData uri="http://schemas.openxmlformats.org/presentationml/2006/ole">
            <p:oleObj spid="_x0000_s31754" name="Rovnice" r:id="rId12" imgW="114120" imgH="164880" progId="Equation.3">
              <p:embed/>
            </p:oleObj>
          </a:graphicData>
        </a:graphic>
      </p:graphicFrame>
      <p:graphicFrame>
        <p:nvGraphicFramePr>
          <p:cNvPr id="67" name="Object 11"/>
          <p:cNvGraphicFramePr>
            <a:graphicFrameLocks noChangeAspect="1"/>
          </p:cNvGraphicFramePr>
          <p:nvPr/>
        </p:nvGraphicFramePr>
        <p:xfrm>
          <a:off x="3405188" y="6069161"/>
          <a:ext cx="295275" cy="354012"/>
        </p:xfrm>
        <a:graphic>
          <a:graphicData uri="http://schemas.openxmlformats.org/presentationml/2006/ole">
            <p:oleObj spid="_x0000_s31755" name="Rovnice" r:id="rId13" imgW="126720" imgH="152280" progId="Equation.3">
              <p:embed/>
            </p:oleObj>
          </a:graphicData>
        </a:graphic>
      </p:graphicFrame>
      <p:graphicFrame>
        <p:nvGraphicFramePr>
          <p:cNvPr id="68" name="Object 12"/>
          <p:cNvGraphicFramePr>
            <a:graphicFrameLocks noChangeAspect="1"/>
          </p:cNvGraphicFramePr>
          <p:nvPr/>
        </p:nvGraphicFramePr>
        <p:xfrm>
          <a:off x="3924300" y="6055544"/>
          <a:ext cx="265113" cy="384175"/>
        </p:xfrm>
        <a:graphic>
          <a:graphicData uri="http://schemas.openxmlformats.org/presentationml/2006/ole">
            <p:oleObj spid="_x0000_s31756" name="Rovnice" r:id="rId14" imgW="114120" imgH="164880" progId="Equation.3">
              <p:embed/>
            </p:oleObj>
          </a:graphicData>
        </a:graphic>
      </p:graphicFrame>
      <p:graphicFrame>
        <p:nvGraphicFramePr>
          <p:cNvPr id="69" name="Object 13"/>
          <p:cNvGraphicFramePr>
            <a:graphicFrameLocks noChangeAspect="1"/>
          </p:cNvGraphicFramePr>
          <p:nvPr/>
        </p:nvGraphicFramePr>
        <p:xfrm>
          <a:off x="1174378" y="5589240"/>
          <a:ext cx="157262" cy="209997"/>
        </p:xfrm>
        <a:graphic>
          <a:graphicData uri="http://schemas.openxmlformats.org/presentationml/2006/ole">
            <p:oleObj spid="_x0000_s31757" name="Rovnice" r:id="rId15" imgW="114120" imgH="152280" progId="Equation.3">
              <p:embed/>
            </p:oleObj>
          </a:graphicData>
        </a:graphic>
      </p:graphicFrame>
      <p:graphicFrame>
        <p:nvGraphicFramePr>
          <p:cNvPr id="70" name="Object 14"/>
          <p:cNvGraphicFramePr>
            <a:graphicFrameLocks noChangeAspect="1"/>
          </p:cNvGraphicFramePr>
          <p:nvPr/>
        </p:nvGraphicFramePr>
        <p:xfrm>
          <a:off x="1157015" y="5379690"/>
          <a:ext cx="174625" cy="209550"/>
        </p:xfrm>
        <a:graphic>
          <a:graphicData uri="http://schemas.openxmlformats.org/presentationml/2006/ole">
            <p:oleObj spid="_x0000_s31758" name="Rovnice" r:id="rId16" imgW="126720" imgH="152280" progId="Equation.3">
              <p:embed/>
            </p:oleObj>
          </a:graphicData>
        </a:graphic>
      </p:graphicFrame>
      <p:graphicFrame>
        <p:nvGraphicFramePr>
          <p:cNvPr id="71" name="Object 15"/>
          <p:cNvGraphicFramePr>
            <a:graphicFrameLocks noChangeAspect="1"/>
          </p:cNvGraphicFramePr>
          <p:nvPr/>
        </p:nvGraphicFramePr>
        <p:xfrm>
          <a:off x="1187624" y="5085184"/>
          <a:ext cx="174625" cy="227013"/>
        </p:xfrm>
        <a:graphic>
          <a:graphicData uri="http://schemas.openxmlformats.org/presentationml/2006/ole">
            <p:oleObj spid="_x0000_s31759" name="Rovnice" r:id="rId17" imgW="126720" imgH="164880" progId="Equation.3">
              <p:embed/>
            </p:oleObj>
          </a:graphicData>
        </a:graphic>
      </p:graphicFrame>
      <p:graphicFrame>
        <p:nvGraphicFramePr>
          <p:cNvPr id="72" name="Object 16"/>
          <p:cNvGraphicFramePr>
            <a:graphicFrameLocks noChangeAspect="1"/>
          </p:cNvGraphicFramePr>
          <p:nvPr/>
        </p:nvGraphicFramePr>
        <p:xfrm>
          <a:off x="1122363" y="4573588"/>
          <a:ext cx="261937" cy="227012"/>
        </p:xfrm>
        <a:graphic>
          <a:graphicData uri="http://schemas.openxmlformats.org/presentationml/2006/ole">
            <p:oleObj spid="_x0000_s31760" name="Rovnice" r:id="rId18" imgW="190440" imgH="164880" progId="Equation.3">
              <p:embed/>
            </p:oleObj>
          </a:graphicData>
        </a:graphic>
      </p:graphicFrame>
      <p:graphicFrame>
        <p:nvGraphicFramePr>
          <p:cNvPr id="73" name="Object 17"/>
          <p:cNvGraphicFramePr>
            <a:graphicFrameLocks noChangeAspect="1"/>
          </p:cNvGraphicFramePr>
          <p:nvPr/>
        </p:nvGraphicFramePr>
        <p:xfrm>
          <a:off x="1135063" y="3922068"/>
          <a:ext cx="261937" cy="227012"/>
        </p:xfrm>
        <a:graphic>
          <a:graphicData uri="http://schemas.openxmlformats.org/presentationml/2006/ole">
            <p:oleObj spid="_x0000_s31761" name="Rovnice" r:id="rId19" imgW="190440" imgH="164880" progId="Equation.3">
              <p:embed/>
            </p:oleObj>
          </a:graphicData>
        </a:graphic>
      </p:graphicFrame>
      <p:sp>
        <p:nvSpPr>
          <p:cNvPr id="75" name="Elipsa 74"/>
          <p:cNvSpPr/>
          <p:nvPr/>
        </p:nvSpPr>
        <p:spPr>
          <a:xfrm>
            <a:off x="1979712" y="566124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4" name="Object 20"/>
          <p:cNvGraphicFramePr>
            <a:graphicFrameLocks noChangeAspect="1"/>
          </p:cNvGraphicFramePr>
          <p:nvPr/>
        </p:nvGraphicFramePr>
        <p:xfrm>
          <a:off x="4788024" y="5877272"/>
          <a:ext cx="265113" cy="325437"/>
        </p:xfrm>
        <a:graphic>
          <a:graphicData uri="http://schemas.openxmlformats.org/presentationml/2006/ole">
            <p:oleObj spid="_x0000_s31764" name="Rovnice" r:id="rId20" imgW="114120" imgH="139680" progId="Equation.3">
              <p:embed/>
            </p:oleObj>
          </a:graphicData>
        </a:graphic>
      </p:graphicFrame>
      <p:graphicFrame>
        <p:nvGraphicFramePr>
          <p:cNvPr id="82" name="Object 21"/>
          <p:cNvGraphicFramePr>
            <a:graphicFrameLocks noChangeAspect="1"/>
          </p:cNvGraphicFramePr>
          <p:nvPr/>
        </p:nvGraphicFramePr>
        <p:xfrm>
          <a:off x="1210544" y="2468761"/>
          <a:ext cx="265112" cy="384175"/>
        </p:xfrm>
        <a:graphic>
          <a:graphicData uri="http://schemas.openxmlformats.org/presentationml/2006/ole">
            <p:oleObj spid="_x0000_s31765" name="Rovnice" r:id="rId21" imgW="114120" imgH="164880" progId="Equation.3">
              <p:embed/>
            </p:oleObj>
          </a:graphicData>
        </a:graphic>
      </p:graphicFrame>
      <p:cxnSp>
        <p:nvCxnSpPr>
          <p:cNvPr id="41" name="Přímá spojovací čára 40"/>
          <p:cNvCxnSpPr>
            <a:endCxn id="75" idx="2"/>
          </p:cNvCxnSpPr>
          <p:nvPr/>
        </p:nvCxnSpPr>
        <p:spPr>
          <a:xfrm>
            <a:off x="1547664" y="5733256"/>
            <a:ext cx="432048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2555776" y="5517232"/>
            <a:ext cx="0" cy="25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1547664" y="5517232"/>
            <a:ext cx="100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Elipsa 75"/>
          <p:cNvSpPr/>
          <p:nvPr/>
        </p:nvSpPr>
        <p:spPr>
          <a:xfrm>
            <a:off x="2483768" y="544522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3059832" y="5157192"/>
            <a:ext cx="0" cy="576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1619672" y="5157192"/>
            <a:ext cx="144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Elipsa 76"/>
          <p:cNvSpPr/>
          <p:nvPr/>
        </p:nvSpPr>
        <p:spPr>
          <a:xfrm>
            <a:off x="2987824" y="508518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3563888" y="4653136"/>
            <a:ext cx="0" cy="1116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>
            <a:stCxn id="78" idx="2"/>
          </p:cNvCxnSpPr>
          <p:nvPr/>
        </p:nvCxnSpPr>
        <p:spPr>
          <a:xfrm flipH="1">
            <a:off x="1619672" y="4653136"/>
            <a:ext cx="1944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ipsa 77"/>
          <p:cNvSpPr/>
          <p:nvPr/>
        </p:nvSpPr>
        <p:spPr>
          <a:xfrm>
            <a:off x="3491880" y="45811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ovací čára 61"/>
          <p:cNvCxnSpPr/>
          <p:nvPr/>
        </p:nvCxnSpPr>
        <p:spPr>
          <a:xfrm>
            <a:off x="4067944" y="4005064"/>
            <a:ext cx="0" cy="187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1547664" y="4006800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Elipsa 78"/>
          <p:cNvSpPr/>
          <p:nvPr/>
        </p:nvSpPr>
        <p:spPr>
          <a:xfrm>
            <a:off x="3995936" y="393305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ový popisek 80"/>
          <p:cNvSpPr/>
          <p:nvPr/>
        </p:nvSpPr>
        <p:spPr>
          <a:xfrm>
            <a:off x="4644008" y="3284984"/>
            <a:ext cx="2664296" cy="720080"/>
          </a:xfrm>
          <a:prstGeom prst="wedgeRoundRectCallout">
            <a:avLst>
              <a:gd name="adj1" fmla="val -44690"/>
              <a:gd name="adj2" fmla="val -88978"/>
              <a:gd name="adj3" fmla="val 16667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Graf funkce</a:t>
            </a:r>
            <a:endParaRPr lang="cs-CZ" sz="2800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>
                                            <p:subSp spid="_x0000_s3174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>
                                            <p:subSp spid="_x0000_s31746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79" grpId="0" animBg="1"/>
      <p:bldP spid="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30624" y="764704"/>
            <a:ext cx="3682752" cy="604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= závislost dvou veličin</a:t>
            </a:r>
            <a:endParaRPr lang="cs-CZ" sz="2800" dirty="0"/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503548" y="134076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</a:pPr>
            <a:r>
              <a:rPr kumimoji="0" lang="cs-CZ" sz="28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Funkce f(x) je pravidlo </a:t>
            </a:r>
            <a:r>
              <a:rPr lang="cs-CZ" sz="2800" b="1" dirty="0" smtClean="0"/>
              <a:t>které každému reálnému číslu z určité množiny </a:t>
            </a:r>
            <a:r>
              <a:rPr lang="cs-CZ" sz="2800" b="1" dirty="0" smtClean="0">
                <a:solidFill>
                  <a:srgbClr val="C00000"/>
                </a:solidFill>
              </a:rPr>
              <a:t>přiřazuje</a:t>
            </a:r>
            <a:r>
              <a:rPr lang="cs-CZ" sz="2800" b="1" dirty="0" smtClean="0"/>
              <a:t> právě jedno reálné číslo.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3" name="Tabulka 22"/>
          <p:cNvGraphicFramePr>
            <a:graphicFrameLocks noGrp="1"/>
          </p:cNvGraphicFramePr>
          <p:nvPr/>
        </p:nvGraphicFramePr>
        <p:xfrm>
          <a:off x="1547664" y="3191376"/>
          <a:ext cx="6096000" cy="1173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/>
        </p:nvGraphicFramePr>
        <p:xfrm>
          <a:off x="2915816" y="3908921"/>
          <a:ext cx="265112" cy="354012"/>
        </p:xfrm>
        <a:graphic>
          <a:graphicData uri="http://schemas.openxmlformats.org/presentationml/2006/ole">
            <p:oleObj spid="_x0000_s16390" name="Rovnice" r:id="rId3" imgW="114120" imgH="152280" progId="Equation.3">
              <p:embed/>
            </p:oleObj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/>
        </p:nvGraphicFramePr>
        <p:xfrm>
          <a:off x="3923878" y="3908921"/>
          <a:ext cx="295275" cy="354012"/>
        </p:xfrm>
        <a:graphic>
          <a:graphicData uri="http://schemas.openxmlformats.org/presentationml/2006/ole">
            <p:oleObj spid="_x0000_s16391" name="Rovnice" r:id="rId4" imgW="126720" imgH="152280" progId="Equation.3">
              <p:embed/>
            </p:oleObj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4997028" y="3908921"/>
          <a:ext cx="295275" cy="384175"/>
        </p:xfrm>
        <a:graphic>
          <a:graphicData uri="http://schemas.openxmlformats.org/presentationml/2006/ole">
            <p:oleObj spid="_x0000_s16392" name="Rovnice" r:id="rId5" imgW="126720" imgH="16488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5940003" y="3908921"/>
          <a:ext cx="442913" cy="384175"/>
        </p:xfrm>
        <a:graphic>
          <a:graphicData uri="http://schemas.openxmlformats.org/presentationml/2006/ole">
            <p:oleObj spid="_x0000_s16393" name="Rovnice" r:id="rId6" imgW="190440" imgH="16488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6936953" y="3908921"/>
          <a:ext cx="442913" cy="384175"/>
        </p:xfrm>
        <a:graphic>
          <a:graphicData uri="http://schemas.openxmlformats.org/presentationml/2006/ole">
            <p:oleObj spid="_x0000_s16394" name="Rovnice" r:id="rId7" imgW="190440" imgH="164880" progId="Equation.3">
              <p:embed/>
            </p:oleObj>
          </a:graphicData>
        </a:graphic>
      </p:graphicFrame>
      <p:cxnSp>
        <p:nvCxnSpPr>
          <p:cNvPr id="30" name="Přímá spojovací šipka 29"/>
          <p:cNvCxnSpPr/>
          <p:nvPr/>
        </p:nvCxnSpPr>
        <p:spPr>
          <a:xfrm>
            <a:off x="3059832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4067944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5076056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6156176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7164288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Elipsa 37"/>
          <p:cNvSpPr/>
          <p:nvPr/>
        </p:nvSpPr>
        <p:spPr>
          <a:xfrm>
            <a:off x="971600" y="1772816"/>
            <a:ext cx="2304256" cy="57606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627784" y="3212976"/>
            <a:ext cx="4896544" cy="57606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L 0.37014 -2.96296E-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0.00018 0.08402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" grpId="0" build="p"/>
      <p:bldP spid="38" grpId="0" animBg="1"/>
      <p:bldP spid="38" grpId="1" animBg="1"/>
      <p:bldP spid="39" grpId="0" animBg="1"/>
      <p:bldP spid="3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délník 42"/>
          <p:cNvSpPr/>
          <p:nvPr/>
        </p:nvSpPr>
        <p:spPr>
          <a:xfrm>
            <a:off x="144016" y="2996952"/>
            <a:ext cx="8892480" cy="352839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4752528" cy="562074"/>
          </a:xfrm>
        </p:spPr>
        <p:txBody>
          <a:bodyPr>
            <a:noAutofit/>
          </a:bodyPr>
          <a:lstStyle/>
          <a:p>
            <a:r>
              <a:rPr lang="cs-CZ" sz="3200" dirty="0" smtClean="0"/>
              <a:t>Každou funkci lze zadat: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648072"/>
          </a:xfrm>
        </p:spPr>
        <p:txBody>
          <a:bodyPr/>
          <a:lstStyle/>
          <a:p>
            <a:pPr lvl="0"/>
            <a:r>
              <a:rPr lang="cs-CZ" b="1" dirty="0" smtClean="0"/>
              <a:t>předpisem</a:t>
            </a:r>
            <a:r>
              <a:rPr lang="cs-CZ" dirty="0" smtClean="0"/>
              <a:t> (např.              , y = 2x – 9)</a:t>
            </a:r>
          </a:p>
        </p:txBody>
      </p:sp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3779912" y="764704"/>
          <a:ext cx="1152128" cy="636357"/>
        </p:xfrm>
        <a:graphic>
          <a:graphicData uri="http://schemas.openxmlformats.org/presentationml/2006/ole">
            <p:oleObj spid="_x0000_s55299" name="Rovnice" r:id="rId3" imgW="368280" imgH="203040" progId="Equation.3">
              <p:embed/>
            </p:oleObj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55776" y="155679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Zástupný symbol pro obsah 2"/>
          <p:cNvSpPr txBox="1">
            <a:spLocks/>
          </p:cNvSpPr>
          <p:nvPr/>
        </p:nvSpPr>
        <p:spPr>
          <a:xfrm>
            <a:off x="457200" y="1484784"/>
            <a:ext cx="245861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tabulkou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2348880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grafem</a:t>
            </a:r>
          </a:p>
        </p:txBody>
      </p:sp>
      <p:grpSp>
        <p:nvGrpSpPr>
          <p:cNvPr id="9" name="Skupina 45"/>
          <p:cNvGrpSpPr/>
          <p:nvPr/>
        </p:nvGrpSpPr>
        <p:grpSpPr>
          <a:xfrm>
            <a:off x="395536" y="3212976"/>
            <a:ext cx="2513533" cy="2736304"/>
            <a:chOff x="1122363" y="2468761"/>
            <a:chExt cx="3930774" cy="3984575"/>
          </a:xfrm>
        </p:grpSpPr>
        <p:pic>
          <p:nvPicPr>
            <p:cNvPr id="10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4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1" name="Přímá spojovací čára 10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3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55300" name="Rovnice" r:id="rId5" imgW="114120" imgH="152280" progId="Equation.3">
                <p:embed/>
              </p:oleObj>
            </a:graphicData>
          </a:graphic>
        </p:graphicFrame>
        <p:graphicFrame>
          <p:nvGraphicFramePr>
            <p:cNvPr id="24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55301" name="Rovnice" r:id="rId6" imgW="114120" imgH="152280" progId="Equation.3">
                <p:embed/>
              </p:oleObj>
            </a:graphicData>
          </a:graphic>
        </p:graphicFrame>
        <p:graphicFrame>
          <p:nvGraphicFramePr>
            <p:cNvPr id="25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55302" name="Rovnice" r:id="rId7" imgW="114120" imgH="164880" progId="Equation.3">
                <p:embed/>
              </p:oleObj>
            </a:graphicData>
          </a:graphic>
        </p:graphicFrame>
        <p:graphicFrame>
          <p:nvGraphicFramePr>
            <p:cNvPr id="26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55303" name="Rovnice" r:id="rId8" imgW="126720" imgH="152280" progId="Equation.3">
                <p:embed/>
              </p:oleObj>
            </a:graphicData>
          </a:graphic>
        </p:graphicFrame>
        <p:graphicFrame>
          <p:nvGraphicFramePr>
            <p:cNvPr id="27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55304" name="Rovnice" r:id="rId9" imgW="114120" imgH="164880" progId="Equation.3">
                <p:embed/>
              </p:oleObj>
            </a:graphicData>
          </a:graphic>
        </p:graphicFrame>
        <p:graphicFrame>
          <p:nvGraphicFramePr>
            <p:cNvPr id="28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55305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29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55306" name="Rovnice" r:id="rId11" imgW="126720" imgH="152280" progId="Equation.3">
                <p:embed/>
              </p:oleObj>
            </a:graphicData>
          </a:graphic>
        </p:graphicFrame>
        <p:graphicFrame>
          <p:nvGraphicFramePr>
            <p:cNvPr id="30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55307" name="Rovnice" r:id="rId12" imgW="126720" imgH="164880" progId="Equation.3">
                <p:embed/>
              </p:oleObj>
            </a:graphicData>
          </a:graphic>
        </p:graphicFrame>
        <p:graphicFrame>
          <p:nvGraphicFramePr>
            <p:cNvPr id="31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55308" name="Rovnice" r:id="rId13" imgW="190440" imgH="164880" progId="Equation.3">
                <p:embed/>
              </p:oleObj>
            </a:graphicData>
          </a:graphic>
        </p:graphicFrame>
        <p:graphicFrame>
          <p:nvGraphicFramePr>
            <p:cNvPr id="32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55309" name="Rovnice" r:id="rId14" imgW="190440" imgH="164880" progId="Equation.3">
                <p:embed/>
              </p:oleObj>
            </a:graphicData>
          </a:graphic>
        </p:graphicFrame>
        <p:sp>
          <p:nvSpPr>
            <p:cNvPr id="33" name="Elipsa 32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Elipsa 33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Elipsa 34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Elipsa 35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Elipsa 36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38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55310" name="Rovnice" r:id="rId15" imgW="114120" imgH="139680" progId="Equation.3">
                <p:embed/>
              </p:oleObj>
            </a:graphicData>
          </a:graphic>
        </p:graphicFrame>
        <p:graphicFrame>
          <p:nvGraphicFramePr>
            <p:cNvPr id="39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55311" name="Rovnice" r:id="rId16" imgW="114120" imgH="164880" progId="Equation.3">
                <p:embed/>
              </p:oleObj>
            </a:graphicData>
          </a:graphic>
        </p:graphicFrame>
      </p:grpSp>
      <p:pic>
        <p:nvPicPr>
          <p:cNvPr id="55315" name="Picture 19" descr="http://prubeh-funkce.xf.cz/Stranky/Obrazky/pr2_27.png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3212976"/>
            <a:ext cx="2736303" cy="3130864"/>
          </a:xfrm>
          <a:prstGeom prst="rect">
            <a:avLst/>
          </a:prstGeom>
          <a:noFill/>
        </p:spPr>
      </p:pic>
      <p:pic>
        <p:nvPicPr>
          <p:cNvPr id="55317" name="Picture 21" descr="http://www.aristoteles.cz/matematika/funkce/goniometricke/g_01.gif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3645024"/>
            <a:ext cx="3292939" cy="2398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" grpId="0" build="p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obsah 2"/>
          <p:cNvSpPr txBox="1">
            <a:spLocks/>
          </p:cNvSpPr>
          <p:nvPr/>
        </p:nvSpPr>
        <p:spPr>
          <a:xfrm>
            <a:off x="539552" y="26064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Definiční obor funkce </a:t>
            </a:r>
            <a:r>
              <a:rPr lang="cs-CZ" sz="2800" b="1" dirty="0" smtClean="0"/>
              <a:t>D(f)</a:t>
            </a:r>
            <a:r>
              <a:rPr lang="cs-CZ" sz="2800" dirty="0" smtClean="0"/>
              <a:t> = zobrazovaná množina (čísla, která si sami volíme) – vodorovná osa</a:t>
            </a:r>
            <a:endParaRPr kumimoji="0" lang="cs-CZ" sz="28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03648" y="153265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Object 49"/>
          <p:cNvGraphicFramePr>
            <a:graphicFrameLocks noChangeAspect="1"/>
          </p:cNvGraphicFramePr>
          <p:nvPr/>
        </p:nvGraphicFramePr>
        <p:xfrm>
          <a:off x="2771800" y="1892697"/>
          <a:ext cx="265187" cy="353582"/>
        </p:xfrm>
        <a:graphic>
          <a:graphicData uri="http://schemas.openxmlformats.org/presentationml/2006/ole">
            <p:oleObj spid="_x0000_s44034" name="Rovnice" r:id="rId3" imgW="114120" imgH="152280" progId="Equation.3">
              <p:embed/>
            </p:oleObj>
          </a:graphicData>
        </a:graphic>
      </p:graphicFrame>
      <p:graphicFrame>
        <p:nvGraphicFramePr>
          <p:cNvPr id="10" name="Object 49"/>
          <p:cNvGraphicFramePr>
            <a:graphicFrameLocks noChangeAspect="1"/>
          </p:cNvGraphicFramePr>
          <p:nvPr/>
        </p:nvGraphicFramePr>
        <p:xfrm>
          <a:off x="3779912" y="1892697"/>
          <a:ext cx="295275" cy="354012"/>
        </p:xfrm>
        <a:graphic>
          <a:graphicData uri="http://schemas.openxmlformats.org/presentationml/2006/ole">
            <p:oleObj spid="_x0000_s44035" name="Rovnice" r:id="rId4" imgW="126720" imgH="152280" progId="Equation.3">
              <p:embed/>
            </p:oleObj>
          </a:graphicData>
        </a:graphic>
      </p:graphicFrame>
      <p:graphicFrame>
        <p:nvGraphicFramePr>
          <p:cNvPr id="11" name="Object 49"/>
          <p:cNvGraphicFramePr>
            <a:graphicFrameLocks noChangeAspect="1"/>
          </p:cNvGraphicFramePr>
          <p:nvPr/>
        </p:nvGraphicFramePr>
        <p:xfrm>
          <a:off x="4852789" y="1892697"/>
          <a:ext cx="295275" cy="384175"/>
        </p:xfrm>
        <a:graphic>
          <a:graphicData uri="http://schemas.openxmlformats.org/presentationml/2006/ole">
            <p:oleObj spid="_x0000_s44036" name="Rovnice" r:id="rId5" imgW="126720" imgH="164880" progId="Equation.3">
              <p:embed/>
            </p:oleObj>
          </a:graphicData>
        </a:graphic>
      </p:graphicFrame>
      <p:graphicFrame>
        <p:nvGraphicFramePr>
          <p:cNvPr id="12" name="Object 49"/>
          <p:cNvGraphicFramePr>
            <a:graphicFrameLocks noChangeAspect="1"/>
          </p:cNvGraphicFramePr>
          <p:nvPr/>
        </p:nvGraphicFramePr>
        <p:xfrm>
          <a:off x="5796136" y="1892697"/>
          <a:ext cx="442913" cy="384175"/>
        </p:xfrm>
        <a:graphic>
          <a:graphicData uri="http://schemas.openxmlformats.org/presentationml/2006/ole">
            <p:oleObj spid="_x0000_s44037" name="Rovnice" r:id="rId6" imgW="190440" imgH="164880" progId="Equation.3">
              <p:embed/>
            </p:oleObj>
          </a:graphicData>
        </a:graphic>
      </p:graphicFrame>
      <p:graphicFrame>
        <p:nvGraphicFramePr>
          <p:cNvPr id="13" name="Object 49"/>
          <p:cNvGraphicFramePr>
            <a:graphicFrameLocks noChangeAspect="1"/>
          </p:cNvGraphicFramePr>
          <p:nvPr/>
        </p:nvGraphicFramePr>
        <p:xfrm>
          <a:off x="6793383" y="1892697"/>
          <a:ext cx="442913" cy="384175"/>
        </p:xfrm>
        <a:graphic>
          <a:graphicData uri="http://schemas.openxmlformats.org/presentationml/2006/ole">
            <p:oleObj spid="_x0000_s44038" name="Rovnice" r:id="rId7" imgW="190440" imgH="164880" progId="Equation.3">
              <p:embed/>
            </p:oleObj>
          </a:graphicData>
        </a:graphic>
      </p:graphicFrame>
      <p:grpSp>
        <p:nvGrpSpPr>
          <p:cNvPr id="46" name="Skupina 45"/>
          <p:cNvGrpSpPr/>
          <p:nvPr/>
        </p:nvGrpSpPr>
        <p:grpSpPr>
          <a:xfrm>
            <a:off x="1122363" y="2468761"/>
            <a:ext cx="3930774" cy="3984575"/>
            <a:chOff x="1122363" y="2468761"/>
            <a:chExt cx="3930774" cy="3984575"/>
          </a:xfrm>
        </p:grpSpPr>
        <p:pic>
          <p:nvPicPr>
            <p:cNvPr id="14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8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5" name="Přímá spojovací čára 14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9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44039" name="Rovnice" r:id="rId9" imgW="114120" imgH="152280" progId="Equation.3">
                <p:embed/>
              </p:oleObj>
            </a:graphicData>
          </a:graphic>
        </p:graphicFrame>
        <p:graphicFrame>
          <p:nvGraphicFramePr>
            <p:cNvPr id="30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44040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31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44041" name="Rovnice" r:id="rId11" imgW="114120" imgH="164880" progId="Equation.3">
                <p:embed/>
              </p:oleObj>
            </a:graphicData>
          </a:graphic>
        </p:graphicFrame>
        <p:graphicFrame>
          <p:nvGraphicFramePr>
            <p:cNvPr id="32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44042" name="Rovnice" r:id="rId12" imgW="126720" imgH="152280" progId="Equation.3">
                <p:embed/>
              </p:oleObj>
            </a:graphicData>
          </a:graphic>
        </p:graphicFrame>
        <p:graphicFrame>
          <p:nvGraphicFramePr>
            <p:cNvPr id="33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44043" name="Rovnice" r:id="rId13" imgW="114120" imgH="164880" progId="Equation.3">
                <p:embed/>
              </p:oleObj>
            </a:graphicData>
          </a:graphic>
        </p:graphicFrame>
        <p:graphicFrame>
          <p:nvGraphicFramePr>
            <p:cNvPr id="34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44044" name="Rovnice" r:id="rId14" imgW="114120" imgH="152280" progId="Equation.3">
                <p:embed/>
              </p:oleObj>
            </a:graphicData>
          </a:graphic>
        </p:graphicFrame>
        <p:graphicFrame>
          <p:nvGraphicFramePr>
            <p:cNvPr id="35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44045" name="Rovnice" r:id="rId15" imgW="126720" imgH="152280" progId="Equation.3">
                <p:embed/>
              </p:oleObj>
            </a:graphicData>
          </a:graphic>
        </p:graphicFrame>
        <p:graphicFrame>
          <p:nvGraphicFramePr>
            <p:cNvPr id="36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44046" name="Rovnice" r:id="rId16" imgW="126720" imgH="164880" progId="Equation.3">
                <p:embed/>
              </p:oleObj>
            </a:graphicData>
          </a:graphic>
        </p:graphicFrame>
        <p:graphicFrame>
          <p:nvGraphicFramePr>
            <p:cNvPr id="37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44047" name="Rovnice" r:id="rId17" imgW="190440" imgH="164880" progId="Equation.3">
                <p:embed/>
              </p:oleObj>
            </a:graphicData>
          </a:graphic>
        </p:graphicFrame>
        <p:graphicFrame>
          <p:nvGraphicFramePr>
            <p:cNvPr id="38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44048" name="Rovnice" r:id="rId18" imgW="190440" imgH="164880" progId="Equation.3">
                <p:embed/>
              </p:oleObj>
            </a:graphicData>
          </a:graphic>
        </p:graphicFrame>
        <p:sp>
          <p:nvSpPr>
            <p:cNvPr id="39" name="Elipsa 38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Elipsa 41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Elipsa 42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4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44049" name="Rovnice" r:id="rId19" imgW="114120" imgH="139680" progId="Equation.3">
                <p:embed/>
              </p:oleObj>
            </a:graphicData>
          </a:graphic>
        </p:graphicFrame>
        <p:graphicFrame>
          <p:nvGraphicFramePr>
            <p:cNvPr id="45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44050" name="Rovnice" r:id="rId20" imgW="114120" imgH="164880" progId="Equation.3">
                <p:embed/>
              </p:oleObj>
            </a:graphicData>
          </a:graphic>
        </p:graphicFrame>
      </p:grpSp>
      <p:sp>
        <p:nvSpPr>
          <p:cNvPr id="47" name="Elipsa 46"/>
          <p:cNvSpPr/>
          <p:nvPr/>
        </p:nvSpPr>
        <p:spPr>
          <a:xfrm>
            <a:off x="827584" y="5661248"/>
            <a:ext cx="4896544" cy="792088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obsah 2"/>
          <p:cNvSpPr txBox="1">
            <a:spLocks/>
          </p:cNvSpPr>
          <p:nvPr/>
        </p:nvSpPr>
        <p:spPr>
          <a:xfrm>
            <a:off x="539552" y="26064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Obor hodnot funkce </a:t>
            </a:r>
            <a:r>
              <a:rPr lang="cs-CZ" sz="2800" b="1" dirty="0" smtClean="0"/>
              <a:t>H (f)</a:t>
            </a:r>
            <a:r>
              <a:rPr lang="cs-CZ" sz="2800" dirty="0" smtClean="0"/>
              <a:t> = výsledná množina</a:t>
            </a:r>
            <a:br>
              <a:rPr lang="cs-CZ" sz="2800" dirty="0" smtClean="0"/>
            </a:br>
            <a:r>
              <a:rPr lang="cs-CZ" sz="2800" dirty="0" smtClean="0"/>
              <a:t>(čísla, která dopočítáváme) – svislá osa</a:t>
            </a:r>
            <a:endParaRPr lang="cs-CZ" sz="28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03648" y="153265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16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25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" name="Skupina 45"/>
          <p:cNvGrpSpPr/>
          <p:nvPr/>
        </p:nvGrpSpPr>
        <p:grpSpPr>
          <a:xfrm>
            <a:off x="1122363" y="2468761"/>
            <a:ext cx="3930774" cy="3984575"/>
            <a:chOff x="1122363" y="2468761"/>
            <a:chExt cx="3930774" cy="3984575"/>
          </a:xfrm>
        </p:grpSpPr>
        <p:pic>
          <p:nvPicPr>
            <p:cNvPr id="14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3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5" name="Přímá spojovací čára 14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9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45063" name="Rovnice" r:id="rId4" imgW="114120" imgH="152280" progId="Equation.3">
                <p:embed/>
              </p:oleObj>
            </a:graphicData>
          </a:graphic>
        </p:graphicFrame>
        <p:graphicFrame>
          <p:nvGraphicFramePr>
            <p:cNvPr id="30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45064" name="Rovnice" r:id="rId5" imgW="114120" imgH="152280" progId="Equation.3">
                <p:embed/>
              </p:oleObj>
            </a:graphicData>
          </a:graphic>
        </p:graphicFrame>
        <p:graphicFrame>
          <p:nvGraphicFramePr>
            <p:cNvPr id="31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45065" name="Rovnice" r:id="rId6" imgW="114120" imgH="164880" progId="Equation.3">
                <p:embed/>
              </p:oleObj>
            </a:graphicData>
          </a:graphic>
        </p:graphicFrame>
        <p:graphicFrame>
          <p:nvGraphicFramePr>
            <p:cNvPr id="32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45066" name="Rovnice" r:id="rId7" imgW="126720" imgH="152280" progId="Equation.3">
                <p:embed/>
              </p:oleObj>
            </a:graphicData>
          </a:graphic>
        </p:graphicFrame>
        <p:graphicFrame>
          <p:nvGraphicFramePr>
            <p:cNvPr id="33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45067" name="Rovnice" r:id="rId8" imgW="114120" imgH="164880" progId="Equation.3">
                <p:embed/>
              </p:oleObj>
            </a:graphicData>
          </a:graphic>
        </p:graphicFrame>
        <p:graphicFrame>
          <p:nvGraphicFramePr>
            <p:cNvPr id="34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45068" name="Rovnice" r:id="rId9" imgW="114120" imgH="152280" progId="Equation.3">
                <p:embed/>
              </p:oleObj>
            </a:graphicData>
          </a:graphic>
        </p:graphicFrame>
        <p:graphicFrame>
          <p:nvGraphicFramePr>
            <p:cNvPr id="35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45069" name="Rovnice" r:id="rId10" imgW="126720" imgH="152280" progId="Equation.3">
                <p:embed/>
              </p:oleObj>
            </a:graphicData>
          </a:graphic>
        </p:graphicFrame>
        <p:graphicFrame>
          <p:nvGraphicFramePr>
            <p:cNvPr id="36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45070" name="Rovnice" r:id="rId11" imgW="126720" imgH="164880" progId="Equation.3">
                <p:embed/>
              </p:oleObj>
            </a:graphicData>
          </a:graphic>
        </p:graphicFrame>
        <p:graphicFrame>
          <p:nvGraphicFramePr>
            <p:cNvPr id="37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45071" name="Rovnice" r:id="rId12" imgW="190440" imgH="164880" progId="Equation.3">
                <p:embed/>
              </p:oleObj>
            </a:graphicData>
          </a:graphic>
        </p:graphicFrame>
        <p:graphicFrame>
          <p:nvGraphicFramePr>
            <p:cNvPr id="38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45072" name="Rovnice" r:id="rId13" imgW="190440" imgH="164880" progId="Equation.3">
                <p:embed/>
              </p:oleObj>
            </a:graphicData>
          </a:graphic>
        </p:graphicFrame>
        <p:sp>
          <p:nvSpPr>
            <p:cNvPr id="39" name="Elipsa 38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Elipsa 41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Elipsa 42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4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45073" name="Rovnice" r:id="rId14" imgW="114120" imgH="139680" progId="Equation.3">
                <p:embed/>
              </p:oleObj>
            </a:graphicData>
          </a:graphic>
        </p:graphicFrame>
        <p:graphicFrame>
          <p:nvGraphicFramePr>
            <p:cNvPr id="45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45074" name="Rovnice" r:id="rId15" imgW="114120" imgH="164880" progId="Equation.3">
                <p:embed/>
              </p:oleObj>
            </a:graphicData>
          </a:graphic>
        </p:graphicFrame>
      </p:grpSp>
      <p:sp>
        <p:nvSpPr>
          <p:cNvPr id="47" name="Elipsa 46"/>
          <p:cNvSpPr/>
          <p:nvPr/>
        </p:nvSpPr>
        <p:spPr>
          <a:xfrm rot="16200000">
            <a:off x="-447702" y="3834299"/>
            <a:ext cx="3618910" cy="79208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 r="53990"/>
          <a:stretch>
            <a:fillRect/>
          </a:stretch>
        </p:blipFill>
        <p:spPr bwMode="auto">
          <a:xfrm>
            <a:off x="467544" y="908720"/>
            <a:ext cx="4248472" cy="36004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graphicFrame>
        <p:nvGraphicFramePr>
          <p:cNvPr id="29745" name="Object 2"/>
          <p:cNvGraphicFramePr>
            <a:graphicFrameLocks noChangeAspect="1"/>
          </p:cNvGraphicFramePr>
          <p:nvPr/>
        </p:nvGraphicFramePr>
        <p:xfrm>
          <a:off x="5356175" y="937766"/>
          <a:ext cx="912812" cy="471488"/>
        </p:xfrm>
        <a:graphic>
          <a:graphicData uri="http://schemas.openxmlformats.org/presentationml/2006/ole">
            <p:oleObj spid="_x0000_s49154" name="Rovnice" r:id="rId4" imgW="393480" imgH="20304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6261125" y="908720"/>
          <a:ext cx="1119187" cy="530225"/>
        </p:xfrm>
        <a:graphic>
          <a:graphicData uri="http://schemas.openxmlformats.org/presentationml/2006/ole">
            <p:oleObj spid="_x0000_s49155" name="Rovnice" r:id="rId5" imgW="482400" imgH="228600" progId="Equation.3">
              <p:embed/>
            </p:oleObj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5356175" y="1542132"/>
          <a:ext cx="912813" cy="471488"/>
        </p:xfrm>
        <a:graphic>
          <a:graphicData uri="http://schemas.openxmlformats.org/presentationml/2006/ole">
            <p:oleObj spid="_x0000_s49156" name="Rovnice" r:id="rId6" imgW="393480" imgH="203040" progId="Equation.3">
              <p:embed/>
            </p:oleObj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292279" y="1513557"/>
          <a:ext cx="1030287" cy="530225"/>
        </p:xfrm>
        <a:graphic>
          <a:graphicData uri="http://schemas.openxmlformats.org/presentationml/2006/ole">
            <p:oleObj spid="_x0000_s49157" name="Rovnice" r:id="rId7" imgW="444240" imgH="22860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51520" y="5693817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Hodnota funkce f v bodě -2 je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5693817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-4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5693817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Zapisujeme:</a:t>
            </a:r>
            <a:endParaRPr lang="cs-CZ" sz="2800" dirty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7015360" y="5765825"/>
          <a:ext cx="1589088" cy="471487"/>
        </p:xfrm>
        <a:graphic>
          <a:graphicData uri="http://schemas.openxmlformats.org/presentationml/2006/ole">
            <p:oleObj spid="_x0000_s49158" name="Rovnice" r:id="rId8" imgW="685800" imgH="203040" progId="Equation.3">
              <p:embed/>
            </p:oleObj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5076056" y="2132856"/>
          <a:ext cx="1589087" cy="471488"/>
        </p:xfrm>
        <a:graphic>
          <a:graphicData uri="http://schemas.openxmlformats.org/presentationml/2006/ole">
            <p:oleObj spid="_x0000_s49159" name="Rovnice" r:id="rId9" imgW="685800" imgH="20304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5364088" y="2636838"/>
          <a:ext cx="882650" cy="471487"/>
        </p:xfrm>
        <a:graphic>
          <a:graphicData uri="http://schemas.openxmlformats.org/presentationml/2006/ole">
            <p:oleObj spid="_x0000_s49160" name="Rovnice" r:id="rId10" imgW="380880" imgH="20304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6192032" y="2664000"/>
          <a:ext cx="528637" cy="354013"/>
        </p:xfrm>
        <a:graphic>
          <a:graphicData uri="http://schemas.openxmlformats.org/presentationml/2006/ole">
            <p:oleObj spid="_x0000_s49161" name="Rovnice" r:id="rId11" imgW="228600" imgH="15228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5364088" y="3173537"/>
          <a:ext cx="882650" cy="471487"/>
        </p:xfrm>
        <a:graphic>
          <a:graphicData uri="http://schemas.openxmlformats.org/presentationml/2006/ole">
            <p:oleObj spid="_x0000_s49162" name="Rovnice" r:id="rId12" imgW="380880" imgH="203040" progId="Equation.3">
              <p:embed/>
            </p:oleObj>
          </a:graphicData>
        </a:graphic>
      </p:graphicFrame>
      <p:graphicFrame>
        <p:nvGraphicFramePr>
          <p:cNvPr id="16" name="Object 11"/>
          <p:cNvGraphicFramePr>
            <a:graphicFrameLocks noChangeAspect="1"/>
          </p:cNvGraphicFramePr>
          <p:nvPr/>
        </p:nvGraphicFramePr>
        <p:xfrm>
          <a:off x="6309420" y="3186113"/>
          <a:ext cx="293687" cy="384175"/>
        </p:xfrm>
        <a:graphic>
          <a:graphicData uri="http://schemas.openxmlformats.org/presentationml/2006/ole">
            <p:oleObj spid="_x0000_s49163" name="Rovnice" r:id="rId13" imgW="126720" imgH="164880" progId="Equation.3">
              <p:embed/>
            </p:oleObj>
          </a:graphicData>
        </a:graphic>
      </p:graphicFrame>
      <p:graphicFrame>
        <p:nvGraphicFramePr>
          <p:cNvPr id="17" name="Object 12"/>
          <p:cNvGraphicFramePr>
            <a:graphicFrameLocks noChangeAspect="1"/>
          </p:cNvGraphicFramePr>
          <p:nvPr/>
        </p:nvGraphicFramePr>
        <p:xfrm>
          <a:off x="5148064" y="3678238"/>
          <a:ext cx="1147762" cy="471487"/>
        </p:xfrm>
        <a:graphic>
          <a:graphicData uri="http://schemas.openxmlformats.org/presentationml/2006/ole">
            <p:oleObj spid="_x0000_s49164" name="Rovnice" r:id="rId14" imgW="495000" imgH="203040" progId="Equation.3">
              <p:embed/>
            </p:oleObj>
          </a:graphicData>
        </a:graphic>
      </p:graphicFrame>
      <p:graphicFrame>
        <p:nvGraphicFramePr>
          <p:cNvPr id="18" name="Object 13"/>
          <p:cNvGraphicFramePr>
            <a:graphicFrameLocks noChangeAspect="1"/>
          </p:cNvGraphicFramePr>
          <p:nvPr/>
        </p:nvGraphicFramePr>
        <p:xfrm>
          <a:off x="6182296" y="3705225"/>
          <a:ext cx="528637" cy="355600"/>
        </p:xfrm>
        <a:graphic>
          <a:graphicData uri="http://schemas.openxmlformats.org/presentationml/2006/ole">
            <p:oleObj spid="_x0000_s49165" name="Rovnice" r:id="rId15" imgW="228600" imgH="15228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95536" y="5157192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Průsečík s osou x:</a:t>
            </a:r>
            <a:endParaRPr lang="cs-CZ" sz="2800" dirty="0"/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3140075" y="5245100"/>
          <a:ext cx="1000125" cy="473075"/>
        </p:xfrm>
        <a:graphic>
          <a:graphicData uri="http://schemas.openxmlformats.org/presentationml/2006/ole">
            <p:oleObj spid="_x0000_s49168" name="Rovnice" r:id="rId16" imgW="431640" imgH="203040" progId="Equation.3">
              <p:embed/>
            </p:oleObj>
          </a:graphicData>
        </a:graphic>
      </p:graphicFrame>
      <p:graphicFrame>
        <p:nvGraphicFramePr>
          <p:cNvPr id="23" name="Object 17"/>
          <p:cNvGraphicFramePr>
            <a:graphicFrameLocks noChangeAspect="1"/>
          </p:cNvGraphicFramePr>
          <p:nvPr/>
        </p:nvGraphicFramePr>
        <p:xfrm>
          <a:off x="5076056" y="4221088"/>
          <a:ext cx="1000125" cy="473075"/>
        </p:xfrm>
        <a:graphic>
          <a:graphicData uri="http://schemas.openxmlformats.org/presentationml/2006/ole">
            <p:oleObj spid="_x0000_s49169" name="Rovnice" r:id="rId17" imgW="43164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3059832" y="2492896"/>
            <a:ext cx="288032" cy="2880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18"/>
          <p:cNvGraphicFramePr>
            <a:graphicFrameLocks noChangeAspect="1"/>
          </p:cNvGraphicFramePr>
          <p:nvPr/>
        </p:nvGraphicFramePr>
        <p:xfrm>
          <a:off x="6404694" y="4191000"/>
          <a:ext cx="1263650" cy="533400"/>
        </p:xfrm>
        <a:graphic>
          <a:graphicData uri="http://schemas.openxmlformats.org/presentationml/2006/ole">
            <p:oleObj spid="_x0000_s49170" name="Rovnice" r:id="rId18" imgW="5457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06302 0.07361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22" grpId="0"/>
      <p:bldP spid="22" grpId="1"/>
      <p:bldP spid="25" grpId="0" animBg="1"/>
      <p:bldP spid="2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Obrázek 25"/>
          <p:cNvPicPr/>
          <p:nvPr/>
        </p:nvPicPr>
        <p:blipFill>
          <a:blip r:embed="rId3" cstate="print"/>
          <a:srcRect l="54430"/>
          <a:stretch>
            <a:fillRect/>
          </a:stretch>
        </p:blipFill>
        <p:spPr bwMode="auto">
          <a:xfrm>
            <a:off x="611560" y="836712"/>
            <a:ext cx="396044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graphicFrame>
        <p:nvGraphicFramePr>
          <p:cNvPr id="29745" name="Object 2"/>
          <p:cNvGraphicFramePr>
            <a:graphicFrameLocks noChangeAspect="1"/>
          </p:cNvGraphicFramePr>
          <p:nvPr/>
        </p:nvGraphicFramePr>
        <p:xfrm>
          <a:off x="5356175" y="937766"/>
          <a:ext cx="912812" cy="471488"/>
        </p:xfrm>
        <a:graphic>
          <a:graphicData uri="http://schemas.openxmlformats.org/presentationml/2006/ole">
            <p:oleObj spid="_x0000_s51202" name="Rovnice" r:id="rId4" imgW="393480" imgH="20304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6277173" y="908050"/>
          <a:ext cx="2327275" cy="530225"/>
        </p:xfrm>
        <a:graphic>
          <a:graphicData uri="http://schemas.openxmlformats.org/presentationml/2006/ole">
            <p:oleObj spid="_x0000_s51203" name="Rovnice" r:id="rId5" imgW="1002960" imgH="228600" progId="Equation.3">
              <p:embed/>
            </p:oleObj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5356175" y="1542132"/>
          <a:ext cx="912813" cy="471488"/>
        </p:xfrm>
        <a:graphic>
          <a:graphicData uri="http://schemas.openxmlformats.org/presentationml/2006/ole">
            <p:oleObj spid="_x0000_s51204" name="Rovnice" r:id="rId6" imgW="393480" imgH="203040" progId="Equation.3">
              <p:embed/>
            </p:oleObj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307138" y="1512888"/>
          <a:ext cx="1000125" cy="530225"/>
        </p:xfrm>
        <a:graphic>
          <a:graphicData uri="http://schemas.openxmlformats.org/presentationml/2006/ole">
            <p:oleObj spid="_x0000_s51205" name="Rovnice" r:id="rId7" imgW="431640" imgH="228600" progId="Equation.3">
              <p:embed/>
            </p:oleObj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5297488" y="2133600"/>
          <a:ext cx="1147762" cy="471488"/>
        </p:xfrm>
        <a:graphic>
          <a:graphicData uri="http://schemas.openxmlformats.org/presentationml/2006/ole">
            <p:oleObj spid="_x0000_s51207" name="Rovnice" r:id="rId8" imgW="495000" imgH="20304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5296445" y="2636838"/>
          <a:ext cx="1147763" cy="471487"/>
        </p:xfrm>
        <a:graphic>
          <a:graphicData uri="http://schemas.openxmlformats.org/presentationml/2006/ole">
            <p:oleObj spid="_x0000_s51208" name="Rovnice" r:id="rId9" imgW="495000" imgH="20304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6471046" y="2636912"/>
          <a:ext cx="1557338" cy="441325"/>
        </p:xfrm>
        <a:graphic>
          <a:graphicData uri="http://schemas.openxmlformats.org/presentationml/2006/ole">
            <p:oleObj spid="_x0000_s51209" name="Rovnice" r:id="rId10" imgW="672840" imgH="19044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5571207" y="3173413"/>
          <a:ext cx="1089025" cy="471487"/>
        </p:xfrm>
        <a:graphic>
          <a:graphicData uri="http://schemas.openxmlformats.org/presentationml/2006/ole">
            <p:oleObj spid="_x0000_s51210" name="Rovnice" r:id="rId11" imgW="469800" imgH="203040" progId="Equation.3">
              <p:embed/>
            </p:oleObj>
          </a:graphicData>
        </a:graphic>
      </p:graphicFrame>
      <p:graphicFrame>
        <p:nvGraphicFramePr>
          <p:cNvPr id="23" name="Object 17"/>
          <p:cNvGraphicFramePr>
            <a:graphicFrameLocks noChangeAspect="1"/>
          </p:cNvGraphicFramePr>
          <p:nvPr/>
        </p:nvGraphicFramePr>
        <p:xfrm>
          <a:off x="4985866" y="4292600"/>
          <a:ext cx="1530350" cy="473075"/>
        </p:xfrm>
        <a:graphic>
          <a:graphicData uri="http://schemas.openxmlformats.org/presentationml/2006/ole">
            <p:oleObj spid="_x0000_s51215" name="Rovnice" r:id="rId12" imgW="66024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1619672" y="2492896"/>
            <a:ext cx="288032" cy="2880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18"/>
          <p:cNvGraphicFramePr>
            <a:graphicFrameLocks noChangeAspect="1"/>
          </p:cNvGraphicFramePr>
          <p:nvPr/>
        </p:nvGraphicFramePr>
        <p:xfrm>
          <a:off x="7094538" y="4292600"/>
          <a:ext cx="969962" cy="533400"/>
        </p:xfrm>
        <a:graphic>
          <a:graphicData uri="http://schemas.openxmlformats.org/presentationml/2006/ole">
            <p:oleObj spid="_x0000_s51216" name="Rovnice" r:id="rId13" imgW="419040" imgH="228600" progId="Equation.3">
              <p:embed/>
            </p:oleObj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6444208" y="2132856"/>
          <a:ext cx="500063" cy="352425"/>
        </p:xfrm>
        <a:graphic>
          <a:graphicData uri="http://schemas.openxmlformats.org/presentationml/2006/ole">
            <p:oleObj spid="_x0000_s51217" name="Rovnice" r:id="rId14" imgW="215640" imgH="152280" progId="Equation.3">
              <p:embed/>
            </p:oleObj>
          </a:graphicData>
        </a:graphic>
      </p:graphicFrame>
      <p:cxnSp>
        <p:nvCxnSpPr>
          <p:cNvPr id="28" name="Přímá spojovací šipka 27"/>
          <p:cNvCxnSpPr/>
          <p:nvPr/>
        </p:nvCxnSpPr>
        <p:spPr>
          <a:xfrm>
            <a:off x="6660232" y="3356992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0"/>
          <p:cNvGraphicFramePr>
            <a:graphicFrameLocks noChangeAspect="1"/>
          </p:cNvGraphicFramePr>
          <p:nvPr/>
        </p:nvGraphicFramePr>
        <p:xfrm>
          <a:off x="7310438" y="3219004"/>
          <a:ext cx="795337" cy="354012"/>
        </p:xfrm>
        <a:graphic>
          <a:graphicData uri="http://schemas.openxmlformats.org/presentationml/2006/ole">
            <p:oleObj spid="_x0000_s51218" name="Rovnice" r:id="rId15" imgW="342720" imgH="152280" progId="Equation.3">
              <p:embed/>
            </p:oleObj>
          </a:graphicData>
        </a:graphic>
      </p:graphicFrame>
      <p:graphicFrame>
        <p:nvGraphicFramePr>
          <p:cNvPr id="51219" name="Object 19"/>
          <p:cNvGraphicFramePr>
            <a:graphicFrameLocks noChangeAspect="1"/>
          </p:cNvGraphicFramePr>
          <p:nvPr/>
        </p:nvGraphicFramePr>
        <p:xfrm>
          <a:off x="7308304" y="3645024"/>
          <a:ext cx="1080120" cy="432048"/>
        </p:xfrm>
        <a:graphic>
          <a:graphicData uri="http://schemas.openxmlformats.org/presentationml/2006/ole">
            <p:oleObj spid="_x0000_s51219" name="Rovnice" r:id="rId16" imgW="44424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pPr>
              <a:spcBef>
                <a:spcPts val="5400"/>
              </a:spcBef>
              <a:spcAft>
                <a:spcPts val="4200"/>
              </a:spcAft>
            </a:pPr>
            <a:r>
              <a:rPr lang="cs-CZ" dirty="0" smtClean="0"/>
              <a:t>Funkce každému číslu z D(f) přiřazuje </a:t>
            </a:r>
            <a:r>
              <a:rPr lang="cs-CZ" u="sng" dirty="0" smtClean="0">
                <a:solidFill>
                  <a:srgbClr val="C00000"/>
                </a:solidFill>
              </a:rPr>
              <a:t>právě</a:t>
            </a:r>
            <a:r>
              <a:rPr lang="cs-CZ" dirty="0" smtClean="0"/>
              <a:t> jedno číslo z H (f)</a:t>
            </a:r>
            <a:r>
              <a:rPr lang="cs-CZ" dirty="0" smtClean="0">
                <a:solidFill>
                  <a:srgbClr val="C00000"/>
                </a:solidFill>
              </a:rPr>
              <a:t>!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52228" name="Picture 4" descr="http://upload.wikimedia.org/wikipedia/commons/d/d1/Cubicpol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924944"/>
            <a:ext cx="3209166" cy="3096344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1403648" y="3356992"/>
            <a:ext cx="0" cy="23762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30" name="Picture 6" descr="https://encrypted-tbn2.gstatic.com/images?q=tbn:ANd9GcTcpQ2JJOYN0k_NRu0d4FN6NhFaDjAMo36dlaXUlqwKmWrhtYc3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24944"/>
            <a:ext cx="2880320" cy="3128087"/>
          </a:xfrm>
          <a:prstGeom prst="rect">
            <a:avLst/>
          </a:prstGeom>
          <a:noFill/>
        </p:spPr>
      </p:pic>
      <p:cxnSp>
        <p:nvCxnSpPr>
          <p:cNvPr id="13" name="Přímá spojovací čára 12"/>
          <p:cNvCxnSpPr/>
          <p:nvPr/>
        </p:nvCxnSpPr>
        <p:spPr>
          <a:xfrm>
            <a:off x="5364088" y="3284984"/>
            <a:ext cx="0" cy="23762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619672" y="609329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Je funkce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616530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Není funkce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292080" y="378904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292080" y="522920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Nadpis 3"/>
          <p:cNvSpPr txBox="1">
            <a:spLocks/>
          </p:cNvSpPr>
          <p:nvPr/>
        </p:nvSpPr>
        <p:spPr>
          <a:xfrm>
            <a:off x="457200" y="1930822"/>
            <a:ext cx="8229600" cy="99412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400"/>
              </a:spcBef>
              <a:spcAft>
                <a:spcPts val="420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každá přímka rovnoběžná s osou y může graf protínat maximálně v jednom bodě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17327 0.00533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 animBg="1"/>
      <p:bldP spid="17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27384"/>
            <a:ext cx="8784976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Př.: Urči, které z následujících grafů zobrazují funkce</a:t>
            </a:r>
            <a:endParaRPr lang="cs-CZ" sz="3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t="971"/>
          <a:stretch>
            <a:fillRect/>
          </a:stretch>
        </p:blipFill>
        <p:spPr bwMode="auto">
          <a:xfrm>
            <a:off x="1691680" y="1052736"/>
            <a:ext cx="554461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1979712" y="4293096"/>
            <a:ext cx="576064" cy="623723"/>
          </a:xfrm>
          <a:prstGeom prst="rect">
            <a:avLst/>
          </a:prstGeom>
          <a:noFill/>
        </p:spPr>
      </p:pic>
      <p:pic>
        <p:nvPicPr>
          <p:cNvPr id="54276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5614815" y="2420888"/>
            <a:ext cx="613369" cy="623722"/>
          </a:xfrm>
          <a:prstGeom prst="rect">
            <a:avLst/>
          </a:prstGeom>
          <a:noFill/>
        </p:spPr>
      </p:pic>
      <p:pic>
        <p:nvPicPr>
          <p:cNvPr id="8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3851920" y="1124744"/>
            <a:ext cx="613369" cy="623722"/>
          </a:xfrm>
          <a:prstGeom prst="rect">
            <a:avLst/>
          </a:prstGeom>
          <a:noFill/>
        </p:spPr>
      </p:pic>
      <p:pic>
        <p:nvPicPr>
          <p:cNvPr id="7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1979712" y="2420888"/>
            <a:ext cx="613369" cy="623722"/>
          </a:xfrm>
          <a:prstGeom prst="rect">
            <a:avLst/>
          </a:prstGeom>
          <a:noFill/>
        </p:spPr>
      </p:pic>
      <p:pic>
        <p:nvPicPr>
          <p:cNvPr id="9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1979712" y="1124744"/>
            <a:ext cx="613369" cy="623722"/>
          </a:xfrm>
          <a:prstGeom prst="rect">
            <a:avLst/>
          </a:prstGeom>
          <a:noFill/>
        </p:spPr>
      </p:pic>
      <p:pic>
        <p:nvPicPr>
          <p:cNvPr id="10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3707904" y="4293096"/>
            <a:ext cx="576064" cy="623723"/>
          </a:xfrm>
          <a:prstGeom prst="rect">
            <a:avLst/>
          </a:prstGeom>
          <a:noFill/>
        </p:spPr>
      </p:pic>
      <p:pic>
        <p:nvPicPr>
          <p:cNvPr id="11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3851920" y="2492896"/>
            <a:ext cx="576064" cy="623723"/>
          </a:xfrm>
          <a:prstGeom prst="rect">
            <a:avLst/>
          </a:prstGeom>
          <a:noFill/>
        </p:spPr>
      </p:pic>
      <p:pic>
        <p:nvPicPr>
          <p:cNvPr id="12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5724128" y="1124744"/>
            <a:ext cx="576064" cy="623723"/>
          </a:xfrm>
          <a:prstGeom prst="rect">
            <a:avLst/>
          </a:prstGeom>
          <a:noFill/>
        </p:spPr>
      </p:pic>
      <p:pic>
        <p:nvPicPr>
          <p:cNvPr id="13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5580112" y="4221088"/>
            <a:ext cx="576064" cy="623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3200" dirty="0" smtClean="0"/>
              <a:t>Př.: Urči definiční obor funkce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51520" y="1700808"/>
            <a:ext cx="1187624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a)</a:t>
            </a: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latin typeface="+mj-lt"/>
                <a:ea typeface="+mj-ea"/>
                <a:cs typeface="+mj-cs"/>
              </a:rPr>
              <a:t>b)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9745" name="Object 3"/>
          <p:cNvGraphicFramePr>
            <a:graphicFrameLocks noChangeAspect="1"/>
          </p:cNvGraphicFramePr>
          <p:nvPr/>
        </p:nvGraphicFramePr>
        <p:xfrm>
          <a:off x="755576" y="1556792"/>
          <a:ext cx="1974850" cy="912813"/>
        </p:xfrm>
        <a:graphic>
          <a:graphicData uri="http://schemas.openxmlformats.org/presentationml/2006/ole">
            <p:oleObj spid="_x0000_s56322" name="Rovnice" r:id="rId3" imgW="850680" imgH="393480" progId="Equation.3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78024" y="4653136"/>
          <a:ext cx="2209800" cy="558800"/>
        </p:xfrm>
        <a:graphic>
          <a:graphicData uri="http://schemas.openxmlformats.org/presentationml/2006/ole">
            <p:oleObj spid="_x0000_s56323" name="Rovnice" r:id="rId4" imgW="952200" imgH="241200" progId="Equation.3">
              <p:embed/>
            </p:oleObj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4860032" y="1872109"/>
          <a:ext cx="1974850" cy="1412875"/>
        </p:xfrm>
        <a:graphic>
          <a:graphicData uri="http://schemas.openxmlformats.org/presentationml/2006/ole">
            <p:oleObj spid="_x0000_s56324" name="Rovnice" r:id="rId5" imgW="850680" imgH="609480" progId="Equation.3">
              <p:embed/>
            </p:oleObj>
          </a:graphicData>
        </a:graphic>
      </p:graphicFrame>
      <p:sp>
        <p:nvSpPr>
          <p:cNvPr id="18" name="Nadpis 1"/>
          <p:cNvSpPr txBox="1">
            <a:spLocks/>
          </p:cNvSpPr>
          <p:nvPr/>
        </p:nvSpPr>
        <p:spPr>
          <a:xfrm>
            <a:off x="2987824" y="1700808"/>
            <a:ext cx="1944216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Podmínky: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07504" y="3429000"/>
          <a:ext cx="3831994" cy="720080"/>
        </p:xfrm>
        <a:graphic>
          <a:graphicData uri="http://schemas.openxmlformats.org/presentationml/2006/ole">
            <p:oleObj spid="_x0000_s56325" name="Rovnice" r:id="rId6" imgW="1346040" imgH="253800" progId="Equation.3">
              <p:embed/>
            </p:oleObj>
          </a:graphicData>
        </a:graphic>
      </p:graphicFrame>
      <p:sp>
        <p:nvSpPr>
          <p:cNvPr id="20" name="Nadpis 1"/>
          <p:cNvSpPr txBox="1">
            <a:spLocks/>
          </p:cNvSpPr>
          <p:nvPr/>
        </p:nvSpPr>
        <p:spPr>
          <a:xfrm>
            <a:off x="3851920" y="3429000"/>
            <a:ext cx="2952328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nebo můžeme psát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/>
        </p:nvGraphicFramePr>
        <p:xfrm>
          <a:off x="6817493" y="3429000"/>
          <a:ext cx="2278957" cy="720080"/>
        </p:xfrm>
        <a:graphic>
          <a:graphicData uri="http://schemas.openxmlformats.org/presentationml/2006/ole">
            <p:oleObj spid="_x0000_s56326" name="Rovnice" r:id="rId7" imgW="799920" imgH="253800" progId="Equation.3">
              <p:embed/>
            </p:oleObj>
          </a:graphicData>
        </a:graphic>
      </p:graphicFrame>
      <p:graphicFrame>
        <p:nvGraphicFramePr>
          <p:cNvPr id="22" name="Object 3"/>
          <p:cNvGraphicFramePr>
            <a:graphicFrameLocks noChangeAspect="1"/>
          </p:cNvGraphicFramePr>
          <p:nvPr/>
        </p:nvGraphicFramePr>
        <p:xfrm>
          <a:off x="5004048" y="4797152"/>
          <a:ext cx="1974850" cy="1412875"/>
        </p:xfrm>
        <a:graphic>
          <a:graphicData uri="http://schemas.openxmlformats.org/presentationml/2006/ole">
            <p:oleObj spid="_x0000_s56327" name="Rovnice" r:id="rId8" imgW="850680" imgH="609480" progId="Equation.3">
              <p:embed/>
            </p:oleObj>
          </a:graphicData>
        </a:graphic>
      </p:graphicFrame>
      <p:sp>
        <p:nvSpPr>
          <p:cNvPr id="23" name="Nadpis 1"/>
          <p:cNvSpPr txBox="1">
            <a:spLocks/>
          </p:cNvSpPr>
          <p:nvPr/>
        </p:nvSpPr>
        <p:spPr>
          <a:xfrm>
            <a:off x="3131840" y="4653136"/>
            <a:ext cx="1944216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Podmínky: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4" name="Object 3"/>
          <p:cNvGraphicFramePr>
            <a:graphicFrameLocks noChangeAspect="1"/>
          </p:cNvGraphicFramePr>
          <p:nvPr/>
        </p:nvGraphicFramePr>
        <p:xfrm>
          <a:off x="539552" y="5877272"/>
          <a:ext cx="2422525" cy="828675"/>
        </p:xfrm>
        <a:graphic>
          <a:graphicData uri="http://schemas.openxmlformats.org/presentationml/2006/ole">
            <p:oleObj spid="_x0000_s56328" name="Rovnice" r:id="rId9" imgW="850680" imgH="291960" progId="Equation.3">
              <p:embed/>
            </p:oleObj>
          </a:graphicData>
        </a:graphic>
      </p:graphicFrame>
      <p:sp>
        <p:nvSpPr>
          <p:cNvPr id="25" name="Nadpis 1"/>
          <p:cNvSpPr txBox="1">
            <a:spLocks/>
          </p:cNvSpPr>
          <p:nvPr/>
        </p:nvSpPr>
        <p:spPr>
          <a:xfrm>
            <a:off x="179512" y="764704"/>
            <a:ext cx="8784976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(určení podmínek výrazu)</a:t>
            </a:r>
            <a:b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3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www.guatadopt.com/archives/Do%20Good%20Fina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6900" y="714375"/>
            <a:ext cx="5410200" cy="542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232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Rovnice</vt:lpstr>
      <vt:lpstr>7.1 Základní pojmy</vt:lpstr>
      <vt:lpstr>Př.: Jak velký je obsah čtverce při různých délkách strany?</vt:lpstr>
      <vt:lpstr>Funkce</vt:lpstr>
      <vt:lpstr>Každou funkci lze zadat:</vt:lpstr>
      <vt:lpstr>Snímek 5</vt:lpstr>
      <vt:lpstr>Snímek 6</vt:lpstr>
      <vt:lpstr>Příklad</vt:lpstr>
      <vt:lpstr>Příklad</vt:lpstr>
      <vt:lpstr>Funkce každému číslu z D(f) přiřazuje právě jedno číslo z H (f)!</vt:lpstr>
      <vt:lpstr>Př.: Urči, které z následujících grafů zobrazují funkce</vt:lpstr>
      <vt:lpstr>Př.: Urči definiční obor funkce 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38</cp:revision>
  <dcterms:created xsi:type="dcterms:W3CDTF">2013-04-02T09:10:14Z</dcterms:created>
  <dcterms:modified xsi:type="dcterms:W3CDTF">2014-05-26T10:38:40Z</dcterms:modified>
</cp:coreProperties>
</file>