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66" r:id="rId3"/>
    <p:sldId id="279" r:id="rId4"/>
    <p:sldId id="281" r:id="rId5"/>
    <p:sldId id="282" r:id="rId6"/>
    <p:sldId id="283" r:id="rId7"/>
    <p:sldId id="284" r:id="rId8"/>
    <p:sldId id="278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18" Type="http://schemas.openxmlformats.org/officeDocument/2006/relationships/image" Target="../media/image23.wmf"/><Relationship Id="rId26" Type="http://schemas.openxmlformats.org/officeDocument/2006/relationships/image" Target="../media/image31.wmf"/><Relationship Id="rId3" Type="http://schemas.openxmlformats.org/officeDocument/2006/relationships/image" Target="../media/image8.wmf"/><Relationship Id="rId21" Type="http://schemas.openxmlformats.org/officeDocument/2006/relationships/image" Target="../media/image26.wmf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17" Type="http://schemas.openxmlformats.org/officeDocument/2006/relationships/image" Target="../media/image22.wmf"/><Relationship Id="rId25" Type="http://schemas.openxmlformats.org/officeDocument/2006/relationships/image" Target="../media/image30.wmf"/><Relationship Id="rId2" Type="http://schemas.openxmlformats.org/officeDocument/2006/relationships/image" Target="../media/image7.wmf"/><Relationship Id="rId16" Type="http://schemas.openxmlformats.org/officeDocument/2006/relationships/image" Target="../media/image21.wmf"/><Relationship Id="rId20" Type="http://schemas.openxmlformats.org/officeDocument/2006/relationships/image" Target="../media/image25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24" Type="http://schemas.openxmlformats.org/officeDocument/2006/relationships/image" Target="../media/image29.wmf"/><Relationship Id="rId5" Type="http://schemas.openxmlformats.org/officeDocument/2006/relationships/image" Target="../media/image10.wmf"/><Relationship Id="rId15" Type="http://schemas.openxmlformats.org/officeDocument/2006/relationships/image" Target="../media/image20.wmf"/><Relationship Id="rId23" Type="http://schemas.openxmlformats.org/officeDocument/2006/relationships/image" Target="../media/image28.wmf"/><Relationship Id="rId10" Type="http://schemas.openxmlformats.org/officeDocument/2006/relationships/image" Target="../media/image15.wmf"/><Relationship Id="rId19" Type="http://schemas.openxmlformats.org/officeDocument/2006/relationships/image" Target="../media/image24.wmf"/><Relationship Id="rId4" Type="http://schemas.openxmlformats.org/officeDocument/2006/relationships/image" Target="../media/image9.wmf"/><Relationship Id="rId9" Type="http://schemas.openxmlformats.org/officeDocument/2006/relationships/image" Target="../media/image14.wmf"/><Relationship Id="rId14" Type="http://schemas.openxmlformats.org/officeDocument/2006/relationships/image" Target="../media/image19.wmf"/><Relationship Id="rId22" Type="http://schemas.openxmlformats.org/officeDocument/2006/relationships/image" Target="../media/image27.wmf"/><Relationship Id="rId27" Type="http://schemas.openxmlformats.org/officeDocument/2006/relationships/image" Target="../media/image3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100000">
              <a:srgbClr val="00B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oleObject" Target="../embeddings/oleObject16.bin"/><Relationship Id="rId18" Type="http://schemas.openxmlformats.org/officeDocument/2006/relationships/oleObject" Target="../embeddings/oleObject21.bin"/><Relationship Id="rId26" Type="http://schemas.openxmlformats.org/officeDocument/2006/relationships/oleObject" Target="../embeddings/oleObject29.bin"/><Relationship Id="rId3" Type="http://schemas.openxmlformats.org/officeDocument/2006/relationships/oleObject" Target="../embeddings/oleObject6.bin"/><Relationship Id="rId21" Type="http://schemas.openxmlformats.org/officeDocument/2006/relationships/oleObject" Target="../embeddings/oleObject24.bin"/><Relationship Id="rId7" Type="http://schemas.openxmlformats.org/officeDocument/2006/relationships/oleObject" Target="../embeddings/oleObject10.bin"/><Relationship Id="rId12" Type="http://schemas.openxmlformats.org/officeDocument/2006/relationships/oleObject" Target="../embeddings/oleObject15.bin"/><Relationship Id="rId17" Type="http://schemas.openxmlformats.org/officeDocument/2006/relationships/oleObject" Target="../embeddings/oleObject20.bin"/><Relationship Id="rId25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9.bin"/><Relationship Id="rId20" Type="http://schemas.openxmlformats.org/officeDocument/2006/relationships/oleObject" Target="../embeddings/oleObject23.bin"/><Relationship Id="rId29" Type="http://schemas.openxmlformats.org/officeDocument/2006/relationships/oleObject" Target="../embeddings/oleObject32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11" Type="http://schemas.openxmlformats.org/officeDocument/2006/relationships/oleObject" Target="../embeddings/oleObject14.bin"/><Relationship Id="rId24" Type="http://schemas.openxmlformats.org/officeDocument/2006/relationships/oleObject" Target="../embeddings/oleObject27.bin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8.bin"/><Relationship Id="rId23" Type="http://schemas.openxmlformats.org/officeDocument/2006/relationships/oleObject" Target="../embeddings/oleObject26.bin"/><Relationship Id="rId28" Type="http://schemas.openxmlformats.org/officeDocument/2006/relationships/oleObject" Target="../embeddings/oleObject31.bin"/><Relationship Id="rId10" Type="http://schemas.openxmlformats.org/officeDocument/2006/relationships/oleObject" Target="../embeddings/oleObject13.bin"/><Relationship Id="rId19" Type="http://schemas.openxmlformats.org/officeDocument/2006/relationships/oleObject" Target="../embeddings/oleObject22.bin"/><Relationship Id="rId31" Type="http://schemas.openxmlformats.org/officeDocument/2006/relationships/oleObject" Target="../embeddings/oleObject34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Relationship Id="rId14" Type="http://schemas.openxmlformats.org/officeDocument/2006/relationships/oleObject" Target="../embeddings/oleObject17.bin"/><Relationship Id="rId22" Type="http://schemas.openxmlformats.org/officeDocument/2006/relationships/oleObject" Target="../embeddings/oleObject25.bin"/><Relationship Id="rId27" Type="http://schemas.openxmlformats.org/officeDocument/2006/relationships/oleObject" Target="../embeddings/oleObject30.bin"/><Relationship Id="rId30" Type="http://schemas.openxmlformats.org/officeDocument/2006/relationships/oleObject" Target="../embeddings/oleObject3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oleObject" Target="../embeddings/oleObject3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9.png"/><Relationship Id="rId4" Type="http://schemas.openxmlformats.org/officeDocument/2006/relationships/oleObject" Target="../embeddings/oleObject38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43.png"/><Relationship Id="rId4" Type="http://schemas.openxmlformats.org/officeDocument/2006/relationships/oleObject" Target="../embeddings/oleObject40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47.png"/><Relationship Id="rId4" Type="http://schemas.openxmlformats.org/officeDocument/2006/relationships/oleObject" Target="../embeddings/oleObject43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7</a:t>
            </a:r>
            <a:r>
              <a:rPr lang="cs-CZ" b="1" smtClean="0"/>
              <a:t>.2 </a:t>
            </a:r>
            <a:r>
              <a:rPr lang="cs-CZ" b="1" dirty="0" smtClean="0"/>
              <a:t>Lineární funkce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chemeClr val="tx2">
                    <a:lumMod val="75000"/>
                  </a:schemeClr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cs-CZ" sz="3000" dirty="0" smtClean="0">
                <a:solidFill>
                  <a:schemeClr val="tx2">
                    <a:lumMod val="75000"/>
                  </a:schemeClr>
                </a:solidFill>
              </a:rPr>
              <a:t>Vyšší odborná škola zdravotnická a Střední zdravotnická škola</a:t>
            </a:r>
            <a:br>
              <a:rPr lang="cs-CZ" sz="3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3000" dirty="0" smtClean="0">
                <a:solidFill>
                  <a:schemeClr val="tx2">
                    <a:lumMod val="75000"/>
                  </a:schemeClr>
                </a:solidFill>
              </a:rPr>
              <a:t>Hradec Králové, Komenského 234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52128"/>
          </a:xfrm>
        </p:spPr>
        <p:txBody>
          <a:bodyPr anchor="t">
            <a:normAutofit/>
          </a:bodyPr>
          <a:lstStyle/>
          <a:p>
            <a:pPr algn="l"/>
            <a:r>
              <a:rPr lang="cs-CZ" sz="3200" b="1" dirty="0" smtClean="0"/>
              <a:t>Lineární funkce </a:t>
            </a:r>
            <a:r>
              <a:rPr lang="cs-CZ" sz="3200" dirty="0" smtClean="0"/>
              <a:t>je každá funkce, která jde zapsat ve tvaru                    , kde </a:t>
            </a:r>
            <a:endParaRPr lang="cs-CZ" sz="3200" dirty="0"/>
          </a:p>
        </p:txBody>
      </p:sp>
      <p:graphicFrame>
        <p:nvGraphicFramePr>
          <p:cNvPr id="29745" name="Object 11"/>
          <p:cNvGraphicFramePr>
            <a:graphicFrameLocks noChangeAspect="1"/>
          </p:cNvGraphicFramePr>
          <p:nvPr/>
        </p:nvGraphicFramePr>
        <p:xfrm>
          <a:off x="1835696" y="1026000"/>
          <a:ext cx="1872208" cy="509980"/>
        </p:xfrm>
        <a:graphic>
          <a:graphicData uri="http://schemas.openxmlformats.org/presentationml/2006/ole">
            <p:oleObj spid="_x0000_s16395" name="Rovnice" r:id="rId3" imgW="74916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4499992" y="1026000"/>
          <a:ext cx="1224136" cy="499566"/>
        </p:xfrm>
        <a:graphic>
          <a:graphicData uri="http://schemas.openxmlformats.org/presentationml/2006/ole">
            <p:oleObj spid="_x0000_s16396" name="Rovnice" r:id="rId4" imgW="469800" imgH="190440" progId="Equation.3">
              <p:embed/>
            </p:oleObj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395536" y="1700808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Grafem lineární funkce je </a:t>
            </a:r>
            <a:r>
              <a:rPr lang="cs-CZ" sz="3200" b="1" dirty="0" smtClean="0"/>
              <a:t>přímka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111" name="TextovéPole 110"/>
          <p:cNvSpPr txBox="1"/>
          <p:nvPr/>
        </p:nvSpPr>
        <p:spPr>
          <a:xfrm>
            <a:off x="395536" y="285293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Např.:</a:t>
            </a:r>
            <a:endParaRPr lang="cs-CZ" sz="3200" dirty="0"/>
          </a:p>
        </p:txBody>
      </p:sp>
      <p:graphicFrame>
        <p:nvGraphicFramePr>
          <p:cNvPr id="18" name="Object 13"/>
          <p:cNvGraphicFramePr>
            <a:graphicFrameLocks noChangeAspect="1"/>
          </p:cNvGraphicFramePr>
          <p:nvPr/>
        </p:nvGraphicFramePr>
        <p:xfrm>
          <a:off x="1763688" y="2924175"/>
          <a:ext cx="1841500" cy="511175"/>
        </p:xfrm>
        <a:graphic>
          <a:graphicData uri="http://schemas.openxmlformats.org/presentationml/2006/ole">
            <p:oleObj spid="_x0000_s16435" name="Rovnice" r:id="rId5" imgW="736560" imgH="203040" progId="Equation.3">
              <p:embed/>
            </p:oleObj>
          </a:graphicData>
        </a:graphic>
      </p:graphicFrame>
      <p:graphicFrame>
        <p:nvGraphicFramePr>
          <p:cNvPr id="30" name="Object 13"/>
          <p:cNvGraphicFramePr>
            <a:graphicFrameLocks noChangeAspect="1"/>
          </p:cNvGraphicFramePr>
          <p:nvPr/>
        </p:nvGraphicFramePr>
        <p:xfrm>
          <a:off x="1763688" y="3520107"/>
          <a:ext cx="2000250" cy="989013"/>
        </p:xfrm>
        <a:graphic>
          <a:graphicData uri="http://schemas.openxmlformats.org/presentationml/2006/ole">
            <p:oleObj spid="_x0000_s16436" name="Rovnice" r:id="rId6" imgW="799920" imgH="393480" progId="Equation.3">
              <p:embed/>
            </p:oleObj>
          </a:graphicData>
        </a:graphic>
      </p:graphicFrame>
      <p:graphicFrame>
        <p:nvGraphicFramePr>
          <p:cNvPr id="52" name="Object 13"/>
          <p:cNvGraphicFramePr>
            <a:graphicFrameLocks noChangeAspect="1"/>
          </p:cNvGraphicFramePr>
          <p:nvPr/>
        </p:nvGraphicFramePr>
        <p:xfrm>
          <a:off x="1763688" y="4725144"/>
          <a:ext cx="2444750" cy="511175"/>
        </p:xfrm>
        <a:graphic>
          <a:graphicData uri="http://schemas.openxmlformats.org/presentationml/2006/ole">
            <p:oleObj spid="_x0000_s16437" name="Rovnice" r:id="rId7" imgW="9777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/>
      <p:bldP spid="1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4259684" y="260648"/>
          <a:ext cx="1968500" cy="511175"/>
        </p:xfrm>
        <a:graphic>
          <a:graphicData uri="http://schemas.openxmlformats.org/presentationml/2006/ole">
            <p:oleObj spid="_x0000_s59396" name="Rovnice" r:id="rId3" imgW="787320" imgH="203040" progId="Equation.3">
              <p:embed/>
            </p:oleObj>
          </a:graphicData>
        </a:graphic>
      </p:graphicFrame>
      <p:graphicFrame>
        <p:nvGraphicFramePr>
          <p:cNvPr id="24" name="Tabulka 23"/>
          <p:cNvGraphicFramePr>
            <a:graphicFrameLocks noGrp="1"/>
          </p:cNvGraphicFramePr>
          <p:nvPr/>
        </p:nvGraphicFramePr>
        <p:xfrm>
          <a:off x="1547664" y="908720"/>
          <a:ext cx="388843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  <a:gridCol w="648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2195488" y="836712"/>
            <a:ext cx="648072" cy="86409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" name="Object 14"/>
          <p:cNvGraphicFramePr>
            <a:graphicFrameLocks noChangeAspect="1"/>
          </p:cNvGraphicFramePr>
          <p:nvPr/>
        </p:nvGraphicFramePr>
        <p:xfrm flipV="1">
          <a:off x="323528" y="2492896"/>
          <a:ext cx="784971" cy="371707"/>
        </p:xfrm>
        <a:graphic>
          <a:graphicData uri="http://schemas.openxmlformats.org/presentationml/2006/ole">
            <p:oleObj spid="_x0000_s59397" name="Rovnice" r:id="rId4" imgW="431640" imgH="203040" progId="Equation.3">
              <p:embed/>
            </p:oleObj>
          </a:graphicData>
        </a:graphic>
      </p:graphicFrame>
      <p:graphicFrame>
        <p:nvGraphicFramePr>
          <p:cNvPr id="7" name="Object 15"/>
          <p:cNvGraphicFramePr>
            <a:graphicFrameLocks noChangeAspect="1"/>
          </p:cNvGraphicFramePr>
          <p:nvPr/>
        </p:nvGraphicFramePr>
        <p:xfrm flipV="1">
          <a:off x="1213346" y="2492896"/>
          <a:ext cx="3070622" cy="371707"/>
        </p:xfrm>
        <a:graphic>
          <a:graphicData uri="http://schemas.openxmlformats.org/presentationml/2006/ole">
            <p:oleObj spid="_x0000_s59398" name="Rovnice" r:id="rId5" imgW="1688760" imgH="203040" progId="Equation.3">
              <p:embed/>
            </p:oleObj>
          </a:graphicData>
        </a:graphic>
      </p:graphicFrame>
      <p:graphicFrame>
        <p:nvGraphicFramePr>
          <p:cNvPr id="8" name="Object 16"/>
          <p:cNvGraphicFramePr>
            <a:graphicFrameLocks noChangeAspect="1"/>
          </p:cNvGraphicFramePr>
          <p:nvPr/>
        </p:nvGraphicFramePr>
        <p:xfrm>
          <a:off x="2267496" y="1339567"/>
          <a:ext cx="432048" cy="289233"/>
        </p:xfrm>
        <a:graphic>
          <a:graphicData uri="http://schemas.openxmlformats.org/presentationml/2006/ole">
            <p:oleObj spid="_x0000_s59399" name="Rovnice" r:id="rId6" imgW="228600" imgH="152280" progId="Equation.3">
              <p:embed/>
            </p:oleObj>
          </a:graphicData>
        </a:graphic>
      </p:graphicFrame>
      <p:graphicFrame>
        <p:nvGraphicFramePr>
          <p:cNvPr id="12" name="Object 17"/>
          <p:cNvGraphicFramePr>
            <a:graphicFrameLocks noChangeAspect="1"/>
          </p:cNvGraphicFramePr>
          <p:nvPr/>
        </p:nvGraphicFramePr>
        <p:xfrm flipV="1">
          <a:off x="281724" y="3057293"/>
          <a:ext cx="761884" cy="371707"/>
        </p:xfrm>
        <a:graphic>
          <a:graphicData uri="http://schemas.openxmlformats.org/presentationml/2006/ole">
            <p:oleObj spid="_x0000_s59400" name="Rovnice" r:id="rId7" imgW="419040" imgH="203040" progId="Equation.3">
              <p:embed/>
            </p:oleObj>
          </a:graphicData>
        </a:graphic>
      </p:graphicFrame>
      <p:graphicFrame>
        <p:nvGraphicFramePr>
          <p:cNvPr id="13" name="Object 18"/>
          <p:cNvGraphicFramePr>
            <a:graphicFrameLocks noChangeAspect="1"/>
          </p:cNvGraphicFramePr>
          <p:nvPr/>
        </p:nvGraphicFramePr>
        <p:xfrm flipV="1">
          <a:off x="1236433" y="3045626"/>
          <a:ext cx="3047535" cy="371707"/>
        </p:xfrm>
        <a:graphic>
          <a:graphicData uri="http://schemas.openxmlformats.org/presentationml/2006/ole">
            <p:oleObj spid="_x0000_s59401" name="Rovnice" r:id="rId8" imgW="1676160" imgH="203040" progId="Equation.3">
              <p:embed/>
            </p:oleObj>
          </a:graphicData>
        </a:graphic>
      </p:graphicFrame>
      <p:graphicFrame>
        <p:nvGraphicFramePr>
          <p:cNvPr id="35" name="Object 25"/>
          <p:cNvGraphicFramePr>
            <a:graphicFrameLocks noChangeAspect="1"/>
          </p:cNvGraphicFramePr>
          <p:nvPr/>
        </p:nvGraphicFramePr>
        <p:xfrm>
          <a:off x="2987824" y="1340768"/>
          <a:ext cx="431800" cy="314325"/>
        </p:xfrm>
        <a:graphic>
          <a:graphicData uri="http://schemas.openxmlformats.org/presentationml/2006/ole">
            <p:oleObj spid="_x0000_s59408" name="Rovnice" r:id="rId9" imgW="228600" imgH="164880" progId="Equation.3">
              <p:embed/>
            </p:oleObj>
          </a:graphicData>
        </a:graphic>
      </p:graphicFrame>
      <p:graphicFrame>
        <p:nvGraphicFramePr>
          <p:cNvPr id="40" name="Object 26"/>
          <p:cNvGraphicFramePr>
            <a:graphicFrameLocks noChangeAspect="1"/>
          </p:cNvGraphicFramePr>
          <p:nvPr/>
        </p:nvGraphicFramePr>
        <p:xfrm>
          <a:off x="3563640" y="1340768"/>
          <a:ext cx="431800" cy="314325"/>
        </p:xfrm>
        <a:graphic>
          <a:graphicData uri="http://schemas.openxmlformats.org/presentationml/2006/ole">
            <p:oleObj spid="_x0000_s59409" name="Rovnice" r:id="rId10" imgW="228600" imgH="164880" progId="Equation.3">
              <p:embed/>
            </p:oleObj>
          </a:graphicData>
        </a:graphic>
      </p:graphicFrame>
      <p:graphicFrame>
        <p:nvGraphicFramePr>
          <p:cNvPr id="3" name="Object 27"/>
          <p:cNvGraphicFramePr>
            <a:graphicFrameLocks noChangeAspect="1"/>
          </p:cNvGraphicFramePr>
          <p:nvPr/>
        </p:nvGraphicFramePr>
        <p:xfrm>
          <a:off x="4283720" y="1340768"/>
          <a:ext cx="407988" cy="290512"/>
        </p:xfrm>
        <a:graphic>
          <a:graphicData uri="http://schemas.openxmlformats.org/presentationml/2006/ole">
            <p:oleObj spid="_x0000_s59410" name="Rovnice" r:id="rId11" imgW="215640" imgH="152280" progId="Equation.3">
              <p:embed/>
            </p:oleObj>
          </a:graphicData>
        </a:graphic>
      </p:graphicFrame>
      <p:graphicFrame>
        <p:nvGraphicFramePr>
          <p:cNvPr id="9" name="Object 28"/>
          <p:cNvGraphicFramePr>
            <a:graphicFrameLocks noChangeAspect="1"/>
          </p:cNvGraphicFramePr>
          <p:nvPr/>
        </p:nvGraphicFramePr>
        <p:xfrm>
          <a:off x="5003800" y="1340768"/>
          <a:ext cx="215900" cy="290512"/>
        </p:xfrm>
        <a:graphic>
          <a:graphicData uri="http://schemas.openxmlformats.org/presentationml/2006/ole">
            <p:oleObj spid="_x0000_s59411" name="Rovnice" r:id="rId12" imgW="114120" imgH="152280" progId="Equation.3">
              <p:embed/>
            </p:oleObj>
          </a:graphicData>
        </a:graphic>
      </p:graphicFrame>
      <p:grpSp>
        <p:nvGrpSpPr>
          <p:cNvPr id="115" name="Skupina 114"/>
          <p:cNvGrpSpPr/>
          <p:nvPr/>
        </p:nvGrpSpPr>
        <p:grpSpPr>
          <a:xfrm>
            <a:off x="4355976" y="1872208"/>
            <a:ext cx="3744416" cy="4392488"/>
            <a:chOff x="4355976" y="1872208"/>
            <a:chExt cx="3744416" cy="4392488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6012160" y="1872208"/>
              <a:ext cx="0" cy="43924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 flipH="1" flipV="1">
              <a:off x="4355976" y="3600400"/>
              <a:ext cx="3744416" cy="72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Skupina 109"/>
          <p:cNvGrpSpPr/>
          <p:nvPr/>
        </p:nvGrpSpPr>
        <p:grpSpPr>
          <a:xfrm>
            <a:off x="5056683" y="3456384"/>
            <a:ext cx="1792919" cy="516767"/>
            <a:chOff x="5056683" y="3456384"/>
            <a:chExt cx="1792919" cy="516767"/>
          </a:xfrm>
        </p:grpSpPr>
        <p:cxnSp>
          <p:nvCxnSpPr>
            <p:cNvPr id="36" name="Přímá spojovací čára 35"/>
            <p:cNvCxnSpPr/>
            <p:nvPr/>
          </p:nvCxnSpPr>
          <p:spPr>
            <a:xfrm>
              <a:off x="5292080" y="3456384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/>
            <p:nvPr/>
          </p:nvCxnSpPr>
          <p:spPr>
            <a:xfrm>
              <a:off x="5652120" y="3456384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čára 37"/>
            <p:cNvCxnSpPr/>
            <p:nvPr/>
          </p:nvCxnSpPr>
          <p:spPr>
            <a:xfrm>
              <a:off x="6732240" y="3456384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čára 38"/>
            <p:cNvCxnSpPr/>
            <p:nvPr/>
          </p:nvCxnSpPr>
          <p:spPr>
            <a:xfrm>
              <a:off x="6372200" y="3456384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7" name="Object 8"/>
            <p:cNvGraphicFramePr>
              <a:graphicFrameLocks noChangeAspect="1"/>
            </p:cNvGraphicFramePr>
            <p:nvPr/>
          </p:nvGraphicFramePr>
          <p:xfrm>
            <a:off x="6300192" y="3720281"/>
            <a:ext cx="189369" cy="252870"/>
          </p:xfrm>
          <a:graphic>
            <a:graphicData uri="http://schemas.openxmlformats.org/presentationml/2006/ole">
              <p:oleObj spid="_x0000_s59412" name="Rovnice" r:id="rId13" imgW="114120" imgH="152280" progId="Equation.3">
                <p:embed/>
              </p:oleObj>
            </a:graphicData>
          </a:graphic>
        </p:graphicFrame>
        <p:graphicFrame>
          <p:nvGraphicFramePr>
            <p:cNvPr id="48" name="Object 9"/>
            <p:cNvGraphicFramePr>
              <a:graphicFrameLocks noChangeAspect="1"/>
            </p:cNvGraphicFramePr>
            <p:nvPr/>
          </p:nvGraphicFramePr>
          <p:xfrm>
            <a:off x="6660232" y="3707570"/>
            <a:ext cx="189370" cy="252870"/>
          </p:xfrm>
          <a:graphic>
            <a:graphicData uri="http://schemas.openxmlformats.org/presentationml/2006/ole">
              <p:oleObj spid="_x0000_s59413" name="Rovnice" r:id="rId14" imgW="114120" imgH="152280" progId="Equation.3">
                <p:embed/>
              </p:oleObj>
            </a:graphicData>
          </a:graphic>
        </p:graphicFrame>
        <p:graphicFrame>
          <p:nvGraphicFramePr>
            <p:cNvPr id="50" name="Object 11"/>
            <p:cNvGraphicFramePr>
              <a:graphicFrameLocks noChangeAspect="1"/>
            </p:cNvGraphicFramePr>
            <p:nvPr/>
          </p:nvGraphicFramePr>
          <p:xfrm>
            <a:off x="5056683" y="3708028"/>
            <a:ext cx="379413" cy="252412"/>
          </p:xfrm>
          <a:graphic>
            <a:graphicData uri="http://schemas.openxmlformats.org/presentationml/2006/ole">
              <p:oleObj spid="_x0000_s59414" name="Rovnice" r:id="rId15" imgW="228600" imgH="152280" progId="Equation.3">
                <p:embed/>
              </p:oleObj>
            </a:graphicData>
          </a:graphic>
        </p:graphicFrame>
        <p:graphicFrame>
          <p:nvGraphicFramePr>
            <p:cNvPr id="51" name="Object 12"/>
            <p:cNvGraphicFramePr>
              <a:graphicFrameLocks noChangeAspect="1"/>
            </p:cNvGraphicFramePr>
            <p:nvPr/>
          </p:nvGraphicFramePr>
          <p:xfrm>
            <a:off x="5438949" y="3708027"/>
            <a:ext cx="357187" cy="252413"/>
          </p:xfrm>
          <a:graphic>
            <a:graphicData uri="http://schemas.openxmlformats.org/presentationml/2006/ole">
              <p:oleObj spid="_x0000_s59415" name="Rovnice" r:id="rId16" imgW="215640" imgH="152280" progId="Equation.3">
                <p:embed/>
              </p:oleObj>
            </a:graphicData>
          </a:graphic>
        </p:graphicFrame>
      </p:grpSp>
      <p:grpSp>
        <p:nvGrpSpPr>
          <p:cNvPr id="120" name="Skupina 119"/>
          <p:cNvGrpSpPr/>
          <p:nvPr/>
        </p:nvGrpSpPr>
        <p:grpSpPr>
          <a:xfrm>
            <a:off x="5652120" y="3672408"/>
            <a:ext cx="324000" cy="1728192"/>
            <a:chOff x="5652120" y="3672408"/>
            <a:chExt cx="324000" cy="1728192"/>
          </a:xfrm>
        </p:grpSpPr>
        <p:cxnSp>
          <p:nvCxnSpPr>
            <p:cNvPr id="61" name="Přímá spojovací čára 60"/>
            <p:cNvCxnSpPr/>
            <p:nvPr/>
          </p:nvCxnSpPr>
          <p:spPr>
            <a:xfrm>
              <a:off x="5652120" y="5400600"/>
              <a:ext cx="324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ovací čára 68"/>
            <p:cNvCxnSpPr/>
            <p:nvPr/>
          </p:nvCxnSpPr>
          <p:spPr>
            <a:xfrm>
              <a:off x="5652120" y="3672408"/>
              <a:ext cx="0" cy="17280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0" name="Object 40"/>
          <p:cNvGraphicFramePr>
            <a:graphicFrameLocks noChangeAspect="1"/>
          </p:cNvGraphicFramePr>
          <p:nvPr/>
        </p:nvGraphicFramePr>
        <p:xfrm>
          <a:off x="8027740" y="3600400"/>
          <a:ext cx="265112" cy="295275"/>
        </p:xfrm>
        <a:graphic>
          <a:graphicData uri="http://schemas.openxmlformats.org/presentationml/2006/ole">
            <p:oleObj spid="_x0000_s59416" name="Rovnice" r:id="rId17" imgW="114120" imgH="126720" progId="Equation.3">
              <p:embed/>
            </p:oleObj>
          </a:graphicData>
        </a:graphic>
      </p:graphicFrame>
      <p:graphicFrame>
        <p:nvGraphicFramePr>
          <p:cNvPr id="11" name="Object 41"/>
          <p:cNvGraphicFramePr>
            <a:graphicFrameLocks noChangeAspect="1"/>
          </p:cNvGraphicFramePr>
          <p:nvPr/>
        </p:nvGraphicFramePr>
        <p:xfrm>
          <a:off x="5724128" y="1848073"/>
          <a:ext cx="295275" cy="384175"/>
        </p:xfrm>
        <a:graphic>
          <a:graphicData uri="http://schemas.openxmlformats.org/presentationml/2006/ole">
            <p:oleObj spid="_x0000_s59417" name="Rovnice" r:id="rId18" imgW="126720" imgH="164880" progId="Equation.3">
              <p:embed/>
            </p:oleObj>
          </a:graphicData>
        </a:graphic>
      </p:graphicFrame>
      <p:grpSp>
        <p:nvGrpSpPr>
          <p:cNvPr id="109" name="Skupina 108"/>
          <p:cNvGrpSpPr/>
          <p:nvPr/>
        </p:nvGrpSpPr>
        <p:grpSpPr>
          <a:xfrm>
            <a:off x="5724128" y="3096344"/>
            <a:ext cx="864096" cy="3157166"/>
            <a:chOff x="5724128" y="3096344"/>
            <a:chExt cx="864096" cy="3157166"/>
          </a:xfrm>
        </p:grpSpPr>
        <p:cxnSp>
          <p:nvCxnSpPr>
            <p:cNvPr id="42" name="Přímá spojovací čára 41"/>
            <p:cNvCxnSpPr/>
            <p:nvPr/>
          </p:nvCxnSpPr>
          <p:spPr>
            <a:xfrm flipH="1">
              <a:off x="5868256" y="46805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ovací čára 42"/>
            <p:cNvCxnSpPr/>
            <p:nvPr/>
          </p:nvCxnSpPr>
          <p:spPr>
            <a:xfrm flipH="1">
              <a:off x="5868144" y="50405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ovací čára 43"/>
            <p:cNvCxnSpPr/>
            <p:nvPr/>
          </p:nvCxnSpPr>
          <p:spPr>
            <a:xfrm flipH="1">
              <a:off x="5868256" y="43204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ovací čára 44"/>
            <p:cNvCxnSpPr/>
            <p:nvPr/>
          </p:nvCxnSpPr>
          <p:spPr>
            <a:xfrm flipH="1">
              <a:off x="5868256" y="396044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ovací čára 45"/>
            <p:cNvCxnSpPr/>
            <p:nvPr/>
          </p:nvCxnSpPr>
          <p:spPr>
            <a:xfrm flipH="1">
              <a:off x="5868256" y="32403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Přímá spojovací čára 73"/>
            <p:cNvCxnSpPr/>
            <p:nvPr/>
          </p:nvCxnSpPr>
          <p:spPr>
            <a:xfrm flipH="1">
              <a:off x="5868144" y="54006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Přímá spojovací čára 74"/>
            <p:cNvCxnSpPr/>
            <p:nvPr/>
          </p:nvCxnSpPr>
          <p:spPr>
            <a:xfrm flipH="1">
              <a:off x="5868144" y="576064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Přímá spojovací čára 76"/>
            <p:cNvCxnSpPr/>
            <p:nvPr/>
          </p:nvCxnSpPr>
          <p:spPr>
            <a:xfrm flipH="1">
              <a:off x="5868144" y="6120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4" name="Object 42"/>
            <p:cNvGraphicFramePr>
              <a:graphicFrameLocks noChangeAspect="1"/>
            </p:cNvGraphicFramePr>
            <p:nvPr/>
          </p:nvGraphicFramePr>
          <p:xfrm>
            <a:off x="5724128" y="3096344"/>
            <a:ext cx="188912" cy="254000"/>
          </p:xfrm>
          <a:graphic>
            <a:graphicData uri="http://schemas.openxmlformats.org/presentationml/2006/ole">
              <p:oleObj spid="_x0000_s59418" name="Rovnice" r:id="rId19" imgW="114120" imgH="152280" progId="Equation.3">
                <p:embed/>
              </p:oleObj>
            </a:graphicData>
          </a:graphic>
        </p:graphicFrame>
        <p:graphicFrame>
          <p:nvGraphicFramePr>
            <p:cNvPr id="20" name="Object 45"/>
            <p:cNvGraphicFramePr>
              <a:graphicFrameLocks noChangeAspect="1"/>
            </p:cNvGraphicFramePr>
            <p:nvPr/>
          </p:nvGraphicFramePr>
          <p:xfrm>
            <a:off x="6178624" y="4176464"/>
            <a:ext cx="379412" cy="252413"/>
          </p:xfrm>
          <a:graphic>
            <a:graphicData uri="http://schemas.openxmlformats.org/presentationml/2006/ole">
              <p:oleObj spid="_x0000_s59419" name="Rovnice" r:id="rId20" imgW="228600" imgH="152280" progId="Equation.3">
                <p:embed/>
              </p:oleObj>
            </a:graphicData>
          </a:graphic>
        </p:graphicFrame>
        <p:graphicFrame>
          <p:nvGraphicFramePr>
            <p:cNvPr id="23" name="Object 46"/>
            <p:cNvGraphicFramePr>
              <a:graphicFrameLocks noChangeAspect="1"/>
            </p:cNvGraphicFramePr>
            <p:nvPr/>
          </p:nvGraphicFramePr>
          <p:xfrm>
            <a:off x="6197699" y="4562822"/>
            <a:ext cx="379412" cy="273050"/>
          </p:xfrm>
          <a:graphic>
            <a:graphicData uri="http://schemas.openxmlformats.org/presentationml/2006/ole">
              <p:oleObj spid="_x0000_s59420" name="Rovnice" r:id="rId21" imgW="228600" imgH="164880" progId="Equation.3">
                <p:embed/>
              </p:oleObj>
            </a:graphicData>
          </a:graphic>
        </p:graphicFrame>
        <p:graphicFrame>
          <p:nvGraphicFramePr>
            <p:cNvPr id="80" name="Object 47"/>
            <p:cNvGraphicFramePr>
              <a:graphicFrameLocks noChangeAspect="1"/>
            </p:cNvGraphicFramePr>
            <p:nvPr/>
          </p:nvGraphicFramePr>
          <p:xfrm>
            <a:off x="6186586" y="4921597"/>
            <a:ext cx="401638" cy="252413"/>
          </p:xfrm>
          <a:graphic>
            <a:graphicData uri="http://schemas.openxmlformats.org/presentationml/2006/ole">
              <p:oleObj spid="_x0000_s59421" name="Rovnice" r:id="rId22" imgW="241200" imgH="152280" progId="Equation.3">
                <p:embed/>
              </p:oleObj>
            </a:graphicData>
          </a:graphic>
        </p:graphicFrame>
        <p:graphicFrame>
          <p:nvGraphicFramePr>
            <p:cNvPr id="81" name="Object 48"/>
            <p:cNvGraphicFramePr>
              <a:graphicFrameLocks noChangeAspect="1"/>
            </p:cNvGraphicFramePr>
            <p:nvPr/>
          </p:nvGraphicFramePr>
          <p:xfrm>
            <a:off x="6197996" y="5271566"/>
            <a:ext cx="379412" cy="273050"/>
          </p:xfrm>
          <a:graphic>
            <a:graphicData uri="http://schemas.openxmlformats.org/presentationml/2006/ole">
              <p:oleObj spid="_x0000_s59422" name="Rovnice" r:id="rId23" imgW="228600" imgH="164880" progId="Equation.3">
                <p:embed/>
              </p:oleObj>
            </a:graphicData>
          </a:graphic>
        </p:graphicFrame>
        <p:graphicFrame>
          <p:nvGraphicFramePr>
            <p:cNvPr id="82" name="Object 49"/>
            <p:cNvGraphicFramePr>
              <a:graphicFrameLocks noChangeAspect="1"/>
            </p:cNvGraphicFramePr>
            <p:nvPr/>
          </p:nvGraphicFramePr>
          <p:xfrm>
            <a:off x="6197996" y="5631606"/>
            <a:ext cx="379412" cy="273050"/>
          </p:xfrm>
          <a:graphic>
            <a:graphicData uri="http://schemas.openxmlformats.org/presentationml/2006/ole">
              <p:oleObj spid="_x0000_s59423" name="Rovnice" r:id="rId24" imgW="228600" imgH="164880" progId="Equation.3">
                <p:embed/>
              </p:oleObj>
            </a:graphicData>
          </a:graphic>
        </p:graphicFrame>
        <p:graphicFrame>
          <p:nvGraphicFramePr>
            <p:cNvPr id="83" name="Object 50"/>
            <p:cNvGraphicFramePr>
              <a:graphicFrameLocks noChangeAspect="1"/>
            </p:cNvGraphicFramePr>
            <p:nvPr/>
          </p:nvGraphicFramePr>
          <p:xfrm>
            <a:off x="6197699" y="6001097"/>
            <a:ext cx="379412" cy="252413"/>
          </p:xfrm>
          <a:graphic>
            <a:graphicData uri="http://schemas.openxmlformats.org/presentationml/2006/ole">
              <p:oleObj spid="_x0000_s59424" name="Rovnice" r:id="rId25" imgW="228600" imgH="152280" progId="Equation.3">
                <p:embed/>
              </p:oleObj>
            </a:graphicData>
          </a:graphic>
        </p:graphicFrame>
      </p:grpSp>
      <p:grpSp>
        <p:nvGrpSpPr>
          <p:cNvPr id="119" name="Skupina 118"/>
          <p:cNvGrpSpPr/>
          <p:nvPr/>
        </p:nvGrpSpPr>
        <p:grpSpPr>
          <a:xfrm>
            <a:off x="5292080" y="3600400"/>
            <a:ext cx="648000" cy="2520280"/>
            <a:chOff x="5292080" y="3600400"/>
            <a:chExt cx="648000" cy="2520280"/>
          </a:xfrm>
        </p:grpSpPr>
        <p:cxnSp>
          <p:nvCxnSpPr>
            <p:cNvPr id="63" name="Přímá spojovací čára 62"/>
            <p:cNvCxnSpPr/>
            <p:nvPr/>
          </p:nvCxnSpPr>
          <p:spPr>
            <a:xfrm>
              <a:off x="5292080" y="3600400"/>
              <a:ext cx="0" cy="24840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Přímá spojovací čára 84"/>
            <p:cNvCxnSpPr/>
            <p:nvPr/>
          </p:nvCxnSpPr>
          <p:spPr>
            <a:xfrm>
              <a:off x="5292080" y="6120680"/>
              <a:ext cx="648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88"/>
          <p:cNvGrpSpPr/>
          <p:nvPr/>
        </p:nvGrpSpPr>
        <p:grpSpPr>
          <a:xfrm>
            <a:off x="5255952" y="6048672"/>
            <a:ext cx="72008" cy="144016"/>
            <a:chOff x="3779912" y="5517232"/>
            <a:chExt cx="72008" cy="144016"/>
          </a:xfrm>
        </p:grpSpPr>
        <p:cxnSp>
          <p:nvCxnSpPr>
            <p:cNvPr id="87" name="Přímá spojovací čára 86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Přímá spojovací čára 87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89"/>
          <p:cNvGrpSpPr/>
          <p:nvPr/>
        </p:nvGrpSpPr>
        <p:grpSpPr>
          <a:xfrm>
            <a:off x="5615952" y="5328592"/>
            <a:ext cx="72008" cy="144016"/>
            <a:chOff x="3779912" y="5517232"/>
            <a:chExt cx="72008" cy="144016"/>
          </a:xfrm>
        </p:grpSpPr>
        <p:cxnSp>
          <p:nvCxnSpPr>
            <p:cNvPr id="91" name="Přímá spojovací čára 9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Přímá spojovací čára 91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Skupina 92"/>
          <p:cNvGrpSpPr/>
          <p:nvPr/>
        </p:nvGrpSpPr>
        <p:grpSpPr>
          <a:xfrm>
            <a:off x="5975952" y="4608512"/>
            <a:ext cx="72008" cy="144016"/>
            <a:chOff x="3779912" y="5517232"/>
            <a:chExt cx="72008" cy="144016"/>
          </a:xfrm>
        </p:grpSpPr>
        <p:cxnSp>
          <p:nvCxnSpPr>
            <p:cNvPr id="94" name="Přímá spojovací čára 93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Přímá spojovací čára 94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Skupina 120"/>
          <p:cNvGrpSpPr/>
          <p:nvPr/>
        </p:nvGrpSpPr>
        <p:grpSpPr>
          <a:xfrm>
            <a:off x="5940152" y="3672408"/>
            <a:ext cx="467808" cy="360040"/>
            <a:chOff x="5940152" y="3672408"/>
            <a:chExt cx="467808" cy="360040"/>
          </a:xfrm>
        </p:grpSpPr>
        <p:cxnSp>
          <p:nvCxnSpPr>
            <p:cNvPr id="60" name="Přímá spojovací čára 59"/>
            <p:cNvCxnSpPr/>
            <p:nvPr/>
          </p:nvCxnSpPr>
          <p:spPr>
            <a:xfrm>
              <a:off x="6372200" y="3672408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Přímá spojovací čára 66"/>
            <p:cNvCxnSpPr/>
            <p:nvPr/>
          </p:nvCxnSpPr>
          <p:spPr>
            <a:xfrm flipH="1">
              <a:off x="5940152" y="3960440"/>
              <a:ext cx="432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Skupina 95"/>
            <p:cNvGrpSpPr/>
            <p:nvPr/>
          </p:nvGrpSpPr>
          <p:grpSpPr>
            <a:xfrm>
              <a:off x="6335952" y="3888432"/>
              <a:ext cx="72008" cy="144016"/>
              <a:chOff x="3779912" y="5517232"/>
              <a:chExt cx="72008" cy="144016"/>
            </a:xfrm>
          </p:grpSpPr>
          <p:cxnSp>
            <p:nvCxnSpPr>
              <p:cNvPr id="97" name="Přímá spojovací čára 96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ovací čára 97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Skupina 121"/>
          <p:cNvGrpSpPr/>
          <p:nvPr/>
        </p:nvGrpSpPr>
        <p:grpSpPr>
          <a:xfrm>
            <a:off x="6084168" y="3168352"/>
            <a:ext cx="683792" cy="288008"/>
            <a:chOff x="6084168" y="3168352"/>
            <a:chExt cx="683792" cy="288008"/>
          </a:xfrm>
        </p:grpSpPr>
        <p:cxnSp>
          <p:nvCxnSpPr>
            <p:cNvPr id="66" name="Přímá spojovací čára 65"/>
            <p:cNvCxnSpPr/>
            <p:nvPr/>
          </p:nvCxnSpPr>
          <p:spPr>
            <a:xfrm>
              <a:off x="6732240" y="3240360"/>
              <a:ext cx="0" cy="2160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Přímá spojovací čára 69"/>
            <p:cNvCxnSpPr/>
            <p:nvPr/>
          </p:nvCxnSpPr>
          <p:spPr>
            <a:xfrm flipH="1">
              <a:off x="6084168" y="3240360"/>
              <a:ext cx="648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Skupina 98"/>
            <p:cNvGrpSpPr/>
            <p:nvPr/>
          </p:nvGrpSpPr>
          <p:grpSpPr>
            <a:xfrm>
              <a:off x="6695952" y="3168352"/>
              <a:ext cx="72008" cy="144016"/>
              <a:chOff x="3779912" y="5517232"/>
              <a:chExt cx="72008" cy="144016"/>
            </a:xfrm>
          </p:grpSpPr>
          <p:cxnSp>
            <p:nvCxnSpPr>
              <p:cNvPr id="100" name="Přímá spojovací čára 99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Přímá spojovací čára 100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86" name="Přímá spojovací šipka 85"/>
          <p:cNvCxnSpPr/>
          <p:nvPr/>
        </p:nvCxnSpPr>
        <p:spPr>
          <a:xfrm flipH="1" flipV="1">
            <a:off x="2555776" y="1556792"/>
            <a:ext cx="1512168" cy="100811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ovací šipka 101"/>
          <p:cNvCxnSpPr/>
          <p:nvPr/>
        </p:nvCxnSpPr>
        <p:spPr>
          <a:xfrm flipH="1" flipV="1">
            <a:off x="3203848" y="1556792"/>
            <a:ext cx="864096" cy="158417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ovéPole 106"/>
          <p:cNvSpPr txBox="1"/>
          <p:nvPr/>
        </p:nvSpPr>
        <p:spPr>
          <a:xfrm>
            <a:off x="7092280" y="230425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f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51520" y="18864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Př.: Nakresli graf funkce </a:t>
            </a:r>
            <a:endParaRPr lang="cs-CZ" sz="3200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251520" y="82800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Tabulka:</a:t>
            </a:r>
            <a:endParaRPr lang="cs-CZ" sz="2400" dirty="0"/>
          </a:p>
        </p:txBody>
      </p:sp>
      <p:cxnSp>
        <p:nvCxnSpPr>
          <p:cNvPr id="90" name="Přímá spojovací čára 89"/>
          <p:cNvCxnSpPr/>
          <p:nvPr/>
        </p:nvCxnSpPr>
        <p:spPr>
          <a:xfrm>
            <a:off x="323528" y="692696"/>
            <a:ext cx="59046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ovéPole 92"/>
          <p:cNvSpPr txBox="1"/>
          <p:nvPr/>
        </p:nvSpPr>
        <p:spPr>
          <a:xfrm>
            <a:off x="6084168" y="83671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určíme sami</a:t>
            </a:r>
            <a:endParaRPr lang="cs-CZ" sz="2400" dirty="0"/>
          </a:p>
        </p:txBody>
      </p:sp>
      <p:sp>
        <p:nvSpPr>
          <p:cNvPr id="96" name="Šipka doprava 95"/>
          <p:cNvSpPr/>
          <p:nvPr/>
        </p:nvSpPr>
        <p:spPr>
          <a:xfrm flipH="1">
            <a:off x="5580112" y="1052736"/>
            <a:ext cx="504056" cy="45719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TextovéPole 98"/>
          <p:cNvSpPr txBox="1"/>
          <p:nvPr/>
        </p:nvSpPr>
        <p:spPr>
          <a:xfrm>
            <a:off x="6084168" y="1196752"/>
            <a:ext cx="305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dopočítáme z předpisu</a:t>
            </a:r>
            <a:endParaRPr lang="cs-CZ" sz="2400" dirty="0"/>
          </a:p>
        </p:txBody>
      </p:sp>
      <p:sp>
        <p:nvSpPr>
          <p:cNvPr id="103" name="Šipka doprava 102"/>
          <p:cNvSpPr/>
          <p:nvPr/>
        </p:nvSpPr>
        <p:spPr>
          <a:xfrm flipH="1">
            <a:off x="5580112" y="1439065"/>
            <a:ext cx="504056" cy="45719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3" name="Object 16"/>
          <p:cNvGraphicFramePr>
            <a:graphicFrameLocks noChangeAspect="1"/>
          </p:cNvGraphicFramePr>
          <p:nvPr/>
        </p:nvGraphicFramePr>
        <p:xfrm>
          <a:off x="2267744" y="980728"/>
          <a:ext cx="433388" cy="288925"/>
        </p:xfrm>
        <a:graphic>
          <a:graphicData uri="http://schemas.openxmlformats.org/presentationml/2006/ole">
            <p:oleObj spid="_x0000_s59425" name="Rovnice" r:id="rId26" imgW="228600" imgH="152280" progId="Equation.3">
              <p:embed/>
            </p:oleObj>
          </a:graphicData>
        </a:graphic>
      </p:graphicFrame>
      <p:graphicFrame>
        <p:nvGraphicFramePr>
          <p:cNvPr id="34" name="Object 25"/>
          <p:cNvGraphicFramePr>
            <a:graphicFrameLocks noChangeAspect="1"/>
          </p:cNvGraphicFramePr>
          <p:nvPr/>
        </p:nvGraphicFramePr>
        <p:xfrm>
          <a:off x="3000375" y="993775"/>
          <a:ext cx="407988" cy="290513"/>
        </p:xfrm>
        <a:graphic>
          <a:graphicData uri="http://schemas.openxmlformats.org/presentationml/2006/ole">
            <p:oleObj spid="_x0000_s59426" name="Rovnice" r:id="rId27" imgW="215640" imgH="152280" progId="Equation.3">
              <p:embed/>
            </p:oleObj>
          </a:graphicData>
        </a:graphic>
      </p:graphicFrame>
      <p:graphicFrame>
        <p:nvGraphicFramePr>
          <p:cNvPr id="41" name="Object 26"/>
          <p:cNvGraphicFramePr>
            <a:graphicFrameLocks noChangeAspect="1"/>
          </p:cNvGraphicFramePr>
          <p:nvPr/>
        </p:nvGraphicFramePr>
        <p:xfrm>
          <a:off x="3660775" y="982663"/>
          <a:ext cx="239713" cy="314325"/>
        </p:xfrm>
        <a:graphic>
          <a:graphicData uri="http://schemas.openxmlformats.org/presentationml/2006/ole">
            <p:oleObj spid="_x0000_s59427" name="Rovnice" r:id="rId28" imgW="126720" imgH="164880" progId="Equation.3">
              <p:embed/>
            </p:oleObj>
          </a:graphicData>
        </a:graphic>
      </p:graphicFrame>
      <p:graphicFrame>
        <p:nvGraphicFramePr>
          <p:cNvPr id="49" name="Object 27"/>
          <p:cNvGraphicFramePr>
            <a:graphicFrameLocks noChangeAspect="1"/>
          </p:cNvGraphicFramePr>
          <p:nvPr/>
        </p:nvGraphicFramePr>
        <p:xfrm>
          <a:off x="4379913" y="982663"/>
          <a:ext cx="215900" cy="290512"/>
        </p:xfrm>
        <a:graphic>
          <a:graphicData uri="http://schemas.openxmlformats.org/presentationml/2006/ole">
            <p:oleObj spid="_x0000_s59428" name="Rovnice" r:id="rId29" imgW="114120" imgH="152280" progId="Equation.3">
              <p:embed/>
            </p:oleObj>
          </a:graphicData>
        </a:graphic>
      </p:graphicFrame>
      <p:graphicFrame>
        <p:nvGraphicFramePr>
          <p:cNvPr id="52" name="Object 28"/>
          <p:cNvGraphicFramePr>
            <a:graphicFrameLocks noChangeAspect="1"/>
          </p:cNvGraphicFramePr>
          <p:nvPr/>
        </p:nvGraphicFramePr>
        <p:xfrm>
          <a:off x="5004594" y="982316"/>
          <a:ext cx="215900" cy="290512"/>
        </p:xfrm>
        <a:graphic>
          <a:graphicData uri="http://schemas.openxmlformats.org/presentationml/2006/ole">
            <p:oleObj spid="_x0000_s59429" name="Rovnice" r:id="rId30" imgW="114120" imgH="152280" progId="Equation.3">
              <p:embed/>
            </p:oleObj>
          </a:graphicData>
        </a:graphic>
      </p:graphicFrame>
      <p:graphicFrame>
        <p:nvGraphicFramePr>
          <p:cNvPr id="53" name="Object 13"/>
          <p:cNvGraphicFramePr>
            <a:graphicFrameLocks noChangeAspect="1"/>
          </p:cNvGraphicFramePr>
          <p:nvPr/>
        </p:nvGraphicFramePr>
        <p:xfrm>
          <a:off x="363538" y="1918668"/>
          <a:ext cx="1576387" cy="430212"/>
        </p:xfrm>
        <a:graphic>
          <a:graphicData uri="http://schemas.openxmlformats.org/presentationml/2006/ole">
            <p:oleObj spid="_x0000_s59430" name="Rovnice" r:id="rId31" imgW="749160" imgH="203040" progId="Equation.3">
              <p:embed/>
            </p:oleObj>
          </a:graphicData>
        </a:graphic>
      </p:graphicFrame>
      <p:sp>
        <p:nvSpPr>
          <p:cNvPr id="114" name="TextovéPole 113"/>
          <p:cNvSpPr txBox="1"/>
          <p:nvPr/>
        </p:nvSpPr>
        <p:spPr>
          <a:xfrm>
            <a:off x="4427984" y="177281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Graf:</a:t>
            </a:r>
            <a:endParaRPr lang="cs-CZ" sz="2400" dirty="0"/>
          </a:p>
        </p:txBody>
      </p:sp>
      <p:sp>
        <p:nvSpPr>
          <p:cNvPr id="117" name="Elipsa 116"/>
          <p:cNvSpPr/>
          <p:nvPr/>
        </p:nvSpPr>
        <p:spPr>
          <a:xfrm>
            <a:off x="1547664" y="908720"/>
            <a:ext cx="3888432" cy="432048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Elipsa 117"/>
          <p:cNvSpPr/>
          <p:nvPr/>
        </p:nvSpPr>
        <p:spPr>
          <a:xfrm>
            <a:off x="2195736" y="836712"/>
            <a:ext cx="648072" cy="86409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5" name="Přímá spojovací čára 104"/>
          <p:cNvCxnSpPr/>
          <p:nvPr/>
        </p:nvCxnSpPr>
        <p:spPr>
          <a:xfrm flipV="1">
            <a:off x="5220072" y="2304256"/>
            <a:ext cx="1944216" cy="400506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07483 -3.7037E-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00017 0.05254 " pathEditMode="relative" rAng="0" ptsTypes="AA">
                                      <p:cBhvr>
                                        <p:cTn id="164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0.07483 -3.7037E-6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107" grpId="0"/>
      <p:bldP spid="79" grpId="0"/>
      <p:bldP spid="84" grpId="0"/>
      <p:bldP spid="93" grpId="0"/>
      <p:bldP spid="96" grpId="0" animBg="1"/>
      <p:bldP spid="99" grpId="0"/>
      <p:bldP spid="103" grpId="0" animBg="1"/>
      <p:bldP spid="114" grpId="0"/>
      <p:bldP spid="117" grpId="1" animBg="1"/>
      <p:bldP spid="117" grpId="2" animBg="1"/>
      <p:bldP spid="117" grpId="3" animBg="1"/>
      <p:bldP spid="118" grpId="0" animBg="1"/>
      <p:bldP spid="118" grpId="1" animBg="1"/>
      <p:bldP spid="118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0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Nakresli grafy funkcí do jednoho souřadnicového systému:</a:t>
            </a:r>
          </a:p>
          <a:p>
            <a:endParaRPr lang="cs-CZ" sz="1000" dirty="0" smtClean="0"/>
          </a:p>
          <a:p>
            <a:r>
              <a:rPr lang="cs-CZ" sz="3200" dirty="0" smtClean="0"/>
              <a:t>a)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539552" y="836712"/>
          <a:ext cx="1682750" cy="511175"/>
        </p:xfrm>
        <a:graphic>
          <a:graphicData uri="http://schemas.openxmlformats.org/presentationml/2006/ole">
            <p:oleObj spid="_x0000_s63490" name="Rovnice" r:id="rId3" imgW="672840" imgH="203040" progId="Equation.3">
              <p:embed/>
            </p:oleObj>
          </a:graphicData>
        </a:graphic>
      </p:graphicFrame>
      <p:graphicFrame>
        <p:nvGraphicFramePr>
          <p:cNvPr id="29745" name="Object 13"/>
          <p:cNvGraphicFramePr>
            <a:graphicFrameLocks noChangeAspect="1"/>
          </p:cNvGraphicFramePr>
          <p:nvPr/>
        </p:nvGraphicFramePr>
        <p:xfrm>
          <a:off x="539552" y="1556792"/>
          <a:ext cx="1905000" cy="479425"/>
        </p:xfrm>
        <a:graphic>
          <a:graphicData uri="http://schemas.openxmlformats.org/presentationml/2006/ole">
            <p:oleObj spid="_x0000_s63491" name="Rovnice" r:id="rId4" imgW="761760" imgH="190440" progId="Equation.3">
              <p:embed/>
            </p:oleObj>
          </a:graphicData>
        </a:graphic>
      </p:graphicFrame>
      <p:sp>
        <p:nvSpPr>
          <p:cNvPr id="60446" name="Rectangle 30"/>
          <p:cNvSpPr>
            <a:spLocks noChangeArrowheads="1"/>
          </p:cNvSpPr>
          <p:nvPr/>
        </p:nvSpPr>
        <p:spPr bwMode="auto">
          <a:xfrm>
            <a:off x="323528" y="6146140"/>
            <a:ext cx="8151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– koeficient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ovlivňuje „šikmost“ přímky (určuje směr)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3779912" y="836712"/>
            <a:ext cx="4176464" cy="5328592"/>
            <a:chOff x="2123728" y="1772816"/>
            <a:chExt cx="4057253" cy="5513873"/>
          </a:xfrm>
        </p:grpSpPr>
        <p:pic>
          <p:nvPicPr>
            <p:cNvPr id="63496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3728" y="1772816"/>
              <a:ext cx="4057253" cy="5513873"/>
            </a:xfrm>
            <a:prstGeom prst="rect">
              <a:avLst/>
            </a:prstGeom>
            <a:ln w="1905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3497" name="Picture 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868144" y="1844824"/>
              <a:ext cx="123825" cy="276225"/>
            </a:xfrm>
            <a:prstGeom prst="rect">
              <a:avLst/>
            </a:prstGeom>
            <a:ln w="19050" cap="sq">
              <a:noFill/>
              <a:prstDash val="solid"/>
              <a:miter lim="800000"/>
            </a:ln>
            <a:effectLst/>
          </p:spPr>
        </p:pic>
      </p:grpSp>
      <p:sp>
        <p:nvSpPr>
          <p:cNvPr id="13" name="Elipsa 12"/>
          <p:cNvSpPr/>
          <p:nvPr/>
        </p:nvSpPr>
        <p:spPr>
          <a:xfrm>
            <a:off x="1331640" y="836712"/>
            <a:ext cx="576064" cy="122413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6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0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Nakresli grafy funkcí do jednoho souřadnicového systému:</a:t>
            </a:r>
          </a:p>
          <a:p>
            <a:endParaRPr lang="cs-CZ" sz="1000" dirty="0" smtClean="0"/>
          </a:p>
          <a:p>
            <a:r>
              <a:rPr lang="cs-CZ" sz="3200" dirty="0" smtClean="0"/>
              <a:t>b)</a:t>
            </a:r>
          </a:p>
        </p:txBody>
      </p:sp>
      <p:sp>
        <p:nvSpPr>
          <p:cNvPr id="60446" name="Rectangle 30"/>
          <p:cNvSpPr>
            <a:spLocks noChangeArrowheads="1"/>
          </p:cNvSpPr>
          <p:nvPr/>
        </p:nvSpPr>
        <p:spPr bwMode="auto">
          <a:xfrm>
            <a:off x="323528" y="6146140"/>
            <a:ext cx="82843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– </a:t>
            </a:r>
            <a:r>
              <a:rPr lang="cs-CZ" sz="2800" dirty="0" smtClean="0"/>
              <a:t>koeficient </a:t>
            </a:r>
            <a:r>
              <a:rPr lang="cs-CZ" sz="2800" b="1" dirty="0" smtClean="0"/>
              <a:t>b</a:t>
            </a:r>
            <a:r>
              <a:rPr lang="cs-CZ" sz="2800" dirty="0" smtClean="0"/>
              <a:t> určuje průsečík s osou y (určuje posunutí)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3" name="Object 4"/>
          <p:cNvGraphicFramePr>
            <a:graphicFrameLocks noChangeAspect="1"/>
          </p:cNvGraphicFramePr>
          <p:nvPr/>
        </p:nvGraphicFramePr>
        <p:xfrm>
          <a:off x="683568" y="830263"/>
          <a:ext cx="1873250" cy="511175"/>
        </p:xfrm>
        <a:graphic>
          <a:graphicData uri="http://schemas.openxmlformats.org/presentationml/2006/ole">
            <p:oleObj spid="_x0000_s64516" name="Rovnice" r:id="rId3" imgW="749160" imgH="203040" progId="Equation.3">
              <p:embed/>
            </p:oleObj>
          </a:graphicData>
        </a:graphic>
      </p:graphicFrame>
      <p:graphicFrame>
        <p:nvGraphicFramePr>
          <p:cNvPr id="4" name="Object 5"/>
          <p:cNvGraphicFramePr>
            <a:graphicFrameLocks noChangeAspect="1"/>
          </p:cNvGraphicFramePr>
          <p:nvPr/>
        </p:nvGraphicFramePr>
        <p:xfrm>
          <a:off x="683568" y="1412776"/>
          <a:ext cx="1905000" cy="511175"/>
        </p:xfrm>
        <a:graphic>
          <a:graphicData uri="http://schemas.openxmlformats.org/presentationml/2006/ole">
            <p:oleObj spid="_x0000_s64517" name="Rovnice" r:id="rId4" imgW="761760" imgH="203040" progId="Equation.3">
              <p:embed/>
            </p:oleObj>
          </a:graphicData>
        </a:graphic>
      </p:graphicFrame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764704"/>
            <a:ext cx="3693655" cy="5398938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Elipsa 11"/>
          <p:cNvSpPr/>
          <p:nvPr/>
        </p:nvSpPr>
        <p:spPr>
          <a:xfrm>
            <a:off x="2051720" y="764704"/>
            <a:ext cx="576064" cy="122413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6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0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Nakresli grafy funkcí do jednoho souřadnicového systému:</a:t>
            </a:r>
          </a:p>
          <a:p>
            <a:endParaRPr lang="cs-CZ" sz="1000" dirty="0" smtClean="0"/>
          </a:p>
          <a:p>
            <a:r>
              <a:rPr lang="cs-CZ" sz="3200" dirty="0" smtClean="0"/>
              <a:t>c)</a:t>
            </a:r>
          </a:p>
        </p:txBody>
      </p:sp>
      <p:graphicFrame>
        <p:nvGraphicFramePr>
          <p:cNvPr id="29745" name="Object 4"/>
          <p:cNvGraphicFramePr>
            <a:graphicFrameLocks noChangeAspect="1"/>
          </p:cNvGraphicFramePr>
          <p:nvPr/>
        </p:nvGraphicFramePr>
        <p:xfrm>
          <a:off x="550962" y="884238"/>
          <a:ext cx="1206500" cy="415925"/>
        </p:xfrm>
        <a:graphic>
          <a:graphicData uri="http://schemas.openxmlformats.org/presentationml/2006/ole">
            <p:oleObj spid="_x0000_s65540" name="Rovnice" r:id="rId3" imgW="482400" imgH="164880" progId="Equation.3">
              <p:embed/>
            </p:oleObj>
          </a:graphicData>
        </a:graphic>
      </p:graphicFrame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550962" y="1293391"/>
          <a:ext cx="1428750" cy="479425"/>
        </p:xfrm>
        <a:graphic>
          <a:graphicData uri="http://schemas.openxmlformats.org/presentationml/2006/ole">
            <p:oleObj spid="_x0000_s65541" name="Rovnice" r:id="rId4" imgW="571320" imgH="190440" progId="Equation.3">
              <p:embed/>
            </p:oleObj>
          </a:graphicData>
        </a:graphic>
      </p:graphicFrame>
      <p:pic>
        <p:nvPicPr>
          <p:cNvPr id="6554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52543" y="764704"/>
            <a:ext cx="4339937" cy="5688632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1" name="Skupina 10"/>
          <p:cNvGrpSpPr/>
          <p:nvPr/>
        </p:nvGrpSpPr>
        <p:grpSpPr>
          <a:xfrm>
            <a:off x="107504" y="2276872"/>
            <a:ext cx="4320480" cy="1815882"/>
            <a:chOff x="107504" y="2276872"/>
            <a:chExt cx="4320480" cy="1815882"/>
          </a:xfrm>
        </p:grpSpPr>
        <p:sp>
          <p:nvSpPr>
            <p:cNvPr id="60446" name="Rectangle 30"/>
            <p:cNvSpPr>
              <a:spLocks noChangeArrowheads="1"/>
            </p:cNvSpPr>
            <p:nvPr/>
          </p:nvSpPr>
          <p:spPr bwMode="auto">
            <a:xfrm>
              <a:off x="107504" y="2276872"/>
              <a:ext cx="4320480" cy="18158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cs-CZ" sz="2800" dirty="0" smtClean="0"/>
                <a:t>Speciální případ lin. funkce: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2800" dirty="0" smtClean="0"/>
                <a:t> </a:t>
              </a:r>
              <a:r>
                <a:rPr lang="cs-CZ" sz="2800" b="1" dirty="0" smtClean="0"/>
                <a:t>přímá úměrnost </a:t>
              </a:r>
            </a:p>
            <a:p>
              <a:endParaRPr lang="cs-CZ" sz="2800" dirty="0" smtClean="0"/>
            </a:p>
            <a:p>
              <a:r>
                <a:rPr lang="cs-CZ" sz="2800" dirty="0" smtClean="0"/>
                <a:t>graf prochází počátkem </a:t>
              </a:r>
              <a:r>
                <a:rPr lang="en-US" sz="2800" dirty="0" smtClean="0"/>
                <a:t>[0;0]</a:t>
              </a:r>
              <a:endParaRPr lang="cs-CZ" sz="2800" dirty="0"/>
            </a:p>
          </p:txBody>
        </p:sp>
        <p:graphicFrame>
          <p:nvGraphicFramePr>
            <p:cNvPr id="5" name="Object 7"/>
            <p:cNvGraphicFramePr>
              <a:graphicFrameLocks noChangeAspect="1"/>
            </p:cNvGraphicFramePr>
            <p:nvPr/>
          </p:nvGraphicFramePr>
          <p:xfrm>
            <a:off x="2947988" y="2765425"/>
            <a:ext cx="1365250" cy="511175"/>
          </p:xfrm>
          <a:graphic>
            <a:graphicData uri="http://schemas.openxmlformats.org/presentationml/2006/ole">
              <p:oleObj spid="_x0000_s65543" name="Rovnice" r:id="rId6" imgW="545760" imgH="2030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3549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Nakresli grafy funkcí do jednoho souřadnicového systému:</a:t>
            </a:r>
          </a:p>
          <a:p>
            <a:endParaRPr lang="cs-CZ" sz="1000" dirty="0" smtClean="0"/>
          </a:p>
          <a:p>
            <a:r>
              <a:rPr lang="cs-CZ" sz="3200" dirty="0" smtClean="0"/>
              <a:t>d)</a:t>
            </a:r>
          </a:p>
        </p:txBody>
      </p:sp>
      <p:graphicFrame>
        <p:nvGraphicFramePr>
          <p:cNvPr id="29745" name="Object 4"/>
          <p:cNvGraphicFramePr>
            <a:graphicFrameLocks noChangeAspect="1"/>
          </p:cNvGraphicFramePr>
          <p:nvPr/>
        </p:nvGraphicFramePr>
        <p:xfrm>
          <a:off x="527720" y="836613"/>
          <a:ext cx="1206500" cy="511175"/>
        </p:xfrm>
        <a:graphic>
          <a:graphicData uri="http://schemas.openxmlformats.org/presentationml/2006/ole">
            <p:oleObj spid="_x0000_s66562" name="Rovnice" r:id="rId3" imgW="482400" imgH="203040" progId="Equation.3">
              <p:embed/>
            </p:oleObj>
          </a:graphicData>
        </a:graphic>
      </p:graphicFrame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527720" y="1293813"/>
          <a:ext cx="1524000" cy="479425"/>
        </p:xfrm>
        <a:graphic>
          <a:graphicData uri="http://schemas.openxmlformats.org/presentationml/2006/ole">
            <p:oleObj spid="_x0000_s66563" name="Rovnice" r:id="rId4" imgW="609480" imgH="190440" progId="Equation.3">
              <p:embed/>
            </p:oleObj>
          </a:graphicData>
        </a:graphic>
      </p:graphicFrame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836712"/>
            <a:ext cx="5751549" cy="3996481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0" name="Skupina 9"/>
          <p:cNvGrpSpPr/>
          <p:nvPr/>
        </p:nvGrpSpPr>
        <p:grpSpPr>
          <a:xfrm>
            <a:off x="288032" y="4992271"/>
            <a:ext cx="8100392" cy="1569660"/>
            <a:chOff x="288032" y="4992271"/>
            <a:chExt cx="8100392" cy="1569660"/>
          </a:xfrm>
        </p:grpSpPr>
        <p:sp>
          <p:nvSpPr>
            <p:cNvPr id="60446" name="Rectangle 30"/>
            <p:cNvSpPr>
              <a:spLocks noChangeArrowheads="1"/>
            </p:cNvSpPr>
            <p:nvPr/>
          </p:nvSpPr>
          <p:spPr bwMode="auto">
            <a:xfrm>
              <a:off x="288032" y="4992271"/>
              <a:ext cx="8100392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cs-CZ" sz="2800" dirty="0" smtClean="0"/>
                <a:t>Speciální případ lin. funkce: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2800" dirty="0" smtClean="0"/>
                <a:t> </a:t>
              </a:r>
              <a:r>
                <a:rPr lang="cs-CZ" sz="2800" b="1" dirty="0" smtClean="0"/>
                <a:t>konstantní funkce</a:t>
              </a:r>
            </a:p>
            <a:p>
              <a:endParaRPr lang="cs-CZ" sz="1200" dirty="0" smtClean="0"/>
            </a:p>
            <a:p>
              <a:r>
                <a:rPr lang="cs-CZ" sz="2800" dirty="0" smtClean="0"/>
                <a:t>graf je vodorovná přímka (rovnoběžná s osou x)</a:t>
              </a:r>
              <a:endParaRPr lang="cs-CZ" sz="2800" dirty="0"/>
            </a:p>
          </p:txBody>
        </p:sp>
        <p:graphicFrame>
          <p:nvGraphicFramePr>
            <p:cNvPr id="3" name="Object 6"/>
            <p:cNvGraphicFramePr>
              <a:graphicFrameLocks noChangeAspect="1"/>
            </p:cNvGraphicFramePr>
            <p:nvPr/>
          </p:nvGraphicFramePr>
          <p:xfrm>
            <a:off x="3347864" y="5510113"/>
            <a:ext cx="1174750" cy="511175"/>
          </p:xfrm>
          <a:graphic>
            <a:graphicData uri="http://schemas.openxmlformats.org/presentationml/2006/ole">
              <p:oleObj spid="_x0000_s66566" name="Rovnice" r:id="rId6" imgW="469800" imgH="2030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104964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smtClean="0"/>
              <a:t>Př.: Učebnice str. 100/ př. 5.7</a:t>
            </a:r>
            <a:br>
              <a:rPr lang="cs-CZ" sz="4800" dirty="0" smtClean="0"/>
            </a:b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165</Words>
  <Application>Microsoft Office PowerPoint</Application>
  <PresentationFormat>Předvádění na obrazovce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7.2 Lineární funkce</vt:lpstr>
      <vt:lpstr>Lineární funkce je každá funkce, která jde zapsat ve tvaru                    , kde </vt:lpstr>
      <vt:lpstr>Snímek 3</vt:lpstr>
      <vt:lpstr>Snímek 4</vt:lpstr>
      <vt:lpstr>Snímek 5</vt:lpstr>
      <vt:lpstr>Snímek 6</vt:lpstr>
      <vt:lpstr>Snímek 7</vt:lpstr>
      <vt:lpstr>Př.: Učebnice str. 100/ př. 5.7 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60</cp:revision>
  <dcterms:created xsi:type="dcterms:W3CDTF">2013-04-02T09:10:14Z</dcterms:created>
  <dcterms:modified xsi:type="dcterms:W3CDTF">2014-05-26T10:38:58Z</dcterms:modified>
</cp:coreProperties>
</file>