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5" r:id="rId2"/>
    <p:sldId id="296" r:id="rId3"/>
    <p:sldId id="297" r:id="rId4"/>
    <p:sldId id="298" r:id="rId5"/>
    <p:sldId id="299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2754" y="-8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A85D76-1C9F-4A70-A845-038FF58A0D22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E54258-2F08-4E9A-A28E-73A149CBC63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0000"/>
                <a:lumOff val="80000"/>
              </a:schemeClr>
            </a:gs>
            <a:gs pos="100000">
              <a:schemeClr val="tx2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85C997-24D8-4F99-8735-206668910ED8}" type="datetimeFigureOut">
              <a:rPr lang="cs-CZ" smtClean="0"/>
              <a:pPr/>
              <a:t>12.6.2014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1DFE4-B2D5-4D67-8683-B255C7450D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670943"/>
            <a:ext cx="7772400" cy="1470025"/>
          </a:xfrm>
        </p:spPr>
        <p:txBody>
          <a:bodyPr/>
          <a:lstStyle/>
          <a:p>
            <a:r>
              <a:rPr lang="cs-CZ" b="1" dirty="0" smtClean="0"/>
              <a:t>7.3 Lineární funkce ve slovních úlohách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2783160"/>
          </a:xfrm>
        </p:spPr>
        <p:txBody>
          <a:bodyPr>
            <a:noAutofit/>
          </a:bodyPr>
          <a:lstStyle/>
          <a:p>
            <a:r>
              <a:rPr lang="cs-CZ" sz="3900" b="1" dirty="0" smtClean="0">
                <a:solidFill>
                  <a:srgbClr val="C00000"/>
                </a:solidFill>
              </a:rPr>
              <a:t>Mgr. Petra Toboříková</a:t>
            </a:r>
          </a:p>
          <a:p>
            <a:endParaRPr lang="cs-CZ" sz="3900" b="1" dirty="0" smtClean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r>
              <a:rPr lang="cs-CZ" sz="3000" dirty="0" smtClean="0">
                <a:solidFill>
                  <a:schemeClr val="tx1"/>
                </a:solidFill>
              </a:rPr>
              <a:t>Vyšší odborná škola zdravotnická a Střední zdravotnická škola, Hradec Králové, Komenského 234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Příklad 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cs-CZ" sz="2800" dirty="0" smtClean="0"/>
              <a:t>Teplota se měří v Celsiových nebo Fahrenheitových stupních. Teplota </a:t>
            </a:r>
            <a:r>
              <a:rPr lang="cs-CZ" sz="2800" dirty="0" smtClean="0">
                <a:solidFill>
                  <a:srgbClr val="FF0000"/>
                </a:solidFill>
              </a:rPr>
              <a:t>f</a:t>
            </a:r>
            <a:r>
              <a:rPr lang="cs-CZ" sz="2800" dirty="0" smtClean="0"/>
              <a:t> ve Fahrenheitových stupních je lineární funkcí teploty </a:t>
            </a:r>
            <a:r>
              <a:rPr lang="cs-CZ" sz="2800" dirty="0" smtClean="0">
                <a:solidFill>
                  <a:srgbClr val="FF0000"/>
                </a:solidFill>
              </a:rPr>
              <a:t>c</a:t>
            </a:r>
            <a:r>
              <a:rPr lang="cs-CZ" sz="2800" dirty="0" smtClean="0"/>
              <a:t> v Celsiových stupních. Určete předpis pro tuto funkci, jestliže 8˚C odpovídá 46,4˚F a 24˚C odpovídá 75,2˚F.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Příklad 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19256" cy="5184576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cs-CZ" sz="2800" dirty="0" smtClean="0"/>
              <a:t>V půjčovně automobilů se pan Novák rozhoduje, jestli si půjči automobil A nebo B. Náklady </a:t>
            </a:r>
            <a:r>
              <a:rPr lang="cs-CZ" sz="2800" i="1" dirty="0" smtClean="0"/>
              <a:t>n </a:t>
            </a:r>
            <a:r>
              <a:rPr lang="cs-CZ" sz="2800" dirty="0" smtClean="0"/>
              <a:t>(v Kč) na provoz automobilu A jsou určeny lineární funkci , náklady na provoz automobilu B lineární funkci , kde </a:t>
            </a:r>
            <a:r>
              <a:rPr lang="cs-CZ" sz="2800" i="1" dirty="0" smtClean="0"/>
              <a:t>x </a:t>
            </a:r>
            <a:r>
              <a:rPr lang="cs-CZ" sz="2800" dirty="0" smtClean="0"/>
              <a:t>je ujetá vzdálenost (v km). Určete graficky dolní mez pro ujetou vzdálenost, kterou by měl pan Novák vypůjčeným automobilem překročit, aby se mu vyplatila výpůjčka automobilu B.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Příklad 3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56184"/>
            <a:ext cx="8219256" cy="4781128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cs-CZ" sz="2800" dirty="0" smtClean="0"/>
              <a:t>V rybníce je 150 000 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vody. Otevřeme-li stavidla, každou sekundu vyteče 10 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 vody. Urči funkci, která udává závislost množství vody v rybníce na čase od otevření stavidla, za předpokladu, že rybník má stálý přítok 3 m</a:t>
            </a:r>
            <a:r>
              <a:rPr lang="cs-CZ" sz="2800" baseline="30000" dirty="0" smtClean="0"/>
              <a:t>3</a:t>
            </a:r>
            <a:r>
              <a:rPr lang="cs-CZ" sz="2800" dirty="0" smtClean="0"/>
              <a:t>/s. Urči graficky i početně, za jak dlouho bude rybník vypuštěn.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Příklad 4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19256" cy="5616624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just">
              <a:lnSpc>
                <a:spcPct val="130000"/>
              </a:lnSpc>
              <a:buNone/>
            </a:pPr>
            <a:r>
              <a:rPr lang="cs-CZ" sz="2800" dirty="0" smtClean="0"/>
              <a:t>Petr zálohuje data, a proto potřebuje velké množství </a:t>
            </a:r>
            <a:r>
              <a:rPr lang="cs-CZ" sz="2800" dirty="0" err="1" smtClean="0"/>
              <a:t>zapisovatelných</a:t>
            </a:r>
            <a:r>
              <a:rPr lang="cs-CZ" sz="2800" dirty="0" smtClean="0"/>
              <a:t> DVD. Může je koupit buď v obchodě ve svém městečku za 12 Kč/kus nebo může dojet do okresního města, kde stojí pouze 9 Kč/kus. Cesta do okresního města a zpět ho stojí 81 Kč. Sestav funkce, které udávají závislost zaplacené ceny na množství koupených DVD, v případě, že nakupuje doma a v případě, že nakupuje v okresním městě. Urči graficky i početně, při jakém počtu se vyplatí jet pro DVD do města.</a:t>
            </a:r>
            <a:endParaRPr lang="cs-CZ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http://nd01.jxs.cz/508/219/cea702ffd4_36974036_o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980728"/>
            <a:ext cx="4032448" cy="3360373"/>
          </a:xfrm>
          <a:prstGeom prst="rect">
            <a:avLst/>
          </a:prstGeom>
          <a:noFill/>
        </p:spPr>
      </p:pic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179512" y="4653136"/>
            <a:ext cx="8784976" cy="648072"/>
          </a:xfrm>
        </p:spPr>
        <p:txBody>
          <a:bodyPr anchor="t">
            <a:noAutofit/>
          </a:bodyPr>
          <a:lstStyle/>
          <a:p>
            <a:r>
              <a:rPr lang="cs-CZ" sz="4800" dirty="0" err="1" smtClean="0"/>
              <a:t>Konec</a:t>
            </a:r>
            <a:r>
              <a:rPr lang="cs-CZ" sz="4800" dirty="0" smtClean="0">
                <a:sym typeface="Symbol"/>
              </a:rPr>
              <a:t></a:t>
            </a:r>
            <a:endParaRPr lang="cs-CZ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171</Words>
  <Application>Microsoft Office PowerPoint</Application>
  <PresentationFormat>Předvádění na obrazovce (4:3)</PresentationFormat>
  <Paragraphs>13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7.3 Lineární funkce ve slovních úlohách</vt:lpstr>
      <vt:lpstr>Příklad 1</vt:lpstr>
      <vt:lpstr>Příklad 2</vt:lpstr>
      <vt:lpstr>Příklad 3</vt:lpstr>
      <vt:lpstr>Příklad 4</vt:lpstr>
      <vt:lpstr>Konec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Vnitřní a vnější úhly</dc:title>
  <dc:creator>Petra Toboříková</dc:creator>
  <cp:lastModifiedBy>Petra Toboříková</cp:lastModifiedBy>
  <cp:revision>82</cp:revision>
  <dcterms:created xsi:type="dcterms:W3CDTF">2013-04-02T09:10:14Z</dcterms:created>
  <dcterms:modified xsi:type="dcterms:W3CDTF">2014-06-12T09:58:54Z</dcterms:modified>
</cp:coreProperties>
</file>