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297" r:id="rId3"/>
    <p:sldId id="310" r:id="rId4"/>
    <p:sldId id="305" r:id="rId5"/>
    <p:sldId id="311" r:id="rId6"/>
    <p:sldId id="312" r:id="rId7"/>
    <p:sldId id="31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FF99FF"/>
    <a:srgbClr val="808080"/>
    <a:srgbClr val="CCECFF"/>
    <a:srgbClr val="CCFFCC"/>
    <a:srgbClr val="99CCFF"/>
    <a:srgbClr val="99FF99"/>
    <a:srgbClr val="0000FF"/>
    <a:srgbClr val="990000"/>
    <a:srgbClr val="CC66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54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5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10" Type="http://schemas.openxmlformats.org/officeDocument/2006/relationships/image" Target="../media/image23.wmf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16.wmf"/><Relationship Id="rId7" Type="http://schemas.openxmlformats.org/officeDocument/2006/relationships/image" Target="../media/image27.wmf"/><Relationship Id="rId2" Type="http://schemas.openxmlformats.org/officeDocument/2006/relationships/image" Target="../media/image15.wmf"/><Relationship Id="rId1" Type="http://schemas.openxmlformats.org/officeDocument/2006/relationships/image" Target="../media/image5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10" Type="http://schemas.openxmlformats.org/officeDocument/2006/relationships/image" Target="../media/image30.wmf"/><Relationship Id="rId4" Type="http://schemas.openxmlformats.org/officeDocument/2006/relationships/image" Target="../media/image24.wmf"/><Relationship Id="rId9" Type="http://schemas.openxmlformats.org/officeDocument/2006/relationships/image" Target="../media/image2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</a:schemeClr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3" Type="http://schemas.openxmlformats.org/officeDocument/2006/relationships/image" Target="../media/image14.png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3.png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12" Type="http://schemas.openxmlformats.org/officeDocument/2006/relationships/oleObject" Target="../embeddings/oleObject2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5.bin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4.bin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3.bin"/><Relationship Id="rId9" Type="http://schemas.openxmlformats.org/officeDocument/2006/relationships/oleObject" Target="../embeddings/oleObject18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13" Type="http://schemas.openxmlformats.org/officeDocument/2006/relationships/image" Target="../media/image4.png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6.bin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5.bin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4.bin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8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7.7 Vlastnosti funkcí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00B05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rgbClr val="00B050"/>
              </a:solidFill>
            </a:endParaRPr>
          </a:p>
          <a:p>
            <a:r>
              <a:rPr lang="cs-CZ" sz="3000" dirty="0" smtClean="0">
                <a:solidFill>
                  <a:srgbClr val="00B050"/>
                </a:solidFill>
              </a:rPr>
              <a:t>Vyšší odborná škola zdravotnická a Střední zdravotnická škola</a:t>
            </a:r>
            <a:br>
              <a:rPr lang="cs-CZ" sz="3000" dirty="0" smtClean="0">
                <a:solidFill>
                  <a:srgbClr val="00B050"/>
                </a:solidFill>
              </a:rPr>
            </a:br>
            <a:r>
              <a:rPr lang="cs-CZ" sz="3000" dirty="0" smtClean="0">
                <a:solidFill>
                  <a:srgbClr val="00B050"/>
                </a:solidFill>
              </a:rPr>
              <a:t>Hradec Králové, Komenského 234</a:t>
            </a:r>
          </a:p>
          <a:p>
            <a:endParaRPr lang="cs-CZ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07504" y="44624"/>
            <a:ext cx="2520280" cy="576064"/>
          </a:xfrm>
        </p:spPr>
        <p:txBody>
          <a:bodyPr>
            <a:no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Monotonie: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627784" y="116632"/>
            <a:ext cx="4464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800" dirty="0" err="1" smtClean="0"/>
              <a:t>fce</a:t>
            </a:r>
            <a:r>
              <a:rPr lang="cs-CZ" sz="2800" dirty="0" smtClean="0"/>
              <a:t> rostoucí a klesající</a:t>
            </a:r>
            <a:endParaRPr lang="cs-CZ" sz="2800" dirty="0"/>
          </a:p>
        </p:txBody>
      </p:sp>
      <p:pic>
        <p:nvPicPr>
          <p:cNvPr id="9728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25660"/>
            <a:ext cx="376951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90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5" y="1825660"/>
            <a:ext cx="3480579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>
            <a:off x="1907704" y="4777988"/>
            <a:ext cx="15121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 </a:t>
            </a:r>
            <a:r>
              <a:rPr lang="cs-CZ" sz="2800" b="1" dirty="0" smtClean="0">
                <a:solidFill>
                  <a:srgbClr val="9900CC"/>
                </a:solidFill>
              </a:rPr>
              <a:t>rostoucí</a:t>
            </a:r>
            <a:endParaRPr lang="cs-CZ" sz="2800" b="1" dirty="0">
              <a:solidFill>
                <a:srgbClr val="9900CC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652120" y="4777988"/>
            <a:ext cx="15121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 klesající</a:t>
            </a:r>
            <a:endParaRPr lang="cs-CZ" sz="2800" b="1" dirty="0">
              <a:solidFill>
                <a:srgbClr val="00B050"/>
              </a:solidFill>
            </a:endParaRPr>
          </a:p>
        </p:txBody>
      </p:sp>
      <p:cxnSp>
        <p:nvCxnSpPr>
          <p:cNvPr id="32" name="Přímá spojovací šipka 31"/>
          <p:cNvCxnSpPr/>
          <p:nvPr/>
        </p:nvCxnSpPr>
        <p:spPr>
          <a:xfrm flipV="1">
            <a:off x="2267744" y="2833772"/>
            <a:ext cx="1080120" cy="576064"/>
          </a:xfrm>
          <a:prstGeom prst="straightConnector1">
            <a:avLst/>
          </a:prstGeom>
          <a:ln w="38100">
            <a:solidFill>
              <a:srgbClr val="99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>
            <a:off x="6300192" y="2833772"/>
            <a:ext cx="1152128" cy="576064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07504" y="44624"/>
            <a:ext cx="2520280" cy="576064"/>
          </a:xfrm>
        </p:spPr>
        <p:txBody>
          <a:bodyPr>
            <a:no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Extrémy: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627784" y="116632"/>
            <a:ext cx="4104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maximum a minimum </a:t>
            </a:r>
            <a:r>
              <a:rPr lang="cs-CZ" sz="2800" dirty="0" err="1" smtClean="0"/>
              <a:t>fce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1475656" y="980728"/>
            <a:ext cx="18722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9900CC"/>
                </a:solidFill>
              </a:rPr>
              <a:t> maximum</a:t>
            </a:r>
            <a:endParaRPr lang="cs-CZ" sz="2800" b="1" dirty="0">
              <a:solidFill>
                <a:srgbClr val="9900CC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436096" y="4509120"/>
            <a:ext cx="18722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 minimum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2" name="Obrázek 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912" y="1556792"/>
            <a:ext cx="2520000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Obrázek 2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344" y="1556792"/>
            <a:ext cx="2520000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95536" y="116632"/>
            <a:ext cx="8568952" cy="1080120"/>
          </a:xfrm>
        </p:spPr>
        <p:txBody>
          <a:bodyPr>
            <a:noAutofit/>
          </a:bodyPr>
          <a:lstStyle/>
          <a:p>
            <a:pPr marL="542925" indent="-542925" algn="l">
              <a:tabLst>
                <a:tab pos="542925" algn="l"/>
              </a:tabLst>
            </a:pPr>
            <a:r>
              <a:rPr lang="cs-CZ" sz="2800" dirty="0" smtClean="0">
                <a:solidFill>
                  <a:schemeClr val="tx1"/>
                </a:solidFill>
              </a:rPr>
              <a:t>Př.:	Urči z grafu definiční obor, </a:t>
            </a:r>
            <a:r>
              <a:rPr lang="cs-CZ" sz="2800" dirty="0" err="1" smtClean="0">
                <a:solidFill>
                  <a:schemeClr val="tx1"/>
                </a:solidFill>
              </a:rPr>
              <a:t>obor</a:t>
            </a:r>
            <a:r>
              <a:rPr lang="cs-CZ" sz="2800" dirty="0" smtClean="0">
                <a:solidFill>
                  <a:schemeClr val="tx1"/>
                </a:solidFill>
              </a:rPr>
              <a:t> hodnot a vlastnosti funkce (monotonii a extrémy):</a:t>
            </a:r>
            <a:endParaRPr lang="cs-CZ" sz="2800" dirty="0">
              <a:solidFill>
                <a:schemeClr val="tx1"/>
              </a:solidFill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395536" y="1268760"/>
            <a:ext cx="4141043" cy="4608511"/>
            <a:chOff x="467544" y="1484784"/>
            <a:chExt cx="4141043" cy="4608511"/>
          </a:xfrm>
        </p:grpSpPr>
        <p:pic>
          <p:nvPicPr>
            <p:cNvPr id="18" name="irc_mi" descr="http://is.muni.cz/do/sci/UMS/el/analyza/imgpr/206.png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1484784"/>
              <a:ext cx="4141043" cy="4608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Obdélník 18"/>
            <p:cNvSpPr/>
            <p:nvPr/>
          </p:nvSpPr>
          <p:spPr>
            <a:xfrm>
              <a:off x="1187624" y="3140968"/>
              <a:ext cx="367200" cy="28803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Elipsa 19"/>
            <p:cNvSpPr/>
            <p:nvPr/>
          </p:nvSpPr>
          <p:spPr>
            <a:xfrm>
              <a:off x="1530000" y="3060000"/>
              <a:ext cx="108000" cy="108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4" name="Přímá spojovací čára 23"/>
            <p:cNvCxnSpPr/>
            <p:nvPr/>
          </p:nvCxnSpPr>
          <p:spPr>
            <a:xfrm>
              <a:off x="1475656" y="3284984"/>
              <a:ext cx="72000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6" name="Object 11"/>
          <p:cNvGraphicFramePr>
            <a:graphicFrameLocks noChangeAspect="1"/>
          </p:cNvGraphicFramePr>
          <p:nvPr/>
        </p:nvGraphicFramePr>
        <p:xfrm>
          <a:off x="4822825" y="1341438"/>
          <a:ext cx="950913" cy="493712"/>
        </p:xfrm>
        <a:graphic>
          <a:graphicData uri="http://schemas.openxmlformats.org/presentationml/2006/ole">
            <p:oleObj spid="_x0000_s120853" name="Rovnice" r:id="rId4" imgW="393480" imgH="203040" progId="Equation.3">
              <p:embed/>
            </p:oleObj>
          </a:graphicData>
        </a:graphic>
      </p:graphicFrame>
      <p:graphicFrame>
        <p:nvGraphicFramePr>
          <p:cNvPr id="27" name="Object 11"/>
          <p:cNvGraphicFramePr>
            <a:graphicFrameLocks noChangeAspect="1"/>
          </p:cNvGraphicFramePr>
          <p:nvPr/>
        </p:nvGraphicFramePr>
        <p:xfrm>
          <a:off x="5796136" y="1340768"/>
          <a:ext cx="736600" cy="557213"/>
        </p:xfrm>
        <a:graphic>
          <a:graphicData uri="http://schemas.openxmlformats.org/presentationml/2006/ole">
            <p:oleObj spid="_x0000_s120854" name="Rovnice" r:id="rId5" imgW="304560" imgH="228600" progId="Equation.3">
              <p:embed/>
            </p:oleObj>
          </a:graphicData>
        </a:graphic>
      </p:graphicFrame>
      <p:graphicFrame>
        <p:nvGraphicFramePr>
          <p:cNvPr id="29745" name="Object 11"/>
          <p:cNvGraphicFramePr>
            <a:graphicFrameLocks noChangeAspect="1"/>
          </p:cNvGraphicFramePr>
          <p:nvPr/>
        </p:nvGraphicFramePr>
        <p:xfrm>
          <a:off x="6444208" y="1337051"/>
          <a:ext cx="576064" cy="579781"/>
        </p:xfrm>
        <a:graphic>
          <a:graphicData uri="http://schemas.openxmlformats.org/presentationml/2006/ole">
            <p:oleObj spid="_x0000_s120855" name="Rovnice" r:id="rId6" imgW="203040" imgH="203040" progId="Equation.3">
              <p:embed/>
            </p:oleObj>
          </a:graphicData>
        </a:graphic>
      </p:graphicFrame>
      <p:graphicFrame>
        <p:nvGraphicFramePr>
          <p:cNvPr id="2" name="Object 11"/>
          <p:cNvGraphicFramePr>
            <a:graphicFrameLocks noChangeAspect="1"/>
          </p:cNvGraphicFramePr>
          <p:nvPr/>
        </p:nvGraphicFramePr>
        <p:xfrm>
          <a:off x="4823172" y="1993603"/>
          <a:ext cx="950913" cy="493712"/>
        </p:xfrm>
        <a:graphic>
          <a:graphicData uri="http://schemas.openxmlformats.org/presentationml/2006/ole">
            <p:oleObj spid="_x0000_s120856" name="Rovnice" r:id="rId7" imgW="393480" imgH="203040" progId="Equation.3">
              <p:embed/>
            </p:oleObj>
          </a:graphicData>
        </a:graphic>
      </p:graphicFrame>
      <p:graphicFrame>
        <p:nvGraphicFramePr>
          <p:cNvPr id="4" name="Object 11"/>
          <p:cNvGraphicFramePr>
            <a:graphicFrameLocks noChangeAspect="1"/>
          </p:cNvGraphicFramePr>
          <p:nvPr/>
        </p:nvGraphicFramePr>
        <p:xfrm>
          <a:off x="5795963" y="1993900"/>
          <a:ext cx="736600" cy="557213"/>
        </p:xfrm>
        <a:graphic>
          <a:graphicData uri="http://schemas.openxmlformats.org/presentationml/2006/ole">
            <p:oleObj spid="_x0000_s120857" name="Rovnice" r:id="rId8" imgW="304560" imgH="228600" progId="Equation.3">
              <p:embed/>
            </p:oleObj>
          </a:graphicData>
        </a:graphic>
      </p:graphicFrame>
      <p:graphicFrame>
        <p:nvGraphicFramePr>
          <p:cNvPr id="7" name="Object 11"/>
          <p:cNvGraphicFramePr>
            <a:graphicFrameLocks noChangeAspect="1"/>
          </p:cNvGraphicFramePr>
          <p:nvPr/>
        </p:nvGraphicFramePr>
        <p:xfrm>
          <a:off x="6444010" y="1988840"/>
          <a:ext cx="576262" cy="579438"/>
        </p:xfrm>
        <a:graphic>
          <a:graphicData uri="http://schemas.openxmlformats.org/presentationml/2006/ole">
            <p:oleObj spid="_x0000_s120858" name="Rovnice" r:id="rId9" imgW="203040" imgH="203040" progId="Equation.3">
              <p:embed/>
            </p:oleObj>
          </a:graphicData>
        </a:graphic>
      </p:graphicFrame>
      <p:sp>
        <p:nvSpPr>
          <p:cNvPr id="30" name="Podnadpis 4"/>
          <p:cNvSpPr txBox="1">
            <a:spLocks/>
          </p:cNvSpPr>
          <p:nvPr/>
        </p:nvSpPr>
        <p:spPr>
          <a:xfrm>
            <a:off x="4716016" y="2636912"/>
            <a:ext cx="25202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rostoucí pro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Object 27"/>
          <p:cNvGraphicFramePr>
            <a:graphicFrameLocks noChangeAspect="1"/>
          </p:cNvGraphicFramePr>
          <p:nvPr/>
        </p:nvGraphicFramePr>
        <p:xfrm>
          <a:off x="6873131" y="2636912"/>
          <a:ext cx="1011237" cy="555625"/>
        </p:xfrm>
        <a:graphic>
          <a:graphicData uri="http://schemas.openxmlformats.org/presentationml/2006/ole">
            <p:oleObj spid="_x0000_s120859" name="Rovnice" r:id="rId10" imgW="419040" imgH="228600" progId="Equation.3">
              <p:embed/>
            </p:oleObj>
          </a:graphicData>
        </a:graphic>
      </p:graphicFrame>
      <p:graphicFrame>
        <p:nvGraphicFramePr>
          <p:cNvPr id="9" name="Object 28"/>
          <p:cNvGraphicFramePr>
            <a:graphicFrameLocks noChangeAspect="1"/>
          </p:cNvGraphicFramePr>
          <p:nvPr/>
        </p:nvGraphicFramePr>
        <p:xfrm>
          <a:off x="7812162" y="2633539"/>
          <a:ext cx="576262" cy="579437"/>
        </p:xfrm>
        <a:graphic>
          <a:graphicData uri="http://schemas.openxmlformats.org/presentationml/2006/ole">
            <p:oleObj spid="_x0000_s120860" name="Rovnice" r:id="rId11" imgW="203040" imgH="203040" progId="Equation.3">
              <p:embed/>
            </p:oleObj>
          </a:graphicData>
        </a:graphic>
      </p:graphicFrame>
      <p:sp>
        <p:nvSpPr>
          <p:cNvPr id="39" name="Podnadpis 4"/>
          <p:cNvSpPr txBox="1">
            <a:spLocks/>
          </p:cNvSpPr>
          <p:nvPr/>
        </p:nvSpPr>
        <p:spPr>
          <a:xfrm>
            <a:off x="4716016" y="3284984"/>
            <a:ext cx="25202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klesající pro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2" name="Object 27"/>
          <p:cNvGraphicFramePr>
            <a:graphicFrameLocks noChangeAspect="1"/>
          </p:cNvGraphicFramePr>
          <p:nvPr/>
        </p:nvGraphicFramePr>
        <p:xfrm>
          <a:off x="6801246" y="3284538"/>
          <a:ext cx="1227138" cy="555625"/>
        </p:xfrm>
        <a:graphic>
          <a:graphicData uri="http://schemas.openxmlformats.org/presentationml/2006/ole">
            <p:oleObj spid="_x0000_s120861" name="Rovnice" r:id="rId12" imgW="507960" imgH="228600" progId="Equation.3">
              <p:embed/>
            </p:oleObj>
          </a:graphicData>
        </a:graphic>
      </p:graphicFrame>
      <p:graphicFrame>
        <p:nvGraphicFramePr>
          <p:cNvPr id="43" name="Object 28"/>
          <p:cNvGraphicFramePr>
            <a:graphicFrameLocks noChangeAspect="1"/>
          </p:cNvGraphicFramePr>
          <p:nvPr/>
        </p:nvGraphicFramePr>
        <p:xfrm>
          <a:off x="7955607" y="3244850"/>
          <a:ext cx="504825" cy="652463"/>
        </p:xfrm>
        <a:graphic>
          <a:graphicData uri="http://schemas.openxmlformats.org/presentationml/2006/ole">
            <p:oleObj spid="_x0000_s120862" name="Rovnice" r:id="rId13" imgW="177480" imgH="228600" progId="Equation.3">
              <p:embed/>
            </p:oleObj>
          </a:graphicData>
        </a:graphic>
      </p:graphicFrame>
      <p:sp>
        <p:nvSpPr>
          <p:cNvPr id="44" name="Podnadpis 4"/>
          <p:cNvSpPr txBox="1">
            <a:spLocks/>
          </p:cNvSpPr>
          <p:nvPr/>
        </p:nvSpPr>
        <p:spPr>
          <a:xfrm>
            <a:off x="4716016" y="4144119"/>
            <a:ext cx="302433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minimum v bodě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" name="Object 32"/>
          <p:cNvGraphicFramePr>
            <a:graphicFrameLocks noChangeAspect="1"/>
          </p:cNvGraphicFramePr>
          <p:nvPr/>
        </p:nvGraphicFramePr>
        <p:xfrm>
          <a:off x="7596336" y="4144119"/>
          <a:ext cx="1117600" cy="581025"/>
        </p:xfrm>
        <a:graphic>
          <a:graphicData uri="http://schemas.openxmlformats.org/presentationml/2006/ole">
            <p:oleObj spid="_x0000_s120864" name="Rovnice" r:id="rId14" imgW="393480" imgH="203040" progId="Equation.3">
              <p:embed/>
            </p:oleObj>
          </a:graphicData>
        </a:graphic>
      </p:graphicFrame>
      <p:sp>
        <p:nvSpPr>
          <p:cNvPr id="46" name="Podnadpis 4"/>
          <p:cNvSpPr txBox="1">
            <a:spLocks/>
          </p:cNvSpPr>
          <p:nvPr/>
        </p:nvSpPr>
        <p:spPr>
          <a:xfrm>
            <a:off x="4716016" y="4864199"/>
            <a:ext cx="403244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maximum neexistuje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9" grpId="0"/>
      <p:bldP spid="44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95536" y="116632"/>
            <a:ext cx="8568952" cy="1080120"/>
          </a:xfrm>
        </p:spPr>
        <p:txBody>
          <a:bodyPr>
            <a:noAutofit/>
          </a:bodyPr>
          <a:lstStyle/>
          <a:p>
            <a:pPr marL="542925" indent="-542925" algn="l">
              <a:tabLst>
                <a:tab pos="542925" algn="l"/>
              </a:tabLst>
            </a:pPr>
            <a:r>
              <a:rPr lang="cs-CZ" sz="2800" dirty="0" smtClean="0">
                <a:solidFill>
                  <a:schemeClr val="tx1"/>
                </a:solidFill>
              </a:rPr>
              <a:t>Př.:	Urči z grafu definiční obor, </a:t>
            </a:r>
            <a:r>
              <a:rPr lang="cs-CZ" sz="2800" dirty="0" err="1" smtClean="0">
                <a:solidFill>
                  <a:schemeClr val="tx1"/>
                </a:solidFill>
              </a:rPr>
              <a:t>obor</a:t>
            </a:r>
            <a:r>
              <a:rPr lang="cs-CZ" sz="2800" dirty="0" smtClean="0">
                <a:solidFill>
                  <a:schemeClr val="tx1"/>
                </a:solidFill>
              </a:rPr>
              <a:t> hodnot a vlastnosti funkce (monotonii a extrémy):</a:t>
            </a:r>
            <a:endParaRPr lang="cs-CZ" sz="2800" dirty="0">
              <a:solidFill>
                <a:schemeClr val="tx1"/>
              </a:solidFill>
            </a:endParaRPr>
          </a:p>
        </p:txBody>
      </p:sp>
      <p:graphicFrame>
        <p:nvGraphicFramePr>
          <p:cNvPr id="26" name="Object 11"/>
          <p:cNvGraphicFramePr>
            <a:graphicFrameLocks noChangeAspect="1"/>
          </p:cNvGraphicFramePr>
          <p:nvPr/>
        </p:nvGraphicFramePr>
        <p:xfrm>
          <a:off x="4822825" y="1341438"/>
          <a:ext cx="950913" cy="493712"/>
        </p:xfrm>
        <a:graphic>
          <a:graphicData uri="http://schemas.openxmlformats.org/presentationml/2006/ole">
            <p:oleObj spid="_x0000_s142338" name="Rovnice" r:id="rId3" imgW="393480" imgH="203040" progId="Equation.3">
              <p:embed/>
            </p:oleObj>
          </a:graphicData>
        </a:graphic>
      </p:graphicFrame>
      <p:graphicFrame>
        <p:nvGraphicFramePr>
          <p:cNvPr id="27" name="Object 11"/>
          <p:cNvGraphicFramePr>
            <a:graphicFrameLocks noChangeAspect="1"/>
          </p:cNvGraphicFramePr>
          <p:nvPr/>
        </p:nvGraphicFramePr>
        <p:xfrm>
          <a:off x="5724128" y="1340768"/>
          <a:ext cx="360040" cy="434275"/>
        </p:xfrm>
        <a:graphic>
          <a:graphicData uri="http://schemas.openxmlformats.org/presentationml/2006/ole">
            <p:oleObj spid="_x0000_s142339" name="Rovnice" r:id="rId4" imgW="126720" imgH="152280" progId="Equation.3">
              <p:embed/>
            </p:oleObj>
          </a:graphicData>
        </a:graphic>
      </p:graphicFrame>
      <p:graphicFrame>
        <p:nvGraphicFramePr>
          <p:cNvPr id="2" name="Object 11"/>
          <p:cNvGraphicFramePr>
            <a:graphicFrameLocks noChangeAspect="1"/>
          </p:cNvGraphicFramePr>
          <p:nvPr/>
        </p:nvGraphicFramePr>
        <p:xfrm>
          <a:off x="4823172" y="1993603"/>
          <a:ext cx="950913" cy="493712"/>
        </p:xfrm>
        <a:graphic>
          <a:graphicData uri="http://schemas.openxmlformats.org/presentationml/2006/ole">
            <p:oleObj spid="_x0000_s142341" name="Rovnice" r:id="rId5" imgW="393480" imgH="203040" progId="Equation.3">
              <p:embed/>
            </p:oleObj>
          </a:graphicData>
        </a:graphic>
      </p:graphicFrame>
      <p:graphicFrame>
        <p:nvGraphicFramePr>
          <p:cNvPr id="4" name="Object 11"/>
          <p:cNvGraphicFramePr>
            <a:graphicFrameLocks noChangeAspect="1"/>
          </p:cNvGraphicFramePr>
          <p:nvPr/>
        </p:nvGraphicFramePr>
        <p:xfrm>
          <a:off x="5749925" y="2024063"/>
          <a:ext cx="828675" cy="495300"/>
        </p:xfrm>
        <a:graphic>
          <a:graphicData uri="http://schemas.openxmlformats.org/presentationml/2006/ole">
            <p:oleObj spid="_x0000_s142342" name="Rovnice" r:id="rId6" imgW="342720" imgH="203040" progId="Equation.3">
              <p:embed/>
            </p:oleObj>
          </a:graphicData>
        </a:graphic>
      </p:graphicFrame>
      <p:graphicFrame>
        <p:nvGraphicFramePr>
          <p:cNvPr id="7" name="Object 11"/>
          <p:cNvGraphicFramePr>
            <a:graphicFrameLocks noChangeAspect="1"/>
          </p:cNvGraphicFramePr>
          <p:nvPr/>
        </p:nvGraphicFramePr>
        <p:xfrm>
          <a:off x="6516216" y="1916832"/>
          <a:ext cx="504825" cy="650875"/>
        </p:xfrm>
        <a:graphic>
          <a:graphicData uri="http://schemas.openxmlformats.org/presentationml/2006/ole">
            <p:oleObj spid="_x0000_s142343" name="Rovnice" r:id="rId7" imgW="177480" imgH="228600" progId="Equation.3">
              <p:embed/>
            </p:oleObj>
          </a:graphicData>
        </a:graphic>
      </p:graphicFrame>
      <p:sp>
        <p:nvSpPr>
          <p:cNvPr id="30" name="Podnadpis 4"/>
          <p:cNvSpPr txBox="1">
            <a:spLocks/>
          </p:cNvSpPr>
          <p:nvPr/>
        </p:nvSpPr>
        <p:spPr>
          <a:xfrm>
            <a:off x="4716016" y="2636912"/>
            <a:ext cx="25202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rostoucí pro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Object 27"/>
          <p:cNvGraphicFramePr>
            <a:graphicFrameLocks noChangeAspect="1"/>
          </p:cNvGraphicFramePr>
          <p:nvPr/>
        </p:nvGraphicFramePr>
        <p:xfrm>
          <a:off x="6823025" y="2667000"/>
          <a:ext cx="1349375" cy="495300"/>
        </p:xfrm>
        <a:graphic>
          <a:graphicData uri="http://schemas.openxmlformats.org/presentationml/2006/ole">
            <p:oleObj spid="_x0000_s142344" name="Rovnice" r:id="rId8" imgW="558720" imgH="203040" progId="Equation.3">
              <p:embed/>
            </p:oleObj>
          </a:graphicData>
        </a:graphic>
      </p:graphicFrame>
      <p:graphicFrame>
        <p:nvGraphicFramePr>
          <p:cNvPr id="9" name="Object 28"/>
          <p:cNvGraphicFramePr>
            <a:graphicFrameLocks noChangeAspect="1"/>
          </p:cNvGraphicFramePr>
          <p:nvPr/>
        </p:nvGraphicFramePr>
        <p:xfrm>
          <a:off x="8099623" y="2597150"/>
          <a:ext cx="504825" cy="652463"/>
        </p:xfrm>
        <a:graphic>
          <a:graphicData uri="http://schemas.openxmlformats.org/presentationml/2006/ole">
            <p:oleObj spid="_x0000_s142345" name="Rovnice" r:id="rId9" imgW="177480" imgH="228600" progId="Equation.3">
              <p:embed/>
            </p:oleObj>
          </a:graphicData>
        </a:graphic>
      </p:graphicFrame>
      <p:sp>
        <p:nvSpPr>
          <p:cNvPr id="39" name="Podnadpis 4"/>
          <p:cNvSpPr txBox="1">
            <a:spLocks/>
          </p:cNvSpPr>
          <p:nvPr/>
        </p:nvSpPr>
        <p:spPr>
          <a:xfrm>
            <a:off x="4716016" y="3284984"/>
            <a:ext cx="25202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klesající pro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2" name="Object 27"/>
          <p:cNvGraphicFramePr>
            <a:graphicFrameLocks noChangeAspect="1"/>
          </p:cNvGraphicFramePr>
          <p:nvPr/>
        </p:nvGraphicFramePr>
        <p:xfrm>
          <a:off x="6907213" y="3284538"/>
          <a:ext cx="1012825" cy="555625"/>
        </p:xfrm>
        <a:graphic>
          <a:graphicData uri="http://schemas.openxmlformats.org/presentationml/2006/ole">
            <p:oleObj spid="_x0000_s142346" name="Rovnice" r:id="rId10" imgW="419040" imgH="228600" progId="Equation.3">
              <p:embed/>
            </p:oleObj>
          </a:graphicData>
        </a:graphic>
      </p:graphicFrame>
      <p:graphicFrame>
        <p:nvGraphicFramePr>
          <p:cNvPr id="43" name="Object 28"/>
          <p:cNvGraphicFramePr>
            <a:graphicFrameLocks noChangeAspect="1"/>
          </p:cNvGraphicFramePr>
          <p:nvPr/>
        </p:nvGraphicFramePr>
        <p:xfrm>
          <a:off x="7920038" y="3281363"/>
          <a:ext cx="576262" cy="579437"/>
        </p:xfrm>
        <a:graphic>
          <a:graphicData uri="http://schemas.openxmlformats.org/presentationml/2006/ole">
            <p:oleObj spid="_x0000_s142347" name="Rovnice" r:id="rId11" imgW="203040" imgH="203040" progId="Equation.3">
              <p:embed/>
            </p:oleObj>
          </a:graphicData>
        </a:graphic>
      </p:graphicFrame>
      <p:sp>
        <p:nvSpPr>
          <p:cNvPr id="44" name="Podnadpis 4"/>
          <p:cNvSpPr txBox="1">
            <a:spLocks/>
          </p:cNvSpPr>
          <p:nvPr/>
        </p:nvSpPr>
        <p:spPr>
          <a:xfrm>
            <a:off x="4716016" y="4144119"/>
            <a:ext cx="381642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minimum neexistuje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" name="Object 32"/>
          <p:cNvGraphicFramePr>
            <a:graphicFrameLocks noChangeAspect="1"/>
          </p:cNvGraphicFramePr>
          <p:nvPr/>
        </p:nvGraphicFramePr>
        <p:xfrm>
          <a:off x="7668344" y="4864199"/>
          <a:ext cx="865188" cy="581025"/>
        </p:xfrm>
        <a:graphic>
          <a:graphicData uri="http://schemas.openxmlformats.org/presentationml/2006/ole">
            <p:oleObj spid="_x0000_s142348" name="Rovnice" r:id="rId12" imgW="304560" imgH="203040" progId="Equation.3">
              <p:embed/>
            </p:oleObj>
          </a:graphicData>
        </a:graphic>
      </p:graphicFrame>
      <p:sp>
        <p:nvSpPr>
          <p:cNvPr id="46" name="Podnadpis 4"/>
          <p:cNvSpPr txBox="1">
            <a:spLocks/>
          </p:cNvSpPr>
          <p:nvPr/>
        </p:nvSpPr>
        <p:spPr>
          <a:xfrm>
            <a:off x="4716016" y="4864199"/>
            <a:ext cx="403244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maximum v bodě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3" name="Obrázek 22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528" y="1052736"/>
            <a:ext cx="3888432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9" grpId="0"/>
      <p:bldP spid="44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95536" y="116632"/>
            <a:ext cx="8568952" cy="1080120"/>
          </a:xfrm>
        </p:spPr>
        <p:txBody>
          <a:bodyPr>
            <a:noAutofit/>
          </a:bodyPr>
          <a:lstStyle/>
          <a:p>
            <a:pPr marL="542925" indent="-542925" algn="l">
              <a:tabLst>
                <a:tab pos="542925" algn="l"/>
              </a:tabLst>
            </a:pPr>
            <a:r>
              <a:rPr lang="cs-CZ" sz="2800" dirty="0" smtClean="0">
                <a:solidFill>
                  <a:schemeClr val="tx1"/>
                </a:solidFill>
              </a:rPr>
              <a:t>Př.:	Urči z grafu definiční obor, </a:t>
            </a:r>
            <a:r>
              <a:rPr lang="cs-CZ" sz="2800" dirty="0" err="1" smtClean="0">
                <a:solidFill>
                  <a:schemeClr val="tx1"/>
                </a:solidFill>
              </a:rPr>
              <a:t>obor</a:t>
            </a:r>
            <a:r>
              <a:rPr lang="cs-CZ" sz="2800" dirty="0" smtClean="0">
                <a:solidFill>
                  <a:schemeClr val="tx1"/>
                </a:solidFill>
              </a:rPr>
              <a:t> hodnot a vlastnosti funkce (monotonii a extrémy):</a:t>
            </a:r>
            <a:endParaRPr lang="cs-CZ" sz="2800" dirty="0">
              <a:solidFill>
                <a:schemeClr val="tx1"/>
              </a:solidFill>
            </a:endParaRPr>
          </a:p>
        </p:txBody>
      </p:sp>
      <p:graphicFrame>
        <p:nvGraphicFramePr>
          <p:cNvPr id="26" name="Object 11"/>
          <p:cNvGraphicFramePr>
            <a:graphicFrameLocks noChangeAspect="1"/>
          </p:cNvGraphicFramePr>
          <p:nvPr/>
        </p:nvGraphicFramePr>
        <p:xfrm>
          <a:off x="4822825" y="1341438"/>
          <a:ext cx="950913" cy="493712"/>
        </p:xfrm>
        <a:graphic>
          <a:graphicData uri="http://schemas.openxmlformats.org/presentationml/2006/ole">
            <p:oleObj spid="_x0000_s143362" name="Rovnice" r:id="rId3" imgW="393480" imgH="203040" progId="Equation.3">
              <p:embed/>
            </p:oleObj>
          </a:graphicData>
        </a:graphic>
      </p:graphicFrame>
      <p:graphicFrame>
        <p:nvGraphicFramePr>
          <p:cNvPr id="27" name="Object 11"/>
          <p:cNvGraphicFramePr>
            <a:graphicFrameLocks noChangeAspect="1"/>
          </p:cNvGraphicFramePr>
          <p:nvPr/>
        </p:nvGraphicFramePr>
        <p:xfrm>
          <a:off x="5724128" y="1340768"/>
          <a:ext cx="360040" cy="434275"/>
        </p:xfrm>
        <a:graphic>
          <a:graphicData uri="http://schemas.openxmlformats.org/presentationml/2006/ole">
            <p:oleObj spid="_x0000_s143363" name="Rovnice" r:id="rId4" imgW="126720" imgH="152280" progId="Equation.3">
              <p:embed/>
            </p:oleObj>
          </a:graphicData>
        </a:graphic>
      </p:graphicFrame>
      <p:graphicFrame>
        <p:nvGraphicFramePr>
          <p:cNvPr id="2" name="Object 11"/>
          <p:cNvGraphicFramePr>
            <a:graphicFrameLocks noChangeAspect="1"/>
          </p:cNvGraphicFramePr>
          <p:nvPr/>
        </p:nvGraphicFramePr>
        <p:xfrm>
          <a:off x="4823172" y="1993603"/>
          <a:ext cx="950913" cy="493712"/>
        </p:xfrm>
        <a:graphic>
          <a:graphicData uri="http://schemas.openxmlformats.org/presentationml/2006/ole">
            <p:oleObj spid="_x0000_s143364" name="Rovnice" r:id="rId5" imgW="393480" imgH="203040" progId="Equation.3">
              <p:embed/>
            </p:oleObj>
          </a:graphicData>
        </a:graphic>
      </p:graphicFrame>
      <p:graphicFrame>
        <p:nvGraphicFramePr>
          <p:cNvPr id="4" name="Object 11"/>
          <p:cNvGraphicFramePr>
            <a:graphicFrameLocks noChangeAspect="1"/>
          </p:cNvGraphicFramePr>
          <p:nvPr/>
        </p:nvGraphicFramePr>
        <p:xfrm>
          <a:off x="5780088" y="1993900"/>
          <a:ext cx="766762" cy="557213"/>
        </p:xfrm>
        <a:graphic>
          <a:graphicData uri="http://schemas.openxmlformats.org/presentationml/2006/ole">
            <p:oleObj spid="_x0000_s143365" name="Rovnice" r:id="rId6" imgW="317160" imgH="228600" progId="Equation.3">
              <p:embed/>
            </p:oleObj>
          </a:graphicData>
        </a:graphic>
      </p:graphicFrame>
      <p:graphicFrame>
        <p:nvGraphicFramePr>
          <p:cNvPr id="7" name="Object 11"/>
          <p:cNvGraphicFramePr>
            <a:graphicFrameLocks noChangeAspect="1"/>
          </p:cNvGraphicFramePr>
          <p:nvPr/>
        </p:nvGraphicFramePr>
        <p:xfrm>
          <a:off x="6444208" y="1987054"/>
          <a:ext cx="577850" cy="577850"/>
        </p:xfrm>
        <a:graphic>
          <a:graphicData uri="http://schemas.openxmlformats.org/presentationml/2006/ole">
            <p:oleObj spid="_x0000_s143366" name="Rovnice" r:id="rId7" imgW="203040" imgH="203040" progId="Equation.3">
              <p:embed/>
            </p:oleObj>
          </a:graphicData>
        </a:graphic>
      </p:graphicFrame>
      <p:sp>
        <p:nvSpPr>
          <p:cNvPr id="30" name="Podnadpis 4"/>
          <p:cNvSpPr txBox="1">
            <a:spLocks/>
          </p:cNvSpPr>
          <p:nvPr/>
        </p:nvSpPr>
        <p:spPr>
          <a:xfrm>
            <a:off x="4716016" y="2636912"/>
            <a:ext cx="25202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rostoucí pro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Object 27"/>
          <p:cNvGraphicFramePr>
            <a:graphicFrameLocks noChangeAspect="1"/>
          </p:cNvGraphicFramePr>
          <p:nvPr/>
        </p:nvGraphicFramePr>
        <p:xfrm>
          <a:off x="6883400" y="2636838"/>
          <a:ext cx="1227138" cy="557212"/>
        </p:xfrm>
        <a:graphic>
          <a:graphicData uri="http://schemas.openxmlformats.org/presentationml/2006/ole">
            <p:oleObj spid="_x0000_s143367" name="Rovnice" r:id="rId8" imgW="507960" imgH="228600" progId="Equation.3">
              <p:embed/>
            </p:oleObj>
          </a:graphicData>
        </a:graphic>
      </p:graphicFrame>
      <p:graphicFrame>
        <p:nvGraphicFramePr>
          <p:cNvPr id="9" name="Object 28"/>
          <p:cNvGraphicFramePr>
            <a:graphicFrameLocks noChangeAspect="1"/>
          </p:cNvGraphicFramePr>
          <p:nvPr/>
        </p:nvGraphicFramePr>
        <p:xfrm>
          <a:off x="8064500" y="2632075"/>
          <a:ext cx="576263" cy="581025"/>
        </p:xfrm>
        <a:graphic>
          <a:graphicData uri="http://schemas.openxmlformats.org/presentationml/2006/ole">
            <p:oleObj spid="_x0000_s143368" name="Rovnice" r:id="rId9" imgW="203040" imgH="203040" progId="Equation.3">
              <p:embed/>
            </p:oleObj>
          </a:graphicData>
        </a:graphic>
      </p:graphicFrame>
      <p:sp>
        <p:nvSpPr>
          <p:cNvPr id="39" name="Podnadpis 4"/>
          <p:cNvSpPr txBox="1">
            <a:spLocks/>
          </p:cNvSpPr>
          <p:nvPr/>
        </p:nvSpPr>
        <p:spPr>
          <a:xfrm>
            <a:off x="4716016" y="3284984"/>
            <a:ext cx="25202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klesající pro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2" name="Object 27"/>
          <p:cNvGraphicFramePr>
            <a:graphicFrameLocks noChangeAspect="1"/>
          </p:cNvGraphicFramePr>
          <p:nvPr/>
        </p:nvGraphicFramePr>
        <p:xfrm>
          <a:off x="6821438" y="3314700"/>
          <a:ext cx="1350962" cy="493713"/>
        </p:xfrm>
        <a:graphic>
          <a:graphicData uri="http://schemas.openxmlformats.org/presentationml/2006/ole">
            <p:oleObj spid="_x0000_s143369" name="Rovnice" r:id="rId10" imgW="558720" imgH="203040" progId="Equation.3">
              <p:embed/>
            </p:oleObj>
          </a:graphicData>
        </a:graphic>
      </p:graphicFrame>
      <p:graphicFrame>
        <p:nvGraphicFramePr>
          <p:cNvPr id="43" name="Object 28"/>
          <p:cNvGraphicFramePr>
            <a:graphicFrameLocks noChangeAspect="1"/>
          </p:cNvGraphicFramePr>
          <p:nvPr/>
        </p:nvGraphicFramePr>
        <p:xfrm>
          <a:off x="8135242" y="3244850"/>
          <a:ext cx="757238" cy="652463"/>
        </p:xfrm>
        <a:graphic>
          <a:graphicData uri="http://schemas.openxmlformats.org/presentationml/2006/ole">
            <p:oleObj spid="_x0000_s143370" name="Rovnice" r:id="rId11" imgW="266400" imgH="228600" progId="Equation.3">
              <p:embed/>
            </p:oleObj>
          </a:graphicData>
        </a:graphic>
      </p:graphicFrame>
      <p:sp>
        <p:nvSpPr>
          <p:cNvPr id="44" name="Podnadpis 4"/>
          <p:cNvSpPr txBox="1">
            <a:spLocks/>
          </p:cNvSpPr>
          <p:nvPr/>
        </p:nvSpPr>
        <p:spPr>
          <a:xfrm>
            <a:off x="4716016" y="4144119"/>
            <a:ext cx="29523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minimum v bodě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" name="Object 32"/>
          <p:cNvGraphicFramePr>
            <a:graphicFrameLocks noChangeAspect="1"/>
          </p:cNvGraphicFramePr>
          <p:nvPr/>
        </p:nvGraphicFramePr>
        <p:xfrm>
          <a:off x="7524328" y="4144119"/>
          <a:ext cx="1406525" cy="581025"/>
        </p:xfrm>
        <a:graphic>
          <a:graphicData uri="http://schemas.openxmlformats.org/presentationml/2006/ole">
            <p:oleObj spid="_x0000_s143371" name="Rovnice" r:id="rId12" imgW="495000" imgH="203040" progId="Equation.3">
              <p:embed/>
            </p:oleObj>
          </a:graphicData>
        </a:graphic>
      </p:graphicFrame>
      <p:sp>
        <p:nvSpPr>
          <p:cNvPr id="46" name="Podnadpis 4"/>
          <p:cNvSpPr txBox="1">
            <a:spLocks/>
          </p:cNvSpPr>
          <p:nvPr/>
        </p:nvSpPr>
        <p:spPr>
          <a:xfrm>
            <a:off x="4716016" y="4864199"/>
            <a:ext cx="403244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maximum neexistuje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" name="Obrázek 17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1124744"/>
            <a:ext cx="3816424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9" grpId="0"/>
      <p:bldP spid="44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  <p:pic>
        <p:nvPicPr>
          <p:cNvPr id="124932" name="Picture 4" descr="http://bestpage.sk/gif/legracni/gif-bestpage-sk-4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628800"/>
            <a:ext cx="3816424" cy="29118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1212</TotalTime>
  <Words>72</Words>
  <Application>Microsoft Office PowerPoint</Application>
  <PresentationFormat>Předvádění na obrazovce (4:3)</PresentationFormat>
  <Paragraphs>28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Rovnice</vt:lpstr>
      <vt:lpstr>7.7 Vlastnosti funkcí</vt:lpstr>
      <vt:lpstr>Snímek 2</vt:lpstr>
      <vt:lpstr>Snímek 3</vt:lpstr>
      <vt:lpstr>Snímek 4</vt:lpstr>
      <vt:lpstr>Snímek 5</vt:lpstr>
      <vt:lpstr>Snímek 6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178</cp:revision>
  <dcterms:created xsi:type="dcterms:W3CDTF">2013-04-02T09:10:14Z</dcterms:created>
  <dcterms:modified xsi:type="dcterms:W3CDTF">2014-06-12T09:59:40Z</dcterms:modified>
</cp:coreProperties>
</file>