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48A6CE6-2CC5-420A-9D8D-C0352387AFBA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F20A001-5EBA-4F42-8365-DE777092E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8A6CE6-2CC5-420A-9D8D-C0352387AFBA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20A001-5EBA-4F42-8365-DE777092E55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8A6CE6-2CC5-420A-9D8D-C0352387AFBA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20A001-5EBA-4F42-8365-DE777092E55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8A6CE6-2CC5-420A-9D8D-C0352387AFBA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20A001-5EBA-4F42-8365-DE777092E55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8A6CE6-2CC5-420A-9D8D-C0352387AFBA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20A001-5EBA-4F42-8365-DE777092E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8A6CE6-2CC5-420A-9D8D-C0352387AFBA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20A001-5EBA-4F42-8365-DE777092E55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8A6CE6-2CC5-420A-9D8D-C0352387AFBA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20A001-5EBA-4F42-8365-DE777092E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48A6CE6-2CC5-420A-9D8D-C0352387AFBA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20A001-5EBA-4F42-8365-DE777092E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48A6CE6-2CC5-420A-9D8D-C0352387AFBA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F20A001-5EBA-4F42-8365-DE777092E55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8A6CE6-2CC5-420A-9D8D-C0352387AFBA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20A001-5EBA-4F42-8365-DE777092E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8A6CE6-2CC5-420A-9D8D-C0352387AFBA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20A001-5EBA-4F42-8365-DE777092E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48A6CE6-2CC5-420A-9D8D-C0352387AFBA}" type="datetimeFigureOut">
              <a:rPr lang="en-GB" smtClean="0"/>
              <a:pPr/>
              <a:t>05/11/2014</a:t>
            </a:fld>
            <a:endParaRPr lang="en-GB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F20A001-5EBA-4F42-8365-DE777092E55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oleObject" Target="../embeddings/oleObject15.bin"/><Relationship Id="rId3" Type="http://schemas.openxmlformats.org/officeDocument/2006/relationships/image" Target="../media/image19.png"/><Relationship Id="rId7" Type="http://schemas.openxmlformats.org/officeDocument/2006/relationships/oleObject" Target="../embeddings/oleObject9.bin"/><Relationship Id="rId12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7.bin"/><Relationship Id="rId10" Type="http://schemas.openxmlformats.org/officeDocument/2006/relationships/oleObject" Target="../embeddings/oleObject12.bin"/><Relationship Id="rId4" Type="http://schemas.openxmlformats.org/officeDocument/2006/relationships/image" Target="../media/image2.jpeg"/><Relationship Id="rId9" Type="http://schemas.openxmlformats.org/officeDocument/2006/relationships/oleObject" Target="../embeddings/oleObject11.bin"/><Relationship Id="rId1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800" dirty="0" smtClean="0"/>
              <a:t>Jádro atomu</a:t>
            </a:r>
            <a:endParaRPr lang="en-GB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3717032"/>
            <a:ext cx="7772400" cy="1199704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Mgr. Petra Toboříková, Ph.D.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VOŠZ a SZŠ Hradec Králové</a:t>
            </a:r>
            <a:endParaRPr lang="en-GB" sz="2000" dirty="0"/>
          </a:p>
        </p:txBody>
      </p:sp>
      <p:pic>
        <p:nvPicPr>
          <p:cNvPr id="4" name="Picture 2" descr="https://fisilosofo.files.wordpress.com/2011/07/atom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3721" y="144016"/>
            <a:ext cx="1340767" cy="1340768"/>
          </a:xfrm>
          <a:prstGeom prst="rect">
            <a:avLst/>
          </a:prstGeom>
          <a:noFill/>
        </p:spPr>
      </p:pic>
      <p:pic>
        <p:nvPicPr>
          <p:cNvPr id="5" name="Picture 9" descr="http://www.stredniskoly.cz/image/loga-skol/005811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905000" cy="1057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151562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/>
              <a:t>velikost jádra atomu je cca 10</a:t>
            </a:r>
            <a:r>
              <a:rPr lang="cs-CZ" sz="2800" baseline="30000" dirty="0" smtClean="0"/>
              <a:t>-15</a:t>
            </a:r>
            <a:r>
              <a:rPr lang="cs-CZ" sz="2800" dirty="0" smtClean="0"/>
              <a:t> m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obsahuje protony a neutrony </a:t>
            </a:r>
            <a:r>
              <a:rPr lang="cs-CZ" sz="2800" dirty="0" smtClean="0">
                <a:latin typeface="Calibri"/>
              </a:rPr>
              <a:t>–</a:t>
            </a:r>
            <a:endParaRPr lang="en-GB" sz="2800" dirty="0"/>
          </a:p>
        </p:txBody>
      </p:sp>
      <p:pic>
        <p:nvPicPr>
          <p:cNvPr id="1026" name="Picture 2" descr="https://fisilosofo.files.wordpress.com/2011/07/atom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3721" y="144016"/>
            <a:ext cx="1340767" cy="134076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232191" y="2329716"/>
            <a:ext cx="20842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NUKLEONY</a:t>
            </a:r>
            <a:endParaRPr lang="en-GB" sz="2800" dirty="0"/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446856" y="2849480"/>
            <a:ext cx="8229600" cy="101156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22960" lvl="1" indent="-256032">
              <a:lnSpc>
                <a:spcPct val="15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cs-CZ" sz="28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dohromady je poutají jaderné síly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764704"/>
            <a:ext cx="3610744" cy="79554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Protonové číslo </a:t>
            </a:r>
            <a:r>
              <a:rPr lang="cs-CZ" sz="2800" dirty="0" smtClean="0">
                <a:latin typeface="Calibri"/>
              </a:rPr>
              <a:t>–</a:t>
            </a:r>
            <a:endParaRPr lang="en-GB" sz="2800" dirty="0"/>
          </a:p>
        </p:txBody>
      </p:sp>
      <p:pic>
        <p:nvPicPr>
          <p:cNvPr id="1026" name="Picture 2" descr="https://fisilosofo.files.wordpress.com/2011/07/atom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3721" y="144016"/>
            <a:ext cx="1340767" cy="134076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923928" y="912175"/>
            <a:ext cx="401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</a:t>
            </a:r>
            <a:endParaRPr lang="en-GB" sz="2800" dirty="0"/>
          </a:p>
        </p:txBody>
      </p:sp>
      <p:sp>
        <p:nvSpPr>
          <p:cNvPr id="6" name="Zástupný symbol pro obsah 1"/>
          <p:cNvSpPr txBox="1">
            <a:spLocks/>
          </p:cNvSpPr>
          <p:nvPr/>
        </p:nvSpPr>
        <p:spPr>
          <a:xfrm>
            <a:off x="446856" y="1340767"/>
            <a:ext cx="8229600" cy="151562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22960" lvl="1" indent="-256032">
              <a:lnSpc>
                <a:spcPct val="15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cs-CZ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udává počet protonů v jádře atomu</a:t>
            </a:r>
          </a:p>
          <a:p>
            <a:pPr marL="822960" lvl="1" indent="-256032">
              <a:lnSpc>
                <a:spcPct val="15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cs-CZ" sz="2800" dirty="0" smtClean="0"/>
              <a:t>index vlevo dole u značky prvku (</a:t>
            </a:r>
            <a:r>
              <a:rPr lang="cs-CZ" sz="2800" baseline="-25000" dirty="0" smtClean="0"/>
              <a:t>8</a:t>
            </a:r>
            <a:r>
              <a:rPr lang="cs-CZ" sz="2800" dirty="0" smtClean="0"/>
              <a:t>O)</a:t>
            </a:r>
            <a:endParaRPr kumimoji="0" lang="cs-CZ" sz="28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obsah 1"/>
          <p:cNvSpPr txBox="1">
            <a:spLocks/>
          </p:cNvSpPr>
          <p:nvPr/>
        </p:nvSpPr>
        <p:spPr>
          <a:xfrm>
            <a:off x="457200" y="2918033"/>
            <a:ext cx="3826768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Nukleonové číslo </a:t>
            </a: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–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170928" y="3065504"/>
            <a:ext cx="433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endParaRPr lang="en-GB" sz="2800" dirty="0"/>
          </a:p>
        </p:txBody>
      </p:sp>
      <p:sp>
        <p:nvSpPr>
          <p:cNvPr id="9" name="Zástupný symbol pro obsah 1"/>
          <p:cNvSpPr txBox="1">
            <a:spLocks/>
          </p:cNvSpPr>
          <p:nvPr/>
        </p:nvSpPr>
        <p:spPr>
          <a:xfrm>
            <a:off x="446856" y="3497552"/>
            <a:ext cx="8013576" cy="223570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22960" lvl="1" indent="-256032">
              <a:lnSpc>
                <a:spcPct val="15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cs-CZ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udává celkový počet nukleonů (p</a:t>
            </a:r>
            <a:r>
              <a:rPr kumimoji="0" lang="cs-CZ" sz="2800" b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kumimoji="0" lang="cs-CZ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n</a:t>
            </a:r>
            <a:r>
              <a:rPr kumimoji="0" lang="cs-CZ" sz="2800" b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0</a:t>
            </a:r>
            <a:r>
              <a:rPr kumimoji="0" lang="cs-CZ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 v jádře atomu</a:t>
            </a:r>
          </a:p>
          <a:p>
            <a:pPr marL="822960" lvl="1" indent="-256032">
              <a:lnSpc>
                <a:spcPct val="15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cs-CZ" sz="2800" dirty="0" smtClean="0"/>
              <a:t>index vlevo nahoře u značky prvku (</a:t>
            </a:r>
            <a:r>
              <a:rPr lang="cs-CZ" sz="2800" baseline="30000" dirty="0" smtClean="0"/>
              <a:t>16</a:t>
            </a:r>
            <a:r>
              <a:rPr lang="cs-CZ" sz="2800" dirty="0" smtClean="0"/>
              <a:t>O)</a:t>
            </a:r>
            <a:endParaRPr kumimoji="0" lang="cs-CZ" sz="28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 bldLvl="2"/>
      <p:bldP spid="7" grpId="0"/>
      <p:bldP spid="8" grpId="0"/>
      <p:bldP spid="9" grpId="0" uiExpand="1" build="p" bldLvl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404664"/>
            <a:ext cx="7139136" cy="1944216"/>
          </a:xfrm>
        </p:spPr>
        <p:txBody>
          <a:bodyPr>
            <a:noAutofit/>
          </a:bodyPr>
          <a:lstStyle/>
          <a:p>
            <a:pPr>
              <a:lnSpc>
                <a:spcPct val="250000"/>
              </a:lnSpc>
            </a:pPr>
            <a:r>
              <a:rPr lang="cs-CZ" sz="2800" dirty="0" smtClean="0"/>
              <a:t>Urči počet částic (p</a:t>
            </a:r>
            <a:r>
              <a:rPr lang="cs-CZ" sz="2800" baseline="30000" dirty="0" smtClean="0"/>
              <a:t>+</a:t>
            </a:r>
            <a:r>
              <a:rPr lang="cs-CZ" sz="2800" dirty="0" smtClean="0"/>
              <a:t>, n</a:t>
            </a:r>
            <a:r>
              <a:rPr lang="cs-CZ" sz="2800" baseline="30000" dirty="0" smtClean="0"/>
              <a:t>0</a:t>
            </a:r>
            <a:r>
              <a:rPr lang="cs-CZ" sz="2800" dirty="0" smtClean="0"/>
              <a:t>, e</a:t>
            </a:r>
            <a:r>
              <a:rPr lang="cs-CZ" sz="2800" baseline="30000" dirty="0" smtClean="0"/>
              <a:t>-</a:t>
            </a:r>
            <a:r>
              <a:rPr lang="cs-CZ" sz="2800" dirty="0" smtClean="0"/>
              <a:t>) v atomu:</a:t>
            </a:r>
          </a:p>
          <a:p>
            <a:pPr lvl="1">
              <a:lnSpc>
                <a:spcPct val="150000"/>
              </a:lnSpc>
            </a:pPr>
            <a:r>
              <a:rPr lang="cs-CZ" sz="2400" dirty="0" smtClean="0"/>
              <a:t> </a:t>
            </a:r>
          </a:p>
          <a:p>
            <a:pPr lvl="1">
              <a:lnSpc>
                <a:spcPct val="150000"/>
              </a:lnSpc>
            </a:pPr>
            <a:endParaRPr lang="en-GB" sz="2400" dirty="0"/>
          </a:p>
        </p:txBody>
      </p:sp>
      <p:pic>
        <p:nvPicPr>
          <p:cNvPr id="1026" name="Picture 2" descr="https://fisilosofo.files.wordpress.com/2011/07/atom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3721" y="144016"/>
            <a:ext cx="1340767" cy="1340768"/>
          </a:xfrm>
          <a:prstGeom prst="rect">
            <a:avLst/>
          </a:prstGeom>
          <a:noFill/>
        </p:spPr>
      </p:pic>
      <p:sp>
        <p:nvSpPr>
          <p:cNvPr id="6" name="Zástupný symbol pro obsah 1"/>
          <p:cNvSpPr txBox="1">
            <a:spLocks/>
          </p:cNvSpPr>
          <p:nvPr/>
        </p:nvSpPr>
        <p:spPr>
          <a:xfrm>
            <a:off x="302840" y="2564904"/>
            <a:ext cx="1460848" cy="57952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22960" lvl="1" indent="-256032">
              <a:lnSpc>
                <a:spcPct val="15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Courier New" pitchFamily="49" charset="0"/>
              <a:buChar char="o"/>
            </a:pPr>
            <a:r>
              <a:rPr kumimoji="0" lang="cs-CZ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cs-CZ" sz="28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7651" name="Object 3"/>
          <p:cNvGraphicFramePr>
            <a:graphicFrameLocks noChangeAspect="1"/>
          </p:cNvGraphicFramePr>
          <p:nvPr/>
        </p:nvGraphicFramePr>
        <p:xfrm>
          <a:off x="1187624" y="1412776"/>
          <a:ext cx="750788" cy="869462"/>
        </p:xfrm>
        <a:graphic>
          <a:graphicData uri="http://schemas.openxmlformats.org/presentationml/2006/ole">
            <p:oleObj spid="_x0000_s27651" name="Rovnice" r:id="rId4" imgW="228600" imgH="241200" progId="Equation.3">
              <p:embed/>
            </p:oleObj>
          </a:graphicData>
        </a:graphic>
      </p:graphicFrame>
      <p:graphicFrame>
        <p:nvGraphicFramePr>
          <p:cNvPr id="27652" name="Object 4"/>
          <p:cNvGraphicFramePr>
            <a:graphicFrameLocks noChangeAspect="1"/>
          </p:cNvGraphicFramePr>
          <p:nvPr/>
        </p:nvGraphicFramePr>
        <p:xfrm>
          <a:off x="1208088" y="2414588"/>
          <a:ext cx="709612" cy="869950"/>
        </p:xfrm>
        <a:graphic>
          <a:graphicData uri="http://schemas.openxmlformats.org/presentationml/2006/ole">
            <p:oleObj spid="_x0000_s27652" name="Rovnice" r:id="rId5" imgW="215640" imgH="241200" progId="Equation.3">
              <p:embed/>
            </p:oleObj>
          </a:graphicData>
        </a:graphic>
      </p:graphicFrame>
      <p:sp>
        <p:nvSpPr>
          <p:cNvPr id="12" name="Zástupný symbol pro obsah 1"/>
          <p:cNvSpPr txBox="1">
            <a:spLocks/>
          </p:cNvSpPr>
          <p:nvPr/>
        </p:nvSpPr>
        <p:spPr>
          <a:xfrm>
            <a:off x="292844" y="3723332"/>
            <a:ext cx="1460848" cy="57952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22960" lvl="1" indent="-256032">
              <a:lnSpc>
                <a:spcPct val="150000"/>
              </a:lnSpc>
              <a:spcBef>
                <a:spcPts val="400"/>
              </a:spcBef>
              <a:buClr>
                <a:schemeClr val="accent1"/>
              </a:buClr>
              <a:buSzPct val="68000"/>
              <a:buFont typeface="Courier New" pitchFamily="49" charset="0"/>
              <a:buChar char="o"/>
            </a:pPr>
            <a:r>
              <a:rPr kumimoji="0" lang="cs-CZ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cs-CZ" sz="28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" name="Object 4"/>
          <p:cNvGraphicFramePr>
            <a:graphicFrameLocks noChangeAspect="1"/>
          </p:cNvGraphicFramePr>
          <p:nvPr/>
        </p:nvGraphicFramePr>
        <p:xfrm>
          <a:off x="1198563" y="3595688"/>
          <a:ext cx="709612" cy="823912"/>
        </p:xfrm>
        <a:graphic>
          <a:graphicData uri="http://schemas.openxmlformats.org/presentationml/2006/ole">
            <p:oleObj spid="_x0000_s27653" name="Rovnice" r:id="rId6" imgW="215640" imgH="228600" progId="Equation.3">
              <p:embed/>
            </p:oleObj>
          </a:graphicData>
        </a:graphic>
      </p:graphicFrame>
      <p:graphicFrame>
        <p:nvGraphicFramePr>
          <p:cNvPr id="27654" name="Object 6"/>
          <p:cNvGraphicFramePr>
            <a:graphicFrameLocks noChangeAspect="1"/>
          </p:cNvGraphicFramePr>
          <p:nvPr/>
        </p:nvGraphicFramePr>
        <p:xfrm>
          <a:off x="1187624" y="3573016"/>
          <a:ext cx="835025" cy="823912"/>
        </p:xfrm>
        <a:graphic>
          <a:graphicData uri="http://schemas.openxmlformats.org/presentationml/2006/ole">
            <p:oleObj spid="_x0000_s27654" name="Rovnice" r:id="rId7" imgW="253800" imgH="228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2"/>
      <p:bldP spid="6" grpId="0" build="p"/>
      <p:bldP spid="1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850397"/>
            <a:ext cx="3610744" cy="79554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NUKLID</a:t>
            </a:r>
            <a:endParaRPr lang="en-GB" sz="2800" dirty="0"/>
          </a:p>
        </p:txBody>
      </p:sp>
      <p:pic>
        <p:nvPicPr>
          <p:cNvPr id="1026" name="Picture 2" descr="https://fisilosofo.files.wordpress.com/2011/07/atom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3721" y="144016"/>
            <a:ext cx="1340767" cy="1340768"/>
          </a:xfrm>
          <a:prstGeom prst="rect">
            <a:avLst/>
          </a:prstGeom>
          <a:noFill/>
        </p:spPr>
      </p:pic>
      <p:sp>
        <p:nvSpPr>
          <p:cNvPr id="6" name="Zástupný symbol pro obsah 1"/>
          <p:cNvSpPr txBox="1">
            <a:spLocks/>
          </p:cNvSpPr>
          <p:nvPr/>
        </p:nvSpPr>
        <p:spPr>
          <a:xfrm>
            <a:off x="446856" y="1426460"/>
            <a:ext cx="8229600" cy="151562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22960" lvl="1" indent="-256032">
              <a:spcBef>
                <a:spcPts val="400"/>
              </a:spcBef>
              <a:buClr>
                <a:schemeClr val="accent1"/>
              </a:buClr>
              <a:buSzPct val="68000"/>
            </a:pPr>
            <a:r>
              <a:rPr kumimoji="0" lang="cs-CZ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</a:rPr>
              <a:t>= chemický prvek, jehož atomová jádra mají nejen určitý stejný počet protonů, ale také určitý stejný počet neutronů</a:t>
            </a:r>
            <a:endParaRPr kumimoji="0" lang="cs-CZ" sz="28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8674" name="Object 2"/>
          <p:cNvGraphicFramePr>
            <a:graphicFrameLocks noChangeAspect="1"/>
          </p:cNvGraphicFramePr>
          <p:nvPr/>
        </p:nvGraphicFramePr>
        <p:xfrm>
          <a:off x="2555776" y="3933056"/>
          <a:ext cx="1001713" cy="823913"/>
        </p:xfrm>
        <a:graphic>
          <a:graphicData uri="http://schemas.openxmlformats.org/presentationml/2006/ole">
            <p:oleObj spid="_x0000_s28674" name="Rovnice" r:id="rId4" imgW="304560" imgH="228600" progId="Equation.3">
              <p:embed/>
            </p:oleObj>
          </a:graphicData>
        </a:graphic>
      </p:graphicFrame>
      <p:graphicFrame>
        <p:nvGraphicFramePr>
          <p:cNvPr id="28675" name="Object 3"/>
          <p:cNvGraphicFramePr>
            <a:graphicFrameLocks noChangeAspect="1"/>
          </p:cNvGraphicFramePr>
          <p:nvPr/>
        </p:nvGraphicFramePr>
        <p:xfrm>
          <a:off x="5292080" y="3933056"/>
          <a:ext cx="917575" cy="869950"/>
        </p:xfrm>
        <a:graphic>
          <a:graphicData uri="http://schemas.openxmlformats.org/presentationml/2006/ole">
            <p:oleObj spid="_x0000_s28675" name="Rovnice" r:id="rId5" imgW="27936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789928"/>
            <a:ext cx="6264696" cy="3375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https://fisilosofo.files.wordpress.com/2011/07/atom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3721" y="144016"/>
            <a:ext cx="1340767" cy="1340768"/>
          </a:xfrm>
          <a:prstGeom prst="rect">
            <a:avLst/>
          </a:prstGeom>
          <a:noFill/>
        </p:spPr>
      </p:pic>
      <p:sp>
        <p:nvSpPr>
          <p:cNvPr id="11" name="Zástupný symbol pro obsah 1"/>
          <p:cNvSpPr txBox="1">
            <a:spLocks/>
          </p:cNvSpPr>
          <p:nvPr/>
        </p:nvSpPr>
        <p:spPr>
          <a:xfrm>
            <a:off x="261864" y="865082"/>
            <a:ext cx="2293912" cy="79554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n-ea"/>
                <a:cs typeface="+mn-cs"/>
              </a:rPr>
              <a:t>IZOTOPY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" name="Zástupný symbol pro obsah 1"/>
          <p:cNvSpPr txBox="1">
            <a:spLocks/>
          </p:cNvSpPr>
          <p:nvPr/>
        </p:nvSpPr>
        <p:spPr>
          <a:xfrm>
            <a:off x="251520" y="1498468"/>
            <a:ext cx="8424936" cy="99442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901700" lvl="1" indent="-334963">
              <a:spcBef>
                <a:spcPts val="400"/>
              </a:spcBef>
              <a:buClr>
                <a:schemeClr val="accent1"/>
              </a:buClr>
              <a:buSzPct val="68000"/>
            </a:pPr>
            <a:r>
              <a:rPr kumimoji="0" lang="cs-CZ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= chemické prvky, jejichž atomová jádra mají určitý stejný počet protonů, ale </a:t>
            </a:r>
            <a:r>
              <a:rPr kumimoji="0" lang="cs-CZ" sz="2800" b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rozdílný</a:t>
            </a:r>
            <a:r>
              <a:rPr kumimoji="0" lang="cs-CZ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počet neutronů</a:t>
            </a:r>
            <a:endParaRPr kumimoji="0" lang="cs-CZ" sz="28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3" name="Object 2"/>
          <p:cNvGraphicFramePr>
            <a:graphicFrameLocks noChangeAspect="1"/>
          </p:cNvGraphicFramePr>
          <p:nvPr/>
        </p:nvGraphicFramePr>
        <p:xfrm>
          <a:off x="2051720" y="3861048"/>
          <a:ext cx="625475" cy="823912"/>
        </p:xfrm>
        <a:graphic>
          <a:graphicData uri="http://schemas.openxmlformats.org/presentationml/2006/ole">
            <p:oleObj spid="_x0000_s29700" name="Rovnice" r:id="rId5" imgW="190440" imgH="228600" progId="Equation.3">
              <p:embed/>
            </p:oleObj>
          </a:graphicData>
        </a:graphic>
      </p:graphicFrame>
      <p:graphicFrame>
        <p:nvGraphicFramePr>
          <p:cNvPr id="28679" name="Object 7"/>
          <p:cNvGraphicFramePr>
            <a:graphicFrameLocks noChangeAspect="1"/>
          </p:cNvGraphicFramePr>
          <p:nvPr/>
        </p:nvGraphicFramePr>
        <p:xfrm>
          <a:off x="4499992" y="3861048"/>
          <a:ext cx="625475" cy="823912"/>
        </p:xfrm>
        <a:graphic>
          <a:graphicData uri="http://schemas.openxmlformats.org/presentationml/2006/ole">
            <p:oleObj spid="_x0000_s29701" name="Rovnice" r:id="rId6" imgW="190440" imgH="228600" progId="Equation.3">
              <p:embed/>
            </p:oleObj>
          </a:graphicData>
        </a:graphic>
      </p:graphicFrame>
      <p:graphicFrame>
        <p:nvGraphicFramePr>
          <p:cNvPr id="28680" name="Object 8"/>
          <p:cNvGraphicFramePr>
            <a:graphicFrameLocks noChangeAspect="1"/>
          </p:cNvGraphicFramePr>
          <p:nvPr/>
        </p:nvGraphicFramePr>
        <p:xfrm>
          <a:off x="7020272" y="3861048"/>
          <a:ext cx="625475" cy="823912"/>
        </p:xfrm>
        <a:graphic>
          <a:graphicData uri="http://schemas.openxmlformats.org/presentationml/2006/ole">
            <p:oleObj spid="_x0000_s29702" name="Rovnice" r:id="rId7" imgW="190440" imgH="228600" progId="Equation.3">
              <p:embed/>
            </p:oleObj>
          </a:graphicData>
        </a:graphic>
      </p:graphicFrame>
      <p:grpSp>
        <p:nvGrpSpPr>
          <p:cNvPr id="53" name="Skupina 52"/>
          <p:cNvGrpSpPr/>
          <p:nvPr/>
        </p:nvGrpSpPr>
        <p:grpSpPr>
          <a:xfrm>
            <a:off x="1547664" y="2492896"/>
            <a:ext cx="7432229" cy="2664296"/>
            <a:chOff x="1547664" y="2492896"/>
            <a:chExt cx="7432229" cy="2664296"/>
          </a:xfrm>
        </p:grpSpPr>
        <p:sp>
          <p:nvSpPr>
            <p:cNvPr id="15" name="Elipsa 14"/>
            <p:cNvSpPr/>
            <p:nvPr/>
          </p:nvSpPr>
          <p:spPr>
            <a:xfrm>
              <a:off x="1547664" y="3356992"/>
              <a:ext cx="6840760" cy="1800200"/>
            </a:xfrm>
            <a:prstGeom prst="ellipse">
              <a:avLst/>
            </a:prstGeom>
            <a:noFill/>
            <a:ln w="28575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" name="Přímá spojovací čára 16"/>
            <p:cNvCxnSpPr>
              <a:stCxn id="15" idx="0"/>
              <a:endCxn id="18" idx="2"/>
            </p:cNvCxnSpPr>
            <p:nvPr/>
          </p:nvCxnSpPr>
          <p:spPr>
            <a:xfrm flipV="1">
              <a:off x="4968044" y="3016116"/>
              <a:ext cx="2455975" cy="340876"/>
            </a:xfrm>
            <a:prstGeom prst="line">
              <a:avLst/>
            </a:prstGeom>
            <a:noFill/>
            <a:ln w="28575"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8" name="TextovéPole 17"/>
            <p:cNvSpPr txBox="1"/>
            <p:nvPr/>
          </p:nvSpPr>
          <p:spPr>
            <a:xfrm>
              <a:off x="5868144" y="2492896"/>
              <a:ext cx="311174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b="1" dirty="0" smtClean="0">
                  <a:solidFill>
                    <a:schemeClr val="accent1">
                      <a:lumMod val="75000"/>
                    </a:schemeClr>
                  </a:solidFill>
                </a:rPr>
                <a:t>3 izotopy vodíku</a:t>
              </a:r>
              <a:endParaRPr lang="en-GB" sz="2800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grpSp>
        <p:nvGrpSpPr>
          <p:cNvPr id="46" name="Skupina 45"/>
          <p:cNvGrpSpPr/>
          <p:nvPr/>
        </p:nvGrpSpPr>
        <p:grpSpPr>
          <a:xfrm>
            <a:off x="398272" y="3759422"/>
            <a:ext cx="2805576" cy="2189858"/>
            <a:chOff x="398272" y="3255366"/>
            <a:chExt cx="2805576" cy="2189858"/>
          </a:xfrm>
        </p:grpSpPr>
        <p:sp>
          <p:nvSpPr>
            <p:cNvPr id="20" name="Elipsa 19"/>
            <p:cNvSpPr/>
            <p:nvPr/>
          </p:nvSpPr>
          <p:spPr>
            <a:xfrm>
              <a:off x="1766424" y="3255366"/>
              <a:ext cx="1365416" cy="1037729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C00000"/>
                </a:solidFill>
              </a:endParaRPr>
            </a:p>
          </p:txBody>
        </p:sp>
        <p:cxnSp>
          <p:nvCxnSpPr>
            <p:cNvPr id="21" name="Přímá spojovací čára 20"/>
            <p:cNvCxnSpPr>
              <a:stCxn id="20" idx="3"/>
              <a:endCxn id="22" idx="0"/>
            </p:cNvCxnSpPr>
            <p:nvPr/>
          </p:nvCxnSpPr>
          <p:spPr>
            <a:xfrm flipH="1">
              <a:off x="1801060" y="4141123"/>
              <a:ext cx="165325" cy="842436"/>
            </a:xfrm>
            <a:prstGeom prst="line">
              <a:avLst/>
            </a:prstGeom>
            <a:noFill/>
            <a:ln w="28575">
              <a:solidFill>
                <a:srgbClr val="C0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2" name="TextovéPole 21"/>
            <p:cNvSpPr txBox="1"/>
            <p:nvPr/>
          </p:nvSpPr>
          <p:spPr>
            <a:xfrm>
              <a:off x="398272" y="4983559"/>
              <a:ext cx="28055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rgbClr val="C00000"/>
                  </a:solidFill>
                </a:rPr>
                <a:t>nuklid vodíku 1,1</a:t>
              </a:r>
              <a:endParaRPr lang="en-GB" sz="24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3134576" y="3759423"/>
            <a:ext cx="2805576" cy="2765921"/>
            <a:chOff x="3134576" y="3255367"/>
            <a:chExt cx="2805576" cy="2765921"/>
          </a:xfrm>
        </p:grpSpPr>
        <p:sp>
          <p:nvSpPr>
            <p:cNvPr id="27" name="Elipsa 26"/>
            <p:cNvSpPr/>
            <p:nvPr/>
          </p:nvSpPr>
          <p:spPr>
            <a:xfrm>
              <a:off x="4070680" y="3255367"/>
              <a:ext cx="1509432" cy="893713"/>
            </a:xfrm>
            <a:prstGeom prst="ellipse">
              <a:avLst/>
            </a:prstGeom>
            <a:noFill/>
            <a:ln w="28575">
              <a:solidFill>
                <a:srgbClr val="7030A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C00000"/>
                </a:solidFill>
              </a:endParaRPr>
            </a:p>
          </p:txBody>
        </p:sp>
        <p:cxnSp>
          <p:nvCxnSpPr>
            <p:cNvPr id="28" name="Přímá spojovací čára 27"/>
            <p:cNvCxnSpPr>
              <a:stCxn id="27" idx="4"/>
              <a:endCxn id="29" idx="0"/>
            </p:cNvCxnSpPr>
            <p:nvPr/>
          </p:nvCxnSpPr>
          <p:spPr>
            <a:xfrm flipH="1">
              <a:off x="4537364" y="4149080"/>
              <a:ext cx="288032" cy="1410543"/>
            </a:xfrm>
            <a:prstGeom prst="line">
              <a:avLst/>
            </a:prstGeom>
            <a:noFill/>
            <a:ln w="28575">
              <a:solidFill>
                <a:srgbClr val="7030A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9" name="TextovéPole 28"/>
            <p:cNvSpPr txBox="1"/>
            <p:nvPr/>
          </p:nvSpPr>
          <p:spPr>
            <a:xfrm>
              <a:off x="3134576" y="5559623"/>
              <a:ext cx="28055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rgbClr val="7030A0"/>
                  </a:solidFill>
                </a:rPr>
                <a:t>nuklid vodíku 1,2</a:t>
              </a:r>
              <a:endParaRPr lang="en-GB" sz="2400" b="1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49" name="Skupina 48"/>
          <p:cNvGrpSpPr/>
          <p:nvPr/>
        </p:nvGrpSpPr>
        <p:grpSpPr>
          <a:xfrm>
            <a:off x="6158912" y="3831431"/>
            <a:ext cx="2805576" cy="2117849"/>
            <a:chOff x="6158912" y="3327375"/>
            <a:chExt cx="2805576" cy="2117849"/>
          </a:xfrm>
        </p:grpSpPr>
        <p:sp>
          <p:nvSpPr>
            <p:cNvPr id="34" name="Elipsa 33"/>
            <p:cNvSpPr/>
            <p:nvPr/>
          </p:nvSpPr>
          <p:spPr>
            <a:xfrm>
              <a:off x="6590960" y="3327375"/>
              <a:ext cx="1437424" cy="893713"/>
            </a:xfrm>
            <a:prstGeom prst="ellipse">
              <a:avLst/>
            </a:prstGeom>
            <a:noFill/>
            <a:ln w="28575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C00000"/>
                </a:solidFill>
              </a:endParaRPr>
            </a:p>
          </p:txBody>
        </p:sp>
        <p:cxnSp>
          <p:nvCxnSpPr>
            <p:cNvPr id="35" name="Přímá spojovací čára 34"/>
            <p:cNvCxnSpPr>
              <a:stCxn id="34" idx="4"/>
              <a:endCxn id="36" idx="0"/>
            </p:cNvCxnSpPr>
            <p:nvPr/>
          </p:nvCxnSpPr>
          <p:spPr>
            <a:xfrm>
              <a:off x="7309672" y="4221088"/>
              <a:ext cx="252028" cy="762471"/>
            </a:xfrm>
            <a:prstGeom prst="line">
              <a:avLst/>
            </a:prstGeom>
            <a:noFill/>
            <a:ln w="28575">
              <a:solidFill>
                <a:schemeClr val="accent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36" name="TextovéPole 35"/>
            <p:cNvSpPr txBox="1"/>
            <p:nvPr/>
          </p:nvSpPr>
          <p:spPr>
            <a:xfrm>
              <a:off x="6158912" y="4983559"/>
              <a:ext cx="280557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2">
                      <a:lumMod val="60000"/>
                      <a:lumOff val="40000"/>
                    </a:schemeClr>
                  </a:solidFill>
                </a:rPr>
                <a:t>nuklid vodíku 1,3</a:t>
              </a:r>
              <a:endParaRPr lang="en-GB" sz="2400" b="1" dirty="0">
                <a:solidFill>
                  <a:schemeClr val="accent2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55" name="Zástupný symbol pro obsah 1"/>
          <p:cNvSpPr txBox="1">
            <a:spLocks/>
          </p:cNvSpPr>
          <p:nvPr/>
        </p:nvSpPr>
        <p:spPr>
          <a:xfrm>
            <a:off x="251520" y="2993496"/>
            <a:ext cx="8424936" cy="2235704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822960" lvl="1" indent="-256032">
              <a:spcBef>
                <a:spcPts val="400"/>
              </a:spcBef>
              <a:spcAft>
                <a:spcPts val="60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kumimoji="0" lang="cs-CZ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mají stejné chemické vlastnosti, ale liší se (nepatrně) fyzikálními vlastnostmi</a:t>
            </a:r>
            <a:br>
              <a:rPr kumimoji="0" lang="cs-CZ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cs-CZ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(m, </a:t>
            </a:r>
            <a:r>
              <a:rPr kumimoji="0" lang="cs-CZ" sz="28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</a:t>
            </a:r>
            <a:r>
              <a:rPr kumimoji="0" lang="cs-CZ" sz="2800" b="0" u="none" strike="noStrike" kern="1200" cap="none" spc="0" normalizeH="0" baseline="-2500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</a:t>
            </a:r>
            <a:r>
              <a:rPr kumimoji="0" lang="cs-CZ" sz="28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„pomalejší“ reaktivita…)</a:t>
            </a:r>
          </a:p>
          <a:p>
            <a:pPr marL="822960" lvl="1" indent="-256032">
              <a:spcBef>
                <a:spcPts val="400"/>
              </a:spcBef>
              <a:spcAft>
                <a:spcPts val="600"/>
              </a:spcAft>
              <a:buClr>
                <a:schemeClr val="accent1"/>
              </a:buClr>
              <a:buSzPct val="68000"/>
              <a:buFont typeface="Wingdings 3"/>
              <a:buChar char=""/>
            </a:pPr>
            <a:r>
              <a:rPr lang="cs-CZ" sz="2800" dirty="0" smtClean="0"/>
              <a:t>většina prvků v přírodě je směs izotopů, kdy jeden výrazně převažuje</a:t>
            </a:r>
            <a:endParaRPr kumimoji="0" lang="cs-CZ" sz="28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9703" name="Object 7"/>
          <p:cNvGraphicFramePr>
            <a:graphicFrameLocks noChangeAspect="1"/>
          </p:cNvGraphicFramePr>
          <p:nvPr/>
        </p:nvGraphicFramePr>
        <p:xfrm>
          <a:off x="1115616" y="5085759"/>
          <a:ext cx="1080120" cy="1251387"/>
        </p:xfrm>
        <a:graphic>
          <a:graphicData uri="http://schemas.openxmlformats.org/presentationml/2006/ole">
            <p:oleObj spid="_x0000_s29703" name="Rovnice" r:id="rId8" imgW="228600" imgH="241200" progId="Equation.3">
              <p:embed/>
            </p:oleObj>
          </a:graphicData>
        </a:graphic>
      </p:graphicFrame>
      <p:graphicFrame>
        <p:nvGraphicFramePr>
          <p:cNvPr id="29704" name="Object 8"/>
          <p:cNvGraphicFramePr>
            <a:graphicFrameLocks noChangeAspect="1"/>
          </p:cNvGraphicFramePr>
          <p:nvPr/>
        </p:nvGraphicFramePr>
        <p:xfrm>
          <a:off x="2596976" y="5276477"/>
          <a:ext cx="750888" cy="869950"/>
        </p:xfrm>
        <a:graphic>
          <a:graphicData uri="http://schemas.openxmlformats.org/presentationml/2006/ole">
            <p:oleObj spid="_x0000_s29704" name="Rovnice" r:id="rId9" imgW="228600" imgH="241200" progId="Equation.3">
              <p:embed/>
            </p:oleObj>
          </a:graphicData>
        </a:graphic>
      </p:graphicFrame>
      <p:graphicFrame>
        <p:nvGraphicFramePr>
          <p:cNvPr id="29705" name="Object 9"/>
          <p:cNvGraphicFramePr>
            <a:graphicFrameLocks noChangeAspect="1"/>
          </p:cNvGraphicFramePr>
          <p:nvPr/>
        </p:nvGraphicFramePr>
        <p:xfrm>
          <a:off x="5125938" y="5085184"/>
          <a:ext cx="1203325" cy="1252537"/>
        </p:xfrm>
        <a:graphic>
          <a:graphicData uri="http://schemas.openxmlformats.org/presentationml/2006/ole">
            <p:oleObj spid="_x0000_s29705" name="Rovnice" r:id="rId10" imgW="253800" imgH="241200" progId="Equation.3">
              <p:embed/>
            </p:oleObj>
          </a:graphicData>
        </a:graphic>
      </p:graphicFrame>
      <p:graphicFrame>
        <p:nvGraphicFramePr>
          <p:cNvPr id="29706" name="Object 10"/>
          <p:cNvGraphicFramePr>
            <a:graphicFrameLocks noChangeAspect="1"/>
          </p:cNvGraphicFramePr>
          <p:nvPr/>
        </p:nvGraphicFramePr>
        <p:xfrm>
          <a:off x="6350620" y="5276477"/>
          <a:ext cx="792163" cy="869950"/>
        </p:xfrm>
        <a:graphic>
          <a:graphicData uri="http://schemas.openxmlformats.org/presentationml/2006/ole">
            <p:oleObj spid="_x0000_s29706" name="Rovnice" r:id="rId11" imgW="241200" imgH="241200" progId="Equation.3">
              <p:embed/>
            </p:oleObj>
          </a:graphicData>
        </a:graphic>
      </p:graphicFrame>
      <p:graphicFrame>
        <p:nvGraphicFramePr>
          <p:cNvPr id="29707" name="Object 11"/>
          <p:cNvGraphicFramePr>
            <a:graphicFrameLocks noChangeAspect="1"/>
          </p:cNvGraphicFramePr>
          <p:nvPr/>
        </p:nvGraphicFramePr>
        <p:xfrm>
          <a:off x="7265367" y="5276477"/>
          <a:ext cx="835025" cy="869950"/>
        </p:xfrm>
        <a:graphic>
          <a:graphicData uri="http://schemas.openxmlformats.org/presentationml/2006/ole">
            <p:oleObj spid="_x0000_s29707" name="Rovnice" r:id="rId12" imgW="253800" imgH="241200" progId="Equation.3">
              <p:embed/>
            </p:oleObj>
          </a:graphicData>
        </a:graphic>
      </p:graphicFrame>
      <p:graphicFrame>
        <p:nvGraphicFramePr>
          <p:cNvPr id="29708" name="Object 12"/>
          <p:cNvGraphicFramePr>
            <a:graphicFrameLocks noChangeAspect="1"/>
          </p:cNvGraphicFramePr>
          <p:nvPr/>
        </p:nvGraphicFramePr>
        <p:xfrm>
          <a:off x="3419872" y="5276477"/>
          <a:ext cx="750888" cy="869950"/>
        </p:xfrm>
        <a:graphic>
          <a:graphicData uri="http://schemas.openxmlformats.org/presentationml/2006/ole">
            <p:oleObj spid="_x0000_s29708" name="Rovnice" r:id="rId13" imgW="228600" imgH="241200" progId="Equation.3">
              <p:embed/>
            </p:oleObj>
          </a:graphicData>
        </a:graphic>
      </p:graphicFrame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55576" y="1556792"/>
            <a:ext cx="7811989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8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1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55" grpId="0" uiExpand="1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331640" y="2852936"/>
            <a:ext cx="6635080" cy="795544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4000" dirty="0" smtClean="0"/>
              <a:t>učebnice str. 16 / </a:t>
            </a:r>
            <a:r>
              <a:rPr lang="cs-CZ" sz="4000" dirty="0" err="1" smtClean="0"/>
              <a:t>cv</a:t>
            </a:r>
            <a:r>
              <a:rPr lang="cs-CZ" sz="4000" dirty="0" smtClean="0"/>
              <a:t>. 3 </a:t>
            </a:r>
            <a:endParaRPr lang="en-GB" sz="4000" dirty="0"/>
          </a:p>
        </p:txBody>
      </p:sp>
      <p:pic>
        <p:nvPicPr>
          <p:cNvPr id="1026" name="Picture 2" descr="https://fisilosofo.files.wordpress.com/2011/07/atom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3721" y="144016"/>
            <a:ext cx="1340767" cy="1340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980728"/>
            <a:ext cx="8640960" cy="266429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cs-CZ" sz="4000" dirty="0" smtClean="0"/>
              <a:t>následuje</a:t>
            </a:r>
            <a:br>
              <a:rPr lang="cs-CZ" sz="4000" dirty="0" smtClean="0"/>
            </a:br>
            <a:r>
              <a:rPr lang="cs-CZ" sz="5400" dirty="0" smtClean="0"/>
              <a:t>RADIOAKTIVITA</a:t>
            </a:r>
            <a:endParaRPr lang="en-GB" sz="4000" dirty="0"/>
          </a:p>
        </p:txBody>
      </p:sp>
      <p:pic>
        <p:nvPicPr>
          <p:cNvPr id="1026" name="Picture 2" descr="https://fisilosofo.files.wordpress.com/2011/07/atom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3721" y="144016"/>
            <a:ext cx="1340767" cy="1340768"/>
          </a:xfrm>
          <a:prstGeom prst="rect">
            <a:avLst/>
          </a:prstGeom>
          <a:noFill/>
        </p:spPr>
      </p:pic>
      <p:pic>
        <p:nvPicPr>
          <p:cNvPr id="31746" name="Picture 2" descr="http://ec.l.thumbs.canstockphoto.com/canstock116134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1860" y="3429000"/>
            <a:ext cx="2520280" cy="2520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83</TotalTime>
  <Words>166</Words>
  <Application>Microsoft Office PowerPoint</Application>
  <PresentationFormat>Předvádění na obrazovce (4:3)</PresentationFormat>
  <Paragraphs>31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Shluk</vt:lpstr>
      <vt:lpstr>Rovnice</vt:lpstr>
      <vt:lpstr>Jádro atomu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Jádro atomu</dc:title>
  <dc:creator>Mgr. Petra Toboříková</dc:creator>
  <cp:lastModifiedBy>Petra Toboříková</cp:lastModifiedBy>
  <cp:revision>15</cp:revision>
  <dcterms:created xsi:type="dcterms:W3CDTF">2014-10-27T16:28:22Z</dcterms:created>
  <dcterms:modified xsi:type="dcterms:W3CDTF">2014-11-05T09:42:47Z</dcterms:modified>
</cp:coreProperties>
</file>