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AE703-8CAB-4C79-AE48-5BAD41B7BB21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5DA18-68DE-43AC-8709-81B4D276948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59832" y="5276800"/>
            <a:ext cx="5392688" cy="1752600"/>
          </a:xfrm>
        </p:spPr>
        <p:txBody>
          <a:bodyPr/>
          <a:lstStyle/>
          <a:p>
            <a:r>
              <a:rPr lang="cs-CZ" b="1" dirty="0" smtClean="0"/>
              <a:t>Mgr. Petra Toboříková, Ph.D.</a:t>
            </a:r>
            <a:endParaRPr lang="cs-CZ" b="1" dirty="0"/>
          </a:p>
          <a:p>
            <a:r>
              <a:rPr lang="cs-CZ" dirty="0" smtClean="0"/>
              <a:t>VOŠZ a SZŠ Hradec Králové</a:t>
            </a:r>
            <a:endParaRPr lang="en-GB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772400" cy="1368152"/>
          </a:xfrm>
        </p:spPr>
        <p:txBody>
          <a:bodyPr>
            <a:noAutofit/>
          </a:bodyPr>
          <a:lstStyle/>
          <a:p>
            <a:r>
              <a:rPr lang="cs-CZ" sz="5400" b="1" dirty="0" smtClean="0"/>
              <a:t>Periodická soustava prvků</a:t>
            </a:r>
            <a:endParaRPr lang="en-GB" sz="5400" b="1" dirty="0"/>
          </a:p>
        </p:txBody>
      </p:sp>
      <p:pic>
        <p:nvPicPr>
          <p:cNvPr id="7" name="Obrázek 6" descr="thin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603166">
            <a:off x="475187" y="2847870"/>
            <a:ext cx="3919629" cy="2939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9" descr="http://www.stredniskoly.cz/image/loga-skol/005811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88640"/>
            <a:ext cx="1905000" cy="10572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5805264"/>
            <a:ext cx="6203032" cy="720079"/>
          </a:xfrm>
        </p:spPr>
        <p:txBody>
          <a:bodyPr>
            <a:normAutofit/>
          </a:bodyPr>
          <a:lstStyle/>
          <a:p>
            <a:r>
              <a:rPr lang="cs-CZ" dirty="0" smtClean="0"/>
              <a:t>v současnosti je známo 116 prvků</a:t>
            </a:r>
            <a:endParaRPr lang="en-GB" dirty="0"/>
          </a:p>
        </p:txBody>
      </p:sp>
      <p:pic>
        <p:nvPicPr>
          <p:cNvPr id="4098" name="Picture 2" descr="http://almanagement.cz/upload/images/istock/09_iStock_000012990410X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2232248" cy="1785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http://www.ireceptar.cz/res/data/144/0174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916832"/>
            <a:ext cx="2575726" cy="1512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http://i.idnes.cz/12/113/cl6/AB4787be_srdce864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32656"/>
            <a:ext cx="3803057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4" name="Picture 8" descr="http://nutrizone.cz/wp-content/uploads/2014/07/v%C3%A1pn%C3%AD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645024"/>
            <a:ext cx="3888432" cy="1911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6" name="Picture 10" descr="http://www.zbersurovin.sk/fotogaleria/25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4008" y="3068960"/>
            <a:ext cx="3456384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dirty="0" smtClean="0"/>
              <a:t>Prvek</a:t>
            </a:r>
            <a:endParaRPr lang="en-GB" sz="8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64297"/>
            <a:ext cx="3682752" cy="604664"/>
          </a:xfrm>
        </p:spPr>
        <p:txBody>
          <a:bodyPr>
            <a:noAutofit/>
          </a:bodyPr>
          <a:lstStyle/>
          <a:p>
            <a:r>
              <a:rPr lang="cs-CZ" dirty="0" smtClean="0"/>
              <a:t>protonové číslo (Z)</a:t>
            </a:r>
            <a:endParaRPr lang="en-GB" dirty="0"/>
          </a:p>
        </p:txBody>
      </p:sp>
      <p:grpSp>
        <p:nvGrpSpPr>
          <p:cNvPr id="9" name="Skupina 8"/>
          <p:cNvGrpSpPr/>
          <p:nvPr/>
        </p:nvGrpSpPr>
        <p:grpSpPr>
          <a:xfrm>
            <a:off x="4716016" y="2204864"/>
            <a:ext cx="3960440" cy="3960440"/>
            <a:chOff x="4716016" y="2060848"/>
            <a:chExt cx="3960440" cy="3960440"/>
          </a:xfrm>
        </p:grpSpPr>
        <p:sp>
          <p:nvSpPr>
            <p:cNvPr id="8" name="Obdélník 7"/>
            <p:cNvSpPr/>
            <p:nvPr/>
          </p:nvSpPr>
          <p:spPr>
            <a:xfrm>
              <a:off x="4716016" y="2060848"/>
              <a:ext cx="3960440" cy="3960440"/>
            </a:xfrm>
            <a:prstGeom prst="rect">
              <a:avLst/>
            </a:prstGeom>
            <a:solidFill>
              <a:schemeClr val="bg1"/>
            </a:solidFill>
            <a:ln w="381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15364" name="Object 4"/>
            <p:cNvGraphicFramePr>
              <a:graphicFrameLocks noChangeAspect="1"/>
            </p:cNvGraphicFramePr>
            <p:nvPr/>
          </p:nvGraphicFramePr>
          <p:xfrm>
            <a:off x="4788024" y="2204864"/>
            <a:ext cx="3161228" cy="2060178"/>
          </p:xfrm>
          <a:graphic>
            <a:graphicData uri="http://schemas.openxmlformats.org/presentationml/2006/ole">
              <p:oleObj spid="_x0000_s15364" name="Rovnice" r:id="rId3" imgW="342720" imgH="203040" progId="Equation.3">
                <p:embed/>
              </p:oleObj>
            </a:graphicData>
          </a:graphic>
        </p:graphicFrame>
        <p:sp>
          <p:nvSpPr>
            <p:cNvPr id="7" name="Zástupný symbol pro obsah 2"/>
            <p:cNvSpPr txBox="1">
              <a:spLocks/>
            </p:cNvSpPr>
            <p:nvPr/>
          </p:nvSpPr>
          <p:spPr>
            <a:xfrm>
              <a:off x="5004048" y="4005064"/>
              <a:ext cx="3600400" cy="93610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cs-CZ" sz="54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hořčík</a:t>
              </a:r>
            </a:p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cs-CZ" sz="5400" i="1" dirty="0" smtClean="0"/>
                <a:t>magnesium</a:t>
              </a:r>
              <a:endParaRPr kumimoji="0" lang="en-GB" sz="5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67544" y="3112368"/>
            <a:ext cx="317869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český název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67544" y="3760440"/>
            <a:ext cx="3960440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mezinárodní název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67544" y="1816224"/>
            <a:ext cx="3178696" cy="604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značka</a:t>
            </a:r>
            <a:endParaRPr kumimoji="0" lang="en-GB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 flipH="1" flipV="1">
            <a:off x="3995936" y="2780928"/>
            <a:ext cx="1008112" cy="86409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H="1" flipV="1">
            <a:off x="2915816" y="3429000"/>
            <a:ext cx="2952328" cy="1080120"/>
          </a:xfrm>
          <a:prstGeom prst="straightConnector1">
            <a:avLst/>
          </a:prstGeom>
          <a:ln w="3810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H="1" flipV="1">
            <a:off x="3851920" y="4221088"/>
            <a:ext cx="1296144" cy="129614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 flipH="1" flipV="1">
            <a:off x="2123728" y="2132856"/>
            <a:ext cx="3744416" cy="93610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0264"/>
            <a:ext cx="8229600" cy="1143000"/>
          </a:xfrm>
        </p:spPr>
        <p:txBody>
          <a:bodyPr/>
          <a:lstStyle/>
          <a:p>
            <a:r>
              <a:rPr lang="cs-CZ" dirty="0" smtClean="0"/>
              <a:t>Názvy a značky prvků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3898776" cy="676672"/>
          </a:xfrm>
        </p:spPr>
        <p:txBody>
          <a:bodyPr/>
          <a:lstStyle/>
          <a:p>
            <a:r>
              <a:rPr lang="cs-CZ" b="1" dirty="0" smtClean="0"/>
              <a:t>dle vlastnosti prvku</a:t>
            </a:r>
            <a:endParaRPr lang="en-GB" b="1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1585392"/>
            <a:ext cx="3034680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chloros = zelený,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419872" y="1585392"/>
            <a:ext cx="3240360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bromos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zapáchající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33464"/>
            <a:ext cx="2376264" cy="1331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9" name="Picture 5" descr="http://upload.wikimedia.org/wikipedia/commons/thumb/3/35/Bromine_vial_in_acrylic_cube.jpg/255px-Bromine_vial_in_acrylic_cu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209427"/>
            <a:ext cx="2428875" cy="2400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179512" y="2104256"/>
            <a:ext cx="5184576" cy="77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dle toho, odkud byl získán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611560" y="2708920"/>
            <a:ext cx="3312368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vápník = vápenec,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3635896" y="2708920"/>
            <a:ext cx="2160240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vodík = voda,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652120" y="2708920"/>
            <a:ext cx="936104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solík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endParaRPr kumimoji="0" lang="en-GB" sz="2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1" name="Picture 7" descr="http://www.edb.cz/grmat/nabidky/22501x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313584"/>
            <a:ext cx="2304256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93" name="Picture 9" descr="http://www.coffee-break.cz/img/LS-DobraVo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53814" y="3385592"/>
            <a:ext cx="1826298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95" name="Picture 11" descr="http://www.zenysro.cz/images/full/sulotv0607%5b1%5d.739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3601616"/>
            <a:ext cx="1515462" cy="1008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Zástupný symbol pro obsah 2"/>
          <p:cNvSpPr txBox="1">
            <a:spLocks/>
          </p:cNvSpPr>
          <p:nvPr/>
        </p:nvSpPr>
        <p:spPr>
          <a:xfrm>
            <a:off x="6444208" y="2708920"/>
            <a:ext cx="1152128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kostík</a:t>
            </a:r>
            <a:endParaRPr kumimoji="0" lang="en-GB" sz="2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98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4537720"/>
            <a:ext cx="2051273" cy="1312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Zástupný symbol pro obsah 2"/>
          <p:cNvSpPr txBox="1">
            <a:spLocks/>
          </p:cNvSpPr>
          <p:nvPr/>
        </p:nvSpPr>
        <p:spPr>
          <a:xfrm>
            <a:off x="179512" y="3256384"/>
            <a:ext cx="5184576" cy="77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dle země objevení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611560" y="3861048"/>
            <a:ext cx="4176464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germanium = Německo,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>
          <a:xfrm>
            <a:off x="4499992" y="3861048"/>
            <a:ext cx="2952328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polonium = Polsko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400" name="Picture 16" descr="http://www.ddmpraha.cz/get.php?id=655"/>
          <p:cNvPicPr>
            <a:picLocks noChangeAspect="1" noChangeArrowheads="1"/>
          </p:cNvPicPr>
          <p:nvPr/>
        </p:nvPicPr>
        <p:blipFill>
          <a:blip r:embed="rId8" cstate="print"/>
          <a:srcRect l="1614" t="13125" r="6405" b="12064"/>
          <a:stretch>
            <a:fillRect/>
          </a:stretch>
        </p:blipFill>
        <p:spPr bwMode="auto">
          <a:xfrm>
            <a:off x="1763688" y="4321696"/>
            <a:ext cx="1944216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401" name="Picture 17"/>
          <p:cNvPicPr>
            <a:picLocks noChangeAspect="1" noChangeArrowheads="1"/>
          </p:cNvPicPr>
          <p:nvPr/>
        </p:nvPicPr>
        <p:blipFill>
          <a:blip r:embed="rId9" cstate="print"/>
          <a:srcRect l="1010" t="11646" r="3547" b="10098"/>
          <a:stretch>
            <a:fillRect/>
          </a:stretch>
        </p:blipFill>
        <p:spPr bwMode="auto">
          <a:xfrm>
            <a:off x="4860032" y="4465712"/>
            <a:ext cx="2137012" cy="1440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Zástupný symbol pro obsah 2"/>
          <p:cNvSpPr txBox="1">
            <a:spLocks/>
          </p:cNvSpPr>
          <p:nvPr/>
        </p:nvSpPr>
        <p:spPr>
          <a:xfrm>
            <a:off x="179512" y="4408512"/>
            <a:ext cx="5184576" cy="777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dle významné osobnosti</a:t>
            </a:r>
            <a:endParaRPr kumimoji="0" lang="en-GB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Zástupný symbol pro obsah 2"/>
          <p:cNvSpPr txBox="1">
            <a:spLocks/>
          </p:cNvSpPr>
          <p:nvPr/>
        </p:nvSpPr>
        <p:spPr>
          <a:xfrm>
            <a:off x="611560" y="5013176"/>
            <a:ext cx="4176464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nobelium = Nobel,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Zástupný symbol pro obsah 2"/>
          <p:cNvSpPr txBox="1">
            <a:spLocks/>
          </p:cNvSpPr>
          <p:nvPr/>
        </p:nvSpPr>
        <p:spPr>
          <a:xfrm>
            <a:off x="3707904" y="5013176"/>
            <a:ext cx="3744416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einsteinium = Einstein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1" name="Skupina 30"/>
          <p:cNvGrpSpPr/>
          <p:nvPr/>
        </p:nvGrpSpPr>
        <p:grpSpPr>
          <a:xfrm>
            <a:off x="683568" y="760858"/>
            <a:ext cx="4392488" cy="3748262"/>
            <a:chOff x="683568" y="1120898"/>
            <a:chExt cx="4392488" cy="3748262"/>
          </a:xfrm>
        </p:grpSpPr>
        <p:pic>
          <p:nvPicPr>
            <p:cNvPr id="16403" name="Picture 19" descr="http://img4.wikia.nocookie.net/__cb20081021110935/necyklopedie/images/d/d1/Alfred_Nobel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83568" y="1844824"/>
              <a:ext cx="3272814" cy="302433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6405" name="Picture 21" descr="https://www.spacegrant.org/sites/default/files/nobel-medal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494027" y="1120898"/>
              <a:ext cx="1582029" cy="1588022"/>
            </a:xfrm>
            <a:prstGeom prst="rect">
              <a:avLst/>
            </a:prstGeom>
            <a:noFill/>
          </p:spPr>
        </p:pic>
      </p:grpSp>
      <p:pic>
        <p:nvPicPr>
          <p:cNvPr id="16407" name="Picture 23" descr="http://img.timeinc.net/time/photoessays/2008/nobel_prize/nobel_prize_einstein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8064" y="1844824"/>
            <a:ext cx="2476500" cy="3048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3" name="Zástupný symbol pro obsah 2"/>
          <p:cNvSpPr txBox="1">
            <a:spLocks/>
          </p:cNvSpPr>
          <p:nvPr/>
        </p:nvSpPr>
        <p:spPr>
          <a:xfrm>
            <a:off x="107504" y="6208712"/>
            <a:ext cx="8892480" cy="6766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chem. prvky jsou uspořádány do periodické soustavy prvků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Šipka dolů 33"/>
          <p:cNvSpPr/>
          <p:nvPr/>
        </p:nvSpPr>
        <p:spPr>
          <a:xfrm>
            <a:off x="4283968" y="5517232"/>
            <a:ext cx="288032" cy="720080"/>
          </a:xfrm>
          <a:prstGeom prst="downArrow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9" grpId="0" build="p"/>
      <p:bldP spid="10" grpId="0"/>
      <p:bldP spid="11" grpId="0"/>
      <p:bldP spid="12" grpId="0"/>
      <p:bldP spid="17" grpId="0"/>
      <p:bldP spid="19" grpId="0" build="p"/>
      <p:bldP spid="20" grpId="0"/>
      <p:bldP spid="21" grpId="0"/>
      <p:bldP spid="26" grpId="0" build="p"/>
      <p:bldP spid="27" grpId="0"/>
      <p:bldP spid="28" grpId="0"/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223517"/>
            <a:ext cx="8964488" cy="3589859"/>
          </a:xfrm>
        </p:spPr>
        <p:txBody>
          <a:bodyPr>
            <a:normAutofit/>
          </a:bodyPr>
          <a:lstStyle/>
          <a:p>
            <a:r>
              <a:rPr lang="cs-CZ" dirty="0" smtClean="0"/>
              <a:t>uspořádal všechny tehdy známé prvky (63) do tabulky</a:t>
            </a:r>
          </a:p>
          <a:p>
            <a:r>
              <a:rPr lang="cs-CZ" dirty="0" smtClean="0"/>
              <a:t>podle vzrůstajících atomových hmotností</a:t>
            </a:r>
          </a:p>
          <a:p>
            <a:r>
              <a:rPr lang="cs-CZ" dirty="0" smtClean="0"/>
              <a:t>prvky s podobnými vlastnostmi byly v tabulce pod sebou</a:t>
            </a:r>
          </a:p>
          <a:p>
            <a:r>
              <a:rPr lang="cs-CZ" dirty="0" smtClean="0"/>
              <a:t>nechal volná místa pro dosud neobjevené prvky</a:t>
            </a:r>
            <a:endParaRPr lang="en-GB" dirty="0"/>
          </a:p>
        </p:txBody>
      </p:sp>
      <p:pic>
        <p:nvPicPr>
          <p:cNvPr id="17412" name="Picture 4" descr="http://ucebnicechemie.wz.cz/multi/mendelejev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-27384"/>
            <a:ext cx="2028825" cy="3209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33264" y="-27384"/>
            <a:ext cx="8219256" cy="1714202"/>
          </a:xfrm>
        </p:spPr>
        <p:txBody>
          <a:bodyPr>
            <a:normAutofit/>
          </a:bodyPr>
          <a:lstStyle/>
          <a:p>
            <a:r>
              <a:rPr lang="cs-CZ" b="1" dirty="0" err="1" smtClean="0"/>
              <a:t>Dmitrij</a:t>
            </a:r>
            <a:r>
              <a:rPr lang="cs-CZ" b="1" dirty="0" smtClean="0"/>
              <a:t> </a:t>
            </a:r>
            <a:r>
              <a:rPr lang="cs-CZ" b="1" dirty="0" err="1"/>
              <a:t>I</a:t>
            </a:r>
            <a:r>
              <a:rPr lang="cs-CZ" b="1" dirty="0" err="1" smtClean="0"/>
              <a:t>vanovič</a:t>
            </a:r>
            <a:r>
              <a:rPr lang="cs-CZ" b="1" dirty="0" smtClean="0"/>
              <a:t> </a:t>
            </a:r>
            <a:r>
              <a:rPr lang="cs-CZ" sz="4800" b="1" dirty="0" smtClean="0"/>
              <a:t>MENDĚLEJEV</a:t>
            </a:r>
            <a:br>
              <a:rPr lang="cs-CZ" sz="4800" b="1" dirty="0" smtClean="0"/>
            </a:br>
            <a:r>
              <a:rPr lang="cs-CZ" sz="4800" b="1" dirty="0" smtClean="0"/>
              <a:t>(1869)</a:t>
            </a:r>
            <a:endParaRPr lang="en-GB" sz="4800" b="1" dirty="0"/>
          </a:p>
        </p:txBody>
      </p:sp>
      <p:pic>
        <p:nvPicPr>
          <p:cNvPr id="17410" name="Picture 2" descr="http://www.e-chembook.eu/photos/anorganicka/mendelejevova_tabul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844824"/>
            <a:ext cx="6517194" cy="44016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dirty="0" smtClean="0"/>
              <a:t>Periodický zákon</a:t>
            </a:r>
            <a:endParaRPr lang="en-GB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26170"/>
            <a:ext cx="8229600" cy="1050702"/>
          </a:xfrm>
          <a:solidFill>
            <a:schemeClr val="bg1"/>
          </a:solidFill>
          <a:ln w="38100">
            <a:solidFill>
              <a:srgbClr val="7030A0"/>
            </a:solidFill>
          </a:ln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b="1" dirty="0" smtClean="0"/>
              <a:t>Vlastnosti prvků se periodicky (pravidelně) mění v závislosti na rostoucím protonovém čísle prvku</a:t>
            </a:r>
            <a:endParaRPr lang="en-GB" b="1" dirty="0"/>
          </a:p>
        </p:txBody>
      </p:sp>
      <p:pic>
        <p:nvPicPr>
          <p:cNvPr id="18434" name="Picture 2" descr="http://upload.wikimedia.org/wikipedia/commons/thumb/0/00/Periodic_table_monument.jpg/800px-Periodic_table_monu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76872"/>
            <a:ext cx="5904656" cy="4428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44" y="44624"/>
            <a:ext cx="9043312" cy="49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13666" y="4932457"/>
            <a:ext cx="46023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Periodická soustava prvků:</a:t>
            </a:r>
            <a:endParaRPr lang="en-GB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3926" y="5373216"/>
            <a:ext cx="64063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60363" indent="-360363">
              <a:buFont typeface="Arial" pitchFamily="34" charset="0"/>
              <a:buChar char="•"/>
            </a:pPr>
            <a:r>
              <a:rPr lang="cs-CZ" sz="3200" dirty="0" smtClean="0"/>
              <a:t>7 period (vodorovné řádky tabulky)</a:t>
            </a:r>
            <a:endParaRPr lang="en-GB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381927"/>
            <a:ext cx="4753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60363" indent="-360363">
              <a:buFont typeface="Arial" pitchFamily="34" charset="0"/>
              <a:buChar char="•"/>
            </a:pPr>
            <a:r>
              <a:rPr lang="cs-CZ" sz="3200" dirty="0" smtClean="0"/>
              <a:t>18 skupin (svislé sloupce)</a:t>
            </a:r>
            <a:endParaRPr lang="en-GB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1" y="5381927"/>
            <a:ext cx="87129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buFont typeface="Arial" pitchFamily="34" charset="0"/>
              <a:buChar char="•"/>
            </a:pPr>
            <a:r>
              <a:rPr lang="cs-CZ" sz="3200" dirty="0" smtClean="0"/>
              <a:t>prvky ve skupinách se chovají podobně při reakcích s jinými látkami, ale jejich vzhled a vlastnosti se postupně mění</a:t>
            </a:r>
            <a:endParaRPr lang="en-GB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373216"/>
            <a:ext cx="8712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buFont typeface="Arial" pitchFamily="34" charset="0"/>
              <a:buChar char="•"/>
            </a:pPr>
            <a:r>
              <a:rPr lang="cs-CZ" sz="3200" dirty="0" smtClean="0"/>
              <a:t>prvky s číslem 92 a větším jsou radioaktivní</a:t>
            </a:r>
            <a:endParaRPr lang="en-GB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1" y="5376118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0363" indent="-360363">
              <a:buFont typeface="Arial" pitchFamily="34" charset="0"/>
              <a:buChar char="•"/>
            </a:pPr>
            <a:r>
              <a:rPr lang="cs-CZ" sz="3200" dirty="0" smtClean="0"/>
              <a:t>prvky do PSP doplňoval i český chemik Bohuslav </a:t>
            </a:r>
            <a:r>
              <a:rPr lang="cs-CZ" sz="3200" dirty="0" err="1" smtClean="0"/>
              <a:t>Brauner</a:t>
            </a:r>
            <a:endParaRPr lang="en-GB" sz="3200" dirty="0"/>
          </a:p>
        </p:txBody>
      </p:sp>
      <p:pic>
        <p:nvPicPr>
          <p:cNvPr id="19460" name="Picture 4" descr="http://upload.wikimedia.org/wikipedia/commons/3/34/Bohuslav_Braun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7746" y="4836368"/>
            <a:ext cx="142875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Documents\Peta\Zdravka\CHEM\ZA\prvák\PSPužit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8" y="231775"/>
            <a:ext cx="9077325" cy="6394450"/>
          </a:xfrm>
          <a:prstGeom prst="rect">
            <a:avLst/>
          </a:prstGeom>
          <a:noFill/>
        </p:spPr>
      </p:pic>
      <p:pic>
        <p:nvPicPr>
          <p:cNvPr id="20483" name="Picture 3" descr="E:\Documents\Peta\Zdravka\CHEM\ZA\prvák\PSPvzh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35" y="1088740"/>
            <a:ext cx="9047330" cy="4680520"/>
          </a:xfrm>
          <a:prstGeom prst="rect">
            <a:avLst/>
          </a:prstGeom>
          <a:noFill/>
        </p:spPr>
      </p:pic>
      <p:pic>
        <p:nvPicPr>
          <p:cNvPr id="20485" name="Picture 5" descr="https://lh5.googleusercontent.com/-61LZc4C8xYc/UkaiHup8YCI/AAAAAAAAAyM/pEZKLZJx8ek/w2048-h1627/relative_abundan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548" y="196885"/>
            <a:ext cx="8136904" cy="6464230"/>
          </a:xfrm>
          <a:prstGeom prst="rect">
            <a:avLst/>
          </a:prstGeom>
          <a:noFill/>
        </p:spPr>
      </p:pic>
      <p:pic>
        <p:nvPicPr>
          <p:cNvPr id="20487" name="Picture 7" descr="http://canov.jergym.cz/vyhledav/obrazky/120cas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808" y="1741875"/>
            <a:ext cx="8028384" cy="3374250"/>
          </a:xfrm>
          <a:prstGeom prst="rect">
            <a:avLst/>
          </a:prstGeom>
          <a:noFill/>
        </p:spPr>
      </p:pic>
      <p:pic>
        <p:nvPicPr>
          <p:cNvPr id="20489" name="Picture 9" descr="http://www.aetherwavetheory.info/backup/chemie2/periodic_fractal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38350" y="461963"/>
            <a:ext cx="5067300" cy="5934075"/>
          </a:xfrm>
          <a:prstGeom prst="rect">
            <a:avLst/>
          </a:prstGeom>
          <a:noFill/>
        </p:spPr>
      </p:pic>
      <p:pic>
        <p:nvPicPr>
          <p:cNvPr id="20491" name="Picture 11" descr="http://canov.jergym.cz/vyhledav/varian14/9v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38250" y="571500"/>
            <a:ext cx="66675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/>
          <a:lstStyle/>
          <a:p>
            <a:r>
              <a:rPr lang="cs-CZ" dirty="0" smtClean="0"/>
              <a:t>Vyhledej v PSP prvek, který: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264"/>
            <a:ext cx="5338936" cy="604664"/>
          </a:xfrm>
        </p:spPr>
        <p:txBody>
          <a:bodyPr/>
          <a:lstStyle/>
          <a:p>
            <a:r>
              <a:rPr lang="cs-CZ" dirty="0" smtClean="0"/>
              <a:t>má Z = 80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771800" y="2176264"/>
            <a:ext cx="72008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Hg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67544" y="3184376"/>
            <a:ext cx="5338936" cy="6046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leží ve 4. periodě a 8. skupině</a:t>
            </a: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580112" y="3184376"/>
            <a:ext cx="72008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Fe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4365104"/>
            <a:ext cx="5338936" cy="6046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leží v 1. periodě a 18. skupině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5580112" y="4365104"/>
            <a:ext cx="720080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/>
          <a:lstStyle/>
          <a:p>
            <a:r>
              <a:rPr lang="cs-CZ" dirty="0" smtClean="0"/>
              <a:t>Lokalizuj v PSP tyto prvky: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264"/>
            <a:ext cx="1090464" cy="604664"/>
          </a:xfrm>
        </p:spPr>
        <p:txBody>
          <a:bodyPr/>
          <a:lstStyle/>
          <a:p>
            <a:r>
              <a:rPr lang="cs-CZ" dirty="0" smtClean="0"/>
              <a:t>Br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049488" y="2176264"/>
            <a:ext cx="5760640" cy="676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brom, Z=35, 4. perioda, 17. skupina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67544" y="2996952"/>
            <a:ext cx="1090464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3059832" y="2996952"/>
            <a:ext cx="5760640" cy="6766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zlato, Z=79, 6. perioda, 11. skupina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67544" y="3832448"/>
            <a:ext cx="244827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praseodym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059832" y="3832448"/>
            <a:ext cx="5760640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Z=59, 6. perioda, 5. skupina</a:t>
            </a: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467544" y="4624536"/>
            <a:ext cx="244827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silicium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059832" y="4624536"/>
            <a:ext cx="5760640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Si, Z=14, 3. perioda, 14. skupina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Vyhledej v PSP dvojice prvků a urči, zda mají podobné chemické vlastnosti: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264"/>
            <a:ext cx="3394720" cy="604664"/>
          </a:xfrm>
        </p:spPr>
        <p:txBody>
          <a:bodyPr>
            <a:normAutofit/>
          </a:bodyPr>
          <a:lstStyle/>
          <a:p>
            <a:r>
              <a:rPr lang="cs-CZ" dirty="0" smtClean="0"/>
              <a:t>dusík a kyslík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342692" y="2176264"/>
            <a:ext cx="730424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67544" y="2996952"/>
            <a:ext cx="2160240" cy="6046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a křemík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3203848" y="2996952"/>
            <a:ext cx="1008112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</a:t>
            </a: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67544" y="3832448"/>
            <a:ext cx="244827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zinek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</a:t>
            </a:r>
            <a:r>
              <a:rPr kumimoji="0" lang="cs-CZ" sz="32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3347864" y="3832448"/>
            <a:ext cx="720080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</a:t>
            </a:r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467544" y="4624536"/>
            <a:ext cx="2448272" cy="6046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Au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203848" y="4624536"/>
            <a:ext cx="1008112" cy="6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následuje...</a:t>
            </a:r>
            <a:endParaRPr lang="en-GB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</a:rPr>
              <a:t>Stavba atomu</a:t>
            </a:r>
            <a:endParaRPr lang="en-GB" sz="8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318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Rovnice</vt:lpstr>
      <vt:lpstr>Periodická soustava prvků</vt:lpstr>
      <vt:lpstr>Snímek 2</vt:lpstr>
      <vt:lpstr>Prvek</vt:lpstr>
      <vt:lpstr>Názvy a značky prvků</vt:lpstr>
      <vt:lpstr>Dmitrij Ivanovič MENDĚLEJEV (1869)</vt:lpstr>
      <vt:lpstr>Periodický zákon</vt:lpstr>
      <vt:lpstr>Snímek 7</vt:lpstr>
      <vt:lpstr>Snímek 8</vt:lpstr>
      <vt:lpstr>Vyhledej v PSP prvek, který:</vt:lpstr>
      <vt:lpstr>Lokalizuj v PSP tyto prvky:</vt:lpstr>
      <vt:lpstr>Vyhledej v PSP dvojice prvků a urči, zda mají podobné chemické vlastnosti:</vt:lpstr>
      <vt:lpstr>následuje...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Periodická soustava prvků</dc:title>
  <dc:creator>Mgr. Petra Toboříková</dc:creator>
  <cp:lastModifiedBy>Petra Toboříková</cp:lastModifiedBy>
  <cp:revision>11</cp:revision>
  <dcterms:created xsi:type="dcterms:W3CDTF">2014-10-08T16:43:33Z</dcterms:created>
  <dcterms:modified xsi:type="dcterms:W3CDTF">2014-11-05T09:43:41Z</dcterms:modified>
</cp:coreProperties>
</file>