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99"/>
    <a:srgbClr val="422C16"/>
    <a:srgbClr val="0C788E"/>
    <a:srgbClr val="006666"/>
    <a:srgbClr val="0099CC"/>
    <a:srgbClr val="3366CC"/>
    <a:srgbClr val="660033"/>
    <a:srgbClr val="3333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323" autoAdjust="0"/>
    <p:restoredTop sz="94652" autoAdjust="0"/>
  </p:normalViewPr>
  <p:slideViewPr>
    <p:cSldViewPr>
      <p:cViewPr varScale="1">
        <p:scale>
          <a:sx n="74" d="100"/>
          <a:sy n="74" d="100"/>
        </p:scale>
        <p:origin x="-26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32.wmf"/><Relationship Id="rId2" Type="http://schemas.openxmlformats.org/officeDocument/2006/relationships/image" Target="../media/image31.wmf"/><Relationship Id="rId1" Type="http://schemas.openxmlformats.org/officeDocument/2006/relationships/image" Target="../media/image30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35.wmf"/><Relationship Id="rId2" Type="http://schemas.openxmlformats.org/officeDocument/2006/relationships/image" Target="../media/image34.wmf"/><Relationship Id="rId1" Type="http://schemas.openxmlformats.org/officeDocument/2006/relationships/image" Target="../media/image33.wmf"/><Relationship Id="rId4" Type="http://schemas.openxmlformats.org/officeDocument/2006/relationships/image" Target="../media/image3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10F9B3-D751-49A1-B24F-132DE88B311D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CC5933-0889-48D6-A1DB-C5BF3C8FAF3C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D8C4D8-CC57-4117-B9EF-A09C65F8D505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E53300-935D-4012-A8B8-96C7354904D1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E93896-0BFC-4DE9-B065-E5DE29C23ED8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61D77C-40F1-4E4B-B680-F088BD44F56C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124086-DBD7-46B3-942A-86162C221500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CD2A07-4EB5-4526-8605-A5A2B89964D7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2A6E50-81F6-4DC2-AB41-1B3724471966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A5E4A-4E5F-4F6B-9E0B-0CAE50C54E5B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CA9300-D39D-4096-99FE-76C49E5DC53A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D490321-FCC1-4D58-9C94-87B258F9AA99}" type="slidenum">
              <a:rPr lang="es-ES"/>
              <a:pPr/>
              <a:t>‹#›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4.png"/><Relationship Id="rId4" Type="http://schemas.openxmlformats.org/officeDocument/2006/relationships/oleObject" Target="../embeddings/oleObject3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7.png"/><Relationship Id="rId4" Type="http://schemas.openxmlformats.org/officeDocument/2006/relationships/oleObject" Target="../embeddings/oleObject5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oleObject" Target="../embeddings/oleObject8.bin"/><Relationship Id="rId4" Type="http://schemas.openxmlformats.org/officeDocument/2006/relationships/oleObject" Target="../embeddings/oleObject7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2.bin"/><Relationship Id="rId5" Type="http://schemas.openxmlformats.org/officeDocument/2006/relationships/oleObject" Target="../embeddings/oleObject11.bin"/><Relationship Id="rId4" Type="http://schemas.openxmlformats.org/officeDocument/2006/relationships/oleObject" Target="../embeddings/oleObject10.bin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8" name="Rectangle 150"/>
          <p:cNvSpPr>
            <a:spLocks noGrp="1" noChangeArrowheads="1"/>
          </p:cNvSpPr>
          <p:nvPr>
            <p:ph type="ctrTitle"/>
          </p:nvPr>
        </p:nvSpPr>
        <p:spPr>
          <a:xfrm>
            <a:off x="458670" y="2132856"/>
            <a:ext cx="8226660" cy="1224136"/>
          </a:xfrm>
        </p:spPr>
        <p:txBody>
          <a:bodyPr/>
          <a:lstStyle/>
          <a:p>
            <a:pPr algn="l"/>
            <a:r>
              <a:rPr lang="cs-CZ" sz="8000" b="1" dirty="0" smtClean="0">
                <a:solidFill>
                  <a:schemeClr val="bg1"/>
                </a:solidFill>
              </a:rPr>
              <a:t>RADIOAKTIVITA</a:t>
            </a:r>
            <a:endParaRPr lang="es-ES" sz="8000" b="1" dirty="0">
              <a:solidFill>
                <a:schemeClr val="bg1"/>
              </a:solidFill>
            </a:endParaRPr>
          </a:p>
        </p:txBody>
      </p:sp>
      <p:sp>
        <p:nvSpPr>
          <p:cNvPr id="2215" name="Rectangle 167"/>
          <p:cNvSpPr>
            <a:spLocks noChangeArrowheads="1"/>
          </p:cNvSpPr>
          <p:nvPr/>
        </p:nvSpPr>
        <p:spPr bwMode="auto">
          <a:xfrm>
            <a:off x="2843213" y="4653136"/>
            <a:ext cx="4897139" cy="7203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50000"/>
              </a:lnSpc>
            </a:pPr>
            <a:r>
              <a:rPr lang="cs-CZ" sz="2400" b="1" dirty="0" smtClean="0">
                <a:solidFill>
                  <a:schemeClr val="bg1"/>
                </a:solidFill>
              </a:rPr>
              <a:t>Mgr. Petra Toboříková, Ph.D.</a:t>
            </a:r>
          </a:p>
          <a:p>
            <a:pPr algn="ctr">
              <a:lnSpc>
                <a:spcPct val="150000"/>
              </a:lnSpc>
            </a:pPr>
            <a:r>
              <a:rPr lang="cs-CZ" sz="1600" b="1" dirty="0" smtClean="0">
                <a:solidFill>
                  <a:schemeClr val="bg1"/>
                </a:solidFill>
              </a:rPr>
              <a:t>VOŠZ a SZŠ Hradec Králové</a:t>
            </a:r>
            <a:endParaRPr lang="es-ES" sz="1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5680" y="1600201"/>
            <a:ext cx="8686800" cy="604664"/>
          </a:xfrm>
        </p:spPr>
        <p:txBody>
          <a:bodyPr/>
          <a:lstStyle/>
          <a:p>
            <a:r>
              <a:rPr lang="cs-CZ" dirty="0" smtClean="0"/>
              <a:t>atomová jádra některých nuklidů jsou nestálá</a:t>
            </a:r>
            <a:endParaRPr lang="cs-CZ" dirty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323528" y="2176264"/>
            <a:ext cx="8398768" cy="1180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541338" marR="0" lvl="0" indent="-541338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cs-CZ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→ samovolně se přeměňují na jiná</a:t>
            </a:r>
            <a:br>
              <a:rPr kumimoji="0" lang="cs-CZ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cs-CZ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 vyzařují přitom pronikavé neviditelné záření </a:t>
            </a:r>
            <a:r>
              <a:rPr kumimoji="0" lang="cs-CZ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cs typeface="+mn-cs"/>
              </a:rPr>
              <a:t>– </a:t>
            </a:r>
            <a:r>
              <a:rPr kumimoji="0" lang="cs-CZ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cs typeface="+mn-cs"/>
              </a:rPr>
              <a:t>jaderné</a:t>
            </a:r>
            <a:endParaRPr kumimoji="0" lang="cs-CZ" sz="32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39269" name="Picture 5" descr="http://www.auntminnieeurope.com/user/images/content_images/sup_mol/2012_01_12_12_25_38_63_2012_01_16_Nuclear_Henri_Becquere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3987" y="3717032"/>
            <a:ext cx="1905000" cy="23907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TextovéPole 6"/>
          <p:cNvSpPr txBox="1"/>
          <p:nvPr/>
        </p:nvSpPr>
        <p:spPr>
          <a:xfrm>
            <a:off x="251520" y="6237312"/>
            <a:ext cx="25699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>
                <a:solidFill>
                  <a:schemeClr val="bg1"/>
                </a:solidFill>
              </a:rPr>
              <a:t>Henri</a:t>
            </a:r>
            <a:r>
              <a:rPr lang="cs-CZ" dirty="0" smtClean="0">
                <a:solidFill>
                  <a:schemeClr val="bg1"/>
                </a:solidFill>
              </a:rPr>
              <a:t> Becquerel (1896)</a:t>
            </a:r>
            <a:endParaRPr lang="en-GB" dirty="0">
              <a:solidFill>
                <a:schemeClr val="bg1"/>
              </a:solidFill>
            </a:endParaRPr>
          </a:p>
        </p:txBody>
      </p:sp>
      <p:grpSp>
        <p:nvGrpSpPr>
          <p:cNvPr id="14" name="Skupina 13"/>
          <p:cNvGrpSpPr/>
          <p:nvPr/>
        </p:nvGrpSpPr>
        <p:grpSpPr>
          <a:xfrm>
            <a:off x="6227841" y="3717032"/>
            <a:ext cx="2736647" cy="2889612"/>
            <a:chOff x="6227841" y="3717032"/>
            <a:chExt cx="2736647" cy="2889612"/>
          </a:xfrm>
        </p:grpSpPr>
        <p:pic>
          <p:nvPicPr>
            <p:cNvPr id="139271" name="Picture 7" descr="http://media.web.britannica.com/eb-media/86/101086-004-41BFE1A3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533764" y="3717032"/>
              <a:ext cx="2124800" cy="2390400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sp>
          <p:nvSpPr>
            <p:cNvPr id="10" name="TextovéPole 9"/>
            <p:cNvSpPr txBox="1"/>
            <p:nvPr/>
          </p:nvSpPr>
          <p:spPr>
            <a:xfrm>
              <a:off x="6227841" y="6237312"/>
              <a:ext cx="273664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chemeClr val="bg1"/>
                  </a:solidFill>
                </a:rPr>
                <a:t>Ernest </a:t>
              </a:r>
              <a:r>
                <a:rPr lang="cs-CZ" dirty="0" err="1" smtClean="0">
                  <a:solidFill>
                    <a:schemeClr val="bg1"/>
                  </a:solidFill>
                </a:rPr>
                <a:t>Rutherford</a:t>
              </a:r>
              <a:r>
                <a:rPr lang="cs-CZ" dirty="0" smtClean="0">
                  <a:solidFill>
                    <a:schemeClr val="bg1"/>
                  </a:solidFill>
                </a:rPr>
                <a:t> (1908)</a:t>
              </a:r>
              <a:endParaRPr lang="en-GB" dirty="0">
                <a:solidFill>
                  <a:schemeClr val="bg1"/>
                </a:solidFill>
              </a:endParaRPr>
            </a:p>
          </p:txBody>
        </p:sp>
      </p:grpSp>
      <p:pic>
        <p:nvPicPr>
          <p:cNvPr id="139273" name="Picture 9" descr="http://www.nobelprize.org/nobel_prizes/physics/laureates/1903/curie_wedding_phot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72388" y="3717032"/>
            <a:ext cx="1799225" cy="23904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2" name="TextovéPole 11"/>
          <p:cNvSpPr txBox="1"/>
          <p:nvPr/>
        </p:nvSpPr>
        <p:spPr>
          <a:xfrm>
            <a:off x="3455797" y="6237312"/>
            <a:ext cx="22324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P. a M. Curie (1903)</a:t>
            </a:r>
            <a:endParaRPr lang="en-GB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39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139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5680" y="1600201"/>
            <a:ext cx="8686800" cy="1108719"/>
          </a:xfrm>
        </p:spPr>
        <p:txBody>
          <a:bodyPr/>
          <a:lstStyle/>
          <a:p>
            <a:r>
              <a:rPr lang="cs-CZ" dirty="0" smtClean="0"/>
              <a:t>jaderné záření má zhoubný vliv na živé organismy</a:t>
            </a:r>
            <a:endParaRPr lang="cs-CZ" dirty="0"/>
          </a:p>
        </p:txBody>
      </p:sp>
      <p:pic>
        <p:nvPicPr>
          <p:cNvPr id="153602" name="Picture 2" descr="http://www.chelemendik.sk/pictures/3730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4005064"/>
            <a:ext cx="2476500" cy="14382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205680" y="3192760"/>
            <a:ext cx="8686800" cy="596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cs-CZ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cs typeface="+mn-cs"/>
              </a:rPr>
              <a:t>Černobyl 1986</a:t>
            </a:r>
          </a:p>
        </p:txBody>
      </p:sp>
      <p:pic>
        <p:nvPicPr>
          <p:cNvPr id="153604" name="Picture 4" descr="http://chernobylzone.cz/wp-content/uploads/2012/11/chernobyl-reaktor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2636912"/>
            <a:ext cx="4406890" cy="24482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179512" y="2636912"/>
            <a:ext cx="3456384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cs-CZ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cs typeface="+mn-cs"/>
              </a:rPr>
              <a:t>Fukušima</a:t>
            </a:r>
            <a:r>
              <a:rPr kumimoji="0" lang="cs-CZ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cs typeface="+mn-cs"/>
              </a:rPr>
              <a:t> 2011</a:t>
            </a:r>
          </a:p>
        </p:txBody>
      </p:sp>
      <p:pic>
        <p:nvPicPr>
          <p:cNvPr id="153606" name="Picture 6" descr="http://i.idnes.cz/06/042/gal/MIZ1245f7_NWS_66692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2276872"/>
            <a:ext cx="2524125" cy="381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53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53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6" dur="500"/>
                                        <p:tgtEl>
                                          <p:spTgt spid="1536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9" dur="500"/>
                                        <p:tgtEl>
                                          <p:spTgt spid="1536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153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build="p" bldLvl="2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5680" y="1412776"/>
            <a:ext cx="8686800" cy="1756791"/>
          </a:xfrm>
        </p:spPr>
        <p:txBody>
          <a:bodyPr/>
          <a:lstStyle/>
          <a:p>
            <a:pPr marL="0" indent="0" algn="ctr">
              <a:buNone/>
            </a:pPr>
            <a:r>
              <a:rPr lang="cs-CZ" b="1" dirty="0" smtClean="0"/>
              <a:t>RADIOAKTIVITA</a:t>
            </a:r>
            <a:br>
              <a:rPr lang="cs-CZ" b="1" dirty="0" smtClean="0"/>
            </a:br>
            <a:r>
              <a:rPr lang="cs-CZ" b="1" dirty="0" smtClean="0">
                <a:latin typeface="Calibri"/>
              </a:rPr>
              <a:t>=</a:t>
            </a:r>
            <a:br>
              <a:rPr lang="cs-CZ" b="1" dirty="0" smtClean="0">
                <a:latin typeface="Calibri"/>
              </a:rPr>
            </a:br>
            <a:r>
              <a:rPr lang="cs-CZ" b="1" dirty="0" smtClean="0"/>
              <a:t>samovolný rozpad jader atomů</a:t>
            </a:r>
            <a:endParaRPr lang="cs-CZ" b="1" dirty="0"/>
          </a:p>
        </p:txBody>
      </p:sp>
      <p:grpSp>
        <p:nvGrpSpPr>
          <p:cNvPr id="9" name="Skupina 8"/>
          <p:cNvGrpSpPr/>
          <p:nvPr/>
        </p:nvGrpSpPr>
        <p:grpSpPr>
          <a:xfrm>
            <a:off x="1007604" y="3861048"/>
            <a:ext cx="2371725" cy="1881500"/>
            <a:chOff x="1007604" y="3861048"/>
            <a:chExt cx="2371725" cy="1881500"/>
          </a:xfrm>
        </p:grpSpPr>
        <p:pic>
          <p:nvPicPr>
            <p:cNvPr id="154626" name="Picture 2" descr="http://skola333.webz.cz/uranit.jpg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B0C0BF"/>
                </a:clrFrom>
                <a:clrTo>
                  <a:srgbClr val="B0C0B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007604" y="3861048"/>
              <a:ext cx="2371725" cy="1504951"/>
            </a:xfrm>
            <a:prstGeom prst="rect">
              <a:avLst/>
            </a:prstGeom>
            <a:noFill/>
          </p:spPr>
        </p:pic>
        <p:sp>
          <p:nvSpPr>
            <p:cNvPr id="8" name="TextovéPole 7"/>
            <p:cNvSpPr txBox="1"/>
            <p:nvPr/>
          </p:nvSpPr>
          <p:spPr>
            <a:xfrm>
              <a:off x="1812593" y="5373216"/>
              <a:ext cx="76174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err="1" smtClean="0"/>
                <a:t>uranit</a:t>
              </a:r>
              <a:endParaRPr lang="en-GB" dirty="0"/>
            </a:p>
          </p:txBody>
        </p:sp>
      </p:grpSp>
      <p:graphicFrame>
        <p:nvGraphicFramePr>
          <p:cNvPr id="154627" name="Object 3"/>
          <p:cNvGraphicFramePr>
            <a:graphicFrameLocks noChangeAspect="1"/>
          </p:cNvGraphicFramePr>
          <p:nvPr/>
        </p:nvGraphicFramePr>
        <p:xfrm>
          <a:off x="5076056" y="4221088"/>
          <a:ext cx="1080120" cy="1251386"/>
        </p:xfrm>
        <a:graphic>
          <a:graphicData uri="http://schemas.openxmlformats.org/presentationml/2006/ole">
            <p:oleObj spid="_x0000_s154627" name="Rovnice" r:id="rId4" imgW="228600" imgH="2412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"/>
                                        <p:tgtEl>
                                          <p:spTgt spid="154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5680" y="1412777"/>
            <a:ext cx="8686800" cy="648072"/>
          </a:xfrm>
        </p:spPr>
        <p:txBody>
          <a:bodyPr/>
          <a:lstStyle/>
          <a:p>
            <a:pPr marL="0" indent="0" algn="ctr">
              <a:buNone/>
            </a:pPr>
            <a:r>
              <a:rPr lang="cs-CZ" b="1" dirty="0" smtClean="0"/>
              <a:t>Jaderné záření</a:t>
            </a:r>
            <a:endParaRPr lang="cs-CZ" b="1" dirty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323528" y="2132856"/>
            <a:ext cx="8398768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541338" marR="0" lvl="0" indent="-541338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tři druhy</a:t>
            </a:r>
            <a:endParaRPr kumimoji="0" lang="cs-CZ" sz="28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55652" name="Picture 4" descr="http://www.palba.cz/forumfoto/albums/Jaderne_zbane/Druhy_zareni35_03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2924944"/>
            <a:ext cx="3510136" cy="26326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55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5680" y="188640"/>
            <a:ext cx="8686800" cy="648072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 algn="ctr">
              <a:buNone/>
            </a:pPr>
            <a:r>
              <a:rPr lang="cs-CZ" sz="4400" b="1" dirty="0">
                <a:solidFill>
                  <a:schemeClr val="bg1"/>
                </a:solidFill>
              </a:rPr>
              <a:t>Záření </a:t>
            </a:r>
            <a:r>
              <a:rPr lang="el-GR" sz="4400" b="1" dirty="0">
                <a:solidFill>
                  <a:schemeClr val="bg1"/>
                </a:solidFill>
              </a:rPr>
              <a:t>α</a:t>
            </a:r>
            <a:r>
              <a:rPr lang="cs-CZ" sz="4400" b="1" dirty="0">
                <a:solidFill>
                  <a:schemeClr val="bg1"/>
                </a:solidFill>
              </a:rPr>
              <a:t> (alfa)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323528" y="1443584"/>
            <a:ext cx="7272808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541338" marR="0" lvl="0" indent="-541338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proud (10 % rychlosti světla) jader atomů </a:t>
            </a:r>
            <a:endParaRPr kumimoji="0" lang="cs-CZ" sz="28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56674" name="Object 2"/>
          <p:cNvGraphicFramePr>
            <a:graphicFrameLocks noChangeAspect="1"/>
          </p:cNvGraphicFramePr>
          <p:nvPr/>
        </p:nvGraphicFramePr>
        <p:xfrm>
          <a:off x="7524328" y="1340768"/>
          <a:ext cx="836613" cy="750888"/>
        </p:xfrm>
        <a:graphic>
          <a:graphicData uri="http://schemas.openxmlformats.org/presentationml/2006/ole">
            <p:oleObj spid="_x0000_s156674" name="Rovnice" r:id="rId3" imgW="279360" imgH="228600" progId="Equation.3">
              <p:embed/>
            </p:oleObj>
          </a:graphicData>
        </a:graphic>
      </p:graphicFrame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323528" y="1947640"/>
            <a:ext cx="7848872" cy="2633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541338" marR="0" lvl="0" indent="-541338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pronikne vrstvou vzduchu silnou několik cm</a:t>
            </a:r>
          </a:p>
          <a:p>
            <a:pPr marL="541338" marR="0" lvl="0" indent="-541338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cs-CZ" sz="2800" kern="0" dirty="0" smtClean="0">
                <a:latin typeface="+mn-lt"/>
                <a:cs typeface="+mn-cs"/>
              </a:rPr>
              <a:t>zastaví ho list papíru</a:t>
            </a:r>
          </a:p>
          <a:p>
            <a:pPr marL="541338" marR="0" lvl="0" indent="-541338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80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silné ionizační účinky</a:t>
            </a:r>
          </a:p>
          <a:p>
            <a:pPr marL="541338" marR="0" lvl="0" indent="-541338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cs-CZ" sz="2800" kern="0" dirty="0" smtClean="0">
                <a:latin typeface="+mn-lt"/>
                <a:cs typeface="+mn-cs"/>
              </a:rPr>
              <a:t>vdechnutí či pozření je velmi nebezpečné</a:t>
            </a:r>
          </a:p>
          <a:p>
            <a:pPr marL="541338" marR="0" lvl="0" indent="-541338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80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Rn</a:t>
            </a:r>
            <a:r>
              <a:rPr kumimoji="0" lang="cs-CZ" sz="280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v nevětraných místnostech</a:t>
            </a:r>
          </a:p>
          <a:p>
            <a:pPr marL="998538" lvl="1" indent="-541338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kumimoji="0" lang="cs-CZ" sz="280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radonové průzkumy</a:t>
            </a:r>
          </a:p>
        </p:txBody>
      </p:sp>
      <p:graphicFrame>
        <p:nvGraphicFramePr>
          <p:cNvPr id="156675" name="Object 3"/>
          <p:cNvGraphicFramePr>
            <a:graphicFrameLocks noChangeAspect="1"/>
          </p:cNvGraphicFramePr>
          <p:nvPr/>
        </p:nvGraphicFramePr>
        <p:xfrm>
          <a:off x="395536" y="4984060"/>
          <a:ext cx="6529982" cy="1109236"/>
        </p:xfrm>
        <a:graphic>
          <a:graphicData uri="http://schemas.openxmlformats.org/presentationml/2006/ole">
            <p:oleObj spid="_x0000_s156675" name="Rovnice" r:id="rId4" imgW="1130040" imgH="241200" progId="Equation.3">
              <p:embed/>
            </p:oleObj>
          </a:graphicData>
        </a:graphic>
      </p:graphicFrame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46095" y="3949016"/>
            <a:ext cx="2118393" cy="21442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"/>
                                        <p:tgtEl>
                                          <p:spTgt spid="156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500"/>
                                        <p:tgtEl>
                                          <p:spTgt spid="156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utoUpdateAnimBg="0"/>
      <p:bldP spid="7" grpId="0" build="p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5680" y="260648"/>
            <a:ext cx="8686800" cy="648072"/>
          </a:xfrm>
        </p:spPr>
        <p:txBody>
          <a:bodyPr/>
          <a:lstStyle/>
          <a:p>
            <a:pPr marL="0" indent="0" algn="ctr">
              <a:buNone/>
            </a:pPr>
            <a:r>
              <a:rPr lang="cs-CZ" sz="4400" b="1" dirty="0" smtClean="0">
                <a:solidFill>
                  <a:schemeClr val="bg1"/>
                </a:solidFill>
              </a:rPr>
              <a:t>Záření </a:t>
            </a:r>
            <a:r>
              <a:rPr lang="el-GR" sz="4400" b="1" dirty="0" smtClean="0">
                <a:solidFill>
                  <a:schemeClr val="bg1"/>
                </a:solidFill>
              </a:rPr>
              <a:t>β</a:t>
            </a:r>
            <a:r>
              <a:rPr lang="cs-CZ" sz="4400" b="1" dirty="0" smtClean="0">
                <a:solidFill>
                  <a:schemeClr val="bg1"/>
                </a:solidFill>
              </a:rPr>
              <a:t> (beta)</a:t>
            </a:r>
            <a:endParaRPr lang="cs-CZ" sz="4400" b="1" dirty="0">
              <a:solidFill>
                <a:schemeClr val="bg1"/>
              </a:solidFill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323528" y="1268760"/>
            <a:ext cx="8424936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541338" marR="0" lvl="0" indent="-541338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proud (99 % rychlosti světla) elektronů</a:t>
            </a:r>
          </a:p>
          <a:p>
            <a:pPr marL="541338" marR="0" lvl="0" indent="-541338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elektrony se uvolňují v jádře přeměnou neutronů</a:t>
            </a:r>
            <a:endParaRPr kumimoji="0" lang="cs-CZ" sz="28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323528" y="3068960"/>
            <a:ext cx="7848872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541338" marR="0" lvl="0" indent="-541338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100x pronikavější než záření </a:t>
            </a:r>
            <a:r>
              <a:rPr kumimoji="0" lang="el-GR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α</a:t>
            </a:r>
            <a:endParaRPr kumimoji="0" lang="cs-CZ" sz="2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41338" marR="0" lvl="0" indent="-541338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cs-CZ" sz="2800" kern="0" dirty="0" smtClean="0">
                <a:latin typeface="+mn-lt"/>
                <a:cs typeface="+mn-cs"/>
              </a:rPr>
              <a:t>zastaví ho kov silný 1 mm</a:t>
            </a:r>
            <a:endParaRPr kumimoji="0" lang="cs-CZ" sz="280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56675" name="Object 3"/>
          <p:cNvGraphicFramePr>
            <a:graphicFrameLocks noChangeAspect="1"/>
          </p:cNvGraphicFramePr>
          <p:nvPr/>
        </p:nvGraphicFramePr>
        <p:xfrm>
          <a:off x="2954636" y="2314466"/>
          <a:ext cx="3129532" cy="682486"/>
        </p:xfrm>
        <a:graphic>
          <a:graphicData uri="http://schemas.openxmlformats.org/presentationml/2006/ole">
            <p:oleObj spid="_x0000_s157699" name="Rovnice" r:id="rId3" imgW="1066680" imgH="241200" progId="Equation.3">
              <p:embed/>
            </p:oleObj>
          </a:graphicData>
        </a:graphic>
      </p:graphicFrame>
      <p:grpSp>
        <p:nvGrpSpPr>
          <p:cNvPr id="13" name="Skupina 12"/>
          <p:cNvGrpSpPr/>
          <p:nvPr/>
        </p:nvGrpSpPr>
        <p:grpSpPr>
          <a:xfrm>
            <a:off x="5508104" y="2420888"/>
            <a:ext cx="2738913" cy="677689"/>
            <a:chOff x="5508104" y="2420888"/>
            <a:chExt cx="2738913" cy="677689"/>
          </a:xfrm>
        </p:grpSpPr>
        <p:sp>
          <p:nvSpPr>
            <p:cNvPr id="8" name="Elipsa 7"/>
            <p:cNvSpPr/>
            <p:nvPr/>
          </p:nvSpPr>
          <p:spPr>
            <a:xfrm>
              <a:off x="5508104" y="2420888"/>
              <a:ext cx="792088" cy="576064"/>
            </a:xfrm>
            <a:prstGeom prst="ellipse">
              <a:avLst/>
            </a:prstGeom>
            <a:noFill/>
            <a:ln>
              <a:solidFill>
                <a:srgbClr val="0033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0" name="Přímá spojovací čára 9"/>
            <p:cNvCxnSpPr>
              <a:stCxn id="8" idx="6"/>
            </p:cNvCxnSpPr>
            <p:nvPr/>
          </p:nvCxnSpPr>
          <p:spPr>
            <a:xfrm>
              <a:off x="6300192" y="2708920"/>
              <a:ext cx="648072" cy="144016"/>
            </a:xfrm>
            <a:prstGeom prst="line">
              <a:avLst/>
            </a:prstGeom>
            <a:noFill/>
            <a:ln>
              <a:solidFill>
                <a:srgbClr val="0033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11" name="TextovéPole 10"/>
            <p:cNvSpPr txBox="1"/>
            <p:nvPr/>
          </p:nvSpPr>
          <p:spPr>
            <a:xfrm>
              <a:off x="6948264" y="2636912"/>
              <a:ext cx="129875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 smtClean="0">
                  <a:solidFill>
                    <a:srgbClr val="003399"/>
                  </a:solidFill>
                </a:rPr>
                <a:t>neutrino</a:t>
              </a:r>
              <a:endParaRPr lang="en-GB" sz="2400" dirty="0">
                <a:solidFill>
                  <a:srgbClr val="003399"/>
                </a:solidFill>
              </a:endParaRPr>
            </a:p>
          </p:txBody>
        </p:sp>
      </p:grpSp>
      <p:graphicFrame>
        <p:nvGraphicFramePr>
          <p:cNvPr id="157700" name="Object 4"/>
          <p:cNvGraphicFramePr>
            <a:graphicFrameLocks noChangeAspect="1"/>
          </p:cNvGraphicFramePr>
          <p:nvPr/>
        </p:nvGraphicFramePr>
        <p:xfrm>
          <a:off x="429171" y="4264025"/>
          <a:ext cx="6015037" cy="1109663"/>
        </p:xfrm>
        <a:graphic>
          <a:graphicData uri="http://schemas.openxmlformats.org/presentationml/2006/ole">
            <p:oleObj spid="_x0000_s157700" name="Rovnice" r:id="rId4" imgW="1041120" imgH="241200" progId="Equation.3">
              <p:embed/>
            </p:oleObj>
          </a:graphicData>
        </a:graphic>
      </p:graphicFrame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27265" y="3717032"/>
            <a:ext cx="2337223" cy="22900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"/>
                                        <p:tgtEl>
                                          <p:spTgt spid="156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500"/>
                                        <p:tgtEl>
                                          <p:spTgt spid="157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utoUpdateAnimBg="0"/>
      <p:bldP spid="7" grpId="0" build="p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5680" y="260648"/>
            <a:ext cx="8686800" cy="648072"/>
          </a:xfrm>
        </p:spPr>
        <p:txBody>
          <a:bodyPr/>
          <a:lstStyle/>
          <a:p>
            <a:pPr marL="0" indent="0" algn="ctr">
              <a:buNone/>
            </a:pPr>
            <a:r>
              <a:rPr lang="cs-CZ" sz="4400" b="1" dirty="0" smtClean="0">
                <a:solidFill>
                  <a:schemeClr val="bg1"/>
                </a:solidFill>
              </a:rPr>
              <a:t>Záření </a:t>
            </a:r>
            <a:r>
              <a:rPr lang="el-GR" sz="4400" b="1" dirty="0" smtClean="0">
                <a:solidFill>
                  <a:schemeClr val="bg1"/>
                </a:solidFill>
              </a:rPr>
              <a:t>γ</a:t>
            </a:r>
            <a:r>
              <a:rPr lang="cs-CZ" sz="4400" b="1" dirty="0" smtClean="0">
                <a:solidFill>
                  <a:schemeClr val="bg1"/>
                </a:solidFill>
              </a:rPr>
              <a:t> (gama)</a:t>
            </a:r>
            <a:endParaRPr lang="cs-CZ" sz="4400" b="1" dirty="0">
              <a:solidFill>
                <a:schemeClr val="bg1"/>
              </a:solidFill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323528" y="1268760"/>
            <a:ext cx="8424936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541338" marR="0" lvl="0" indent="-541338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elektromagnetické vlnění (téměř rychlost světla)</a:t>
            </a:r>
          </a:p>
          <a:p>
            <a:pPr marL="541338" marR="0" lvl="0" indent="-541338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složení jádra se nemění</a:t>
            </a:r>
          </a:p>
          <a:p>
            <a:pPr marL="541338" marR="0" lvl="0" indent="-541338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cs-CZ" sz="2800" kern="0" dirty="0" smtClean="0">
                <a:latin typeface="+mn-lt"/>
                <a:cs typeface="+mn-cs"/>
              </a:rPr>
              <a:t>nejpronikavější</a:t>
            </a:r>
          </a:p>
          <a:p>
            <a:pPr marL="541338" marR="0" lvl="0" indent="-541338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80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zastaví ho blok betonu nebo olova</a:t>
            </a:r>
          </a:p>
        </p:txBody>
      </p:sp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71600" y="3212975"/>
            <a:ext cx="4536504" cy="31574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94693" y="3580306"/>
            <a:ext cx="2469795" cy="24409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5680" y="260648"/>
            <a:ext cx="8686800" cy="648072"/>
          </a:xfrm>
        </p:spPr>
        <p:txBody>
          <a:bodyPr/>
          <a:lstStyle/>
          <a:p>
            <a:pPr marL="0" indent="0" algn="ctr">
              <a:buNone/>
            </a:pPr>
            <a:r>
              <a:rPr lang="cs-CZ" sz="4400" b="1" dirty="0" smtClean="0">
                <a:solidFill>
                  <a:schemeClr val="bg1"/>
                </a:solidFill>
              </a:rPr>
              <a:t>Poločas přeměny </a:t>
            </a:r>
            <a:r>
              <a:rPr lang="el-GR" sz="4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cs-CZ" sz="3600" b="1" baseline="-25000" dirty="0" smtClean="0">
                <a:solidFill>
                  <a:schemeClr val="bg1"/>
                </a:solidFill>
                <a:cs typeface="Times New Roman" pitchFamily="18" charset="0"/>
              </a:rPr>
              <a:t>1/2</a:t>
            </a:r>
            <a:endParaRPr lang="cs-CZ" sz="4400" b="1" baseline="-25000" dirty="0">
              <a:solidFill>
                <a:schemeClr val="bg1"/>
              </a:solidFill>
              <a:cs typeface="Times New Roman" pitchFamily="18" charset="0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324036" y="1196752"/>
            <a:ext cx="8495928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69875" lvl="0" indent="-269875" algn="ctr">
              <a:spcBef>
                <a:spcPct val="20000"/>
              </a:spcBef>
            </a:pPr>
            <a:r>
              <a:rPr lang="cs-CZ" sz="2800" dirty="0" smtClean="0"/>
              <a:t>=</a:t>
            </a:r>
          </a:p>
          <a:p>
            <a:pPr marL="269875" lvl="0" indent="-269875" algn="ctr">
              <a:spcBef>
                <a:spcPct val="20000"/>
              </a:spcBef>
            </a:pPr>
            <a:r>
              <a:rPr lang="cs-CZ" sz="2800" dirty="0" smtClean="0"/>
              <a:t>doba</a:t>
            </a:r>
            <a:r>
              <a:rPr lang="cs-CZ" sz="2800" dirty="0"/>
              <a:t>, za kterou se přemění </a:t>
            </a:r>
            <a:r>
              <a:rPr lang="cs-CZ" sz="2800" b="1" dirty="0"/>
              <a:t>polovina</a:t>
            </a:r>
            <a:r>
              <a:rPr lang="cs-CZ" sz="2800" dirty="0"/>
              <a:t> z celkového počtu jader v daném množství </a:t>
            </a:r>
            <a:r>
              <a:rPr lang="cs-CZ" sz="2800" dirty="0" err="1"/>
              <a:t>radionuklidu</a:t>
            </a:r>
            <a:endParaRPr kumimoji="0" lang="cs-CZ" sz="240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" name="Picture 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42178" y="2564904"/>
            <a:ext cx="6459644" cy="33843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2447764" y="2636912"/>
            <a:ext cx="4248472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69875" lvl="0" indent="-269875">
              <a:spcBef>
                <a:spcPts val="0"/>
              </a:spcBef>
            </a:pPr>
            <a:r>
              <a:rPr lang="el-GR" sz="4000" dirty="0" smtClean="0"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cs-CZ" sz="2800" baseline="-25000" dirty="0" smtClean="0">
                <a:cs typeface="Times New Roman" pitchFamily="18" charset="0"/>
              </a:rPr>
              <a:t>1/2</a:t>
            </a:r>
            <a:r>
              <a:rPr lang="cs-CZ" sz="2800" dirty="0" smtClean="0">
                <a:cs typeface="Times New Roman" pitchFamily="18" charset="0"/>
              </a:rPr>
              <a:t>(Po) </a:t>
            </a:r>
            <a:r>
              <a:rPr lang="cs-CZ" sz="2800" dirty="0" smtClean="0">
                <a:latin typeface="Calibri"/>
                <a:cs typeface="Times New Roman" pitchFamily="18" charset="0"/>
              </a:rPr>
              <a:t>= 0,3 </a:t>
            </a:r>
            <a:r>
              <a:rPr lang="el-GR" sz="2800" dirty="0" smtClean="0">
                <a:latin typeface="Calibri"/>
                <a:cs typeface="Times New Roman" pitchFamily="18" charset="0"/>
              </a:rPr>
              <a:t>μ</a:t>
            </a:r>
            <a:r>
              <a:rPr lang="cs-CZ" sz="2800" dirty="0" smtClean="0">
                <a:latin typeface="Calibri"/>
                <a:cs typeface="Times New Roman" pitchFamily="18" charset="0"/>
              </a:rPr>
              <a:t>s</a:t>
            </a:r>
          </a:p>
          <a:p>
            <a:pPr marL="269875" indent="-269875">
              <a:spcBef>
                <a:spcPts val="0"/>
              </a:spcBef>
            </a:pPr>
            <a:r>
              <a:rPr lang="el-GR" sz="3600" dirty="0" smtClean="0"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cs-CZ" sz="2800" baseline="-25000" dirty="0" smtClean="0">
                <a:cs typeface="Times New Roman" pitchFamily="18" charset="0"/>
              </a:rPr>
              <a:t>1/2</a:t>
            </a:r>
            <a:r>
              <a:rPr lang="cs-CZ" sz="2800" dirty="0" smtClean="0">
                <a:cs typeface="Times New Roman" pitchFamily="18" charset="0"/>
              </a:rPr>
              <a:t>(</a:t>
            </a:r>
            <a:r>
              <a:rPr lang="cs-CZ" sz="2800" dirty="0" err="1" smtClean="0">
                <a:cs typeface="Times New Roman" pitchFamily="18" charset="0"/>
              </a:rPr>
              <a:t>Rn</a:t>
            </a:r>
            <a:r>
              <a:rPr lang="cs-CZ" sz="2800" dirty="0" smtClean="0">
                <a:cs typeface="Times New Roman" pitchFamily="18" charset="0"/>
              </a:rPr>
              <a:t>) </a:t>
            </a:r>
            <a:r>
              <a:rPr lang="cs-CZ" sz="2800" dirty="0" smtClean="0">
                <a:latin typeface="Calibri"/>
                <a:cs typeface="Times New Roman" pitchFamily="18" charset="0"/>
              </a:rPr>
              <a:t>= 3,8 dne</a:t>
            </a:r>
            <a:endParaRPr lang="cs-CZ" sz="2000" kern="0" dirty="0"/>
          </a:p>
          <a:p>
            <a:pPr marL="269875" indent="-269875">
              <a:spcBef>
                <a:spcPts val="0"/>
              </a:spcBef>
            </a:pPr>
            <a:r>
              <a:rPr lang="el-GR" sz="3600" dirty="0" smtClean="0"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cs-CZ" sz="2800" baseline="-25000" dirty="0" smtClean="0">
                <a:cs typeface="Times New Roman" pitchFamily="18" charset="0"/>
              </a:rPr>
              <a:t>1/2</a:t>
            </a:r>
            <a:r>
              <a:rPr lang="cs-CZ" sz="2800" dirty="0" smtClean="0">
                <a:cs typeface="Times New Roman" pitchFamily="18" charset="0"/>
              </a:rPr>
              <a:t>(</a:t>
            </a:r>
            <a:r>
              <a:rPr lang="cs-CZ" sz="2800" dirty="0" err="1" smtClean="0">
                <a:cs typeface="Times New Roman" pitchFamily="18" charset="0"/>
              </a:rPr>
              <a:t>Ra</a:t>
            </a:r>
            <a:r>
              <a:rPr lang="cs-CZ" sz="2800" dirty="0" smtClean="0">
                <a:cs typeface="Times New Roman" pitchFamily="18" charset="0"/>
              </a:rPr>
              <a:t>) </a:t>
            </a:r>
            <a:r>
              <a:rPr lang="cs-CZ" sz="2800" dirty="0" smtClean="0">
                <a:latin typeface="Calibri"/>
                <a:cs typeface="Times New Roman" pitchFamily="18" charset="0"/>
              </a:rPr>
              <a:t>= 1620 let</a:t>
            </a:r>
            <a:endParaRPr lang="cs-CZ" sz="2400" kern="0" dirty="0" smtClean="0"/>
          </a:p>
          <a:p>
            <a:pPr marL="269875" indent="-269875">
              <a:spcBef>
                <a:spcPts val="0"/>
              </a:spcBef>
            </a:pPr>
            <a:r>
              <a:rPr lang="el-GR" sz="3600" dirty="0" smtClean="0"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cs-CZ" sz="2800" baseline="-25000" dirty="0" smtClean="0">
                <a:cs typeface="Times New Roman" pitchFamily="18" charset="0"/>
              </a:rPr>
              <a:t>1/2</a:t>
            </a:r>
            <a:r>
              <a:rPr lang="cs-CZ" sz="2800" dirty="0" smtClean="0">
                <a:cs typeface="Times New Roman" pitchFamily="18" charset="0"/>
              </a:rPr>
              <a:t>(</a:t>
            </a:r>
            <a:r>
              <a:rPr lang="cs-CZ" sz="2800" baseline="30000" dirty="0" smtClean="0">
                <a:cs typeface="Times New Roman" pitchFamily="18" charset="0"/>
              </a:rPr>
              <a:t>14</a:t>
            </a:r>
            <a:r>
              <a:rPr lang="cs-CZ" sz="2800" dirty="0" smtClean="0">
                <a:cs typeface="Times New Roman" pitchFamily="18" charset="0"/>
              </a:rPr>
              <a:t>C) </a:t>
            </a:r>
            <a:r>
              <a:rPr lang="cs-CZ" sz="2800" dirty="0" smtClean="0">
                <a:latin typeface="Calibri"/>
                <a:cs typeface="Times New Roman" pitchFamily="18" charset="0"/>
              </a:rPr>
              <a:t>= 5730 let</a:t>
            </a:r>
            <a:endParaRPr lang="cs-CZ" sz="2400" kern="0" dirty="0" smtClean="0"/>
          </a:p>
          <a:p>
            <a:pPr marL="269875" indent="-269875">
              <a:spcBef>
                <a:spcPts val="0"/>
              </a:spcBef>
            </a:pPr>
            <a:r>
              <a:rPr lang="el-GR" sz="3600" dirty="0" smtClean="0"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cs-CZ" sz="2800" baseline="-25000" dirty="0" smtClean="0">
                <a:cs typeface="Times New Roman" pitchFamily="18" charset="0"/>
              </a:rPr>
              <a:t>1/2</a:t>
            </a:r>
            <a:r>
              <a:rPr lang="cs-CZ" sz="2800" dirty="0" smtClean="0">
                <a:cs typeface="Times New Roman" pitchFamily="18" charset="0"/>
              </a:rPr>
              <a:t>(</a:t>
            </a:r>
            <a:r>
              <a:rPr lang="cs-CZ" sz="2800" baseline="30000" dirty="0" smtClean="0">
                <a:cs typeface="Times New Roman" pitchFamily="18" charset="0"/>
              </a:rPr>
              <a:t>238</a:t>
            </a:r>
            <a:r>
              <a:rPr lang="cs-CZ" sz="2800" dirty="0" smtClean="0">
                <a:cs typeface="Times New Roman" pitchFamily="18" charset="0"/>
              </a:rPr>
              <a:t>U) </a:t>
            </a:r>
            <a:r>
              <a:rPr lang="cs-CZ" sz="2800" dirty="0" smtClean="0">
                <a:latin typeface="Calibri"/>
                <a:cs typeface="Times New Roman" pitchFamily="18" charset="0"/>
              </a:rPr>
              <a:t>= 4,5 miliardy let</a:t>
            </a:r>
            <a:endParaRPr lang="cs-CZ" sz="2400" kern="0" dirty="0" smtClean="0"/>
          </a:p>
          <a:p>
            <a:pPr marL="269875" lvl="0" indent="-269875">
              <a:spcBef>
                <a:spcPts val="0"/>
              </a:spcBef>
            </a:pPr>
            <a:endParaRPr kumimoji="0" lang="cs-CZ" sz="2400" i="0" u="none" strike="noStrike" kern="0" cap="none" spc="0" normalizeH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2"/>
      <p:bldP spid="9" grpId="0" build="p" bldLvl="2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5680" y="260648"/>
            <a:ext cx="8686800" cy="648072"/>
          </a:xfrm>
        </p:spPr>
        <p:txBody>
          <a:bodyPr/>
          <a:lstStyle/>
          <a:p>
            <a:pPr marL="0" indent="0" algn="ctr">
              <a:buNone/>
            </a:pPr>
            <a:r>
              <a:rPr lang="cs-CZ" sz="4400" b="1" dirty="0" smtClean="0">
                <a:solidFill>
                  <a:schemeClr val="bg1"/>
                </a:solidFill>
              </a:rPr>
              <a:t>Radionuklidy</a:t>
            </a:r>
            <a:endParaRPr lang="cs-CZ" sz="4400" b="1" dirty="0">
              <a:solidFill>
                <a:schemeClr val="bg1"/>
              </a:solidFill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108520" y="1124744"/>
            <a:ext cx="9071992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69875" marR="0" lvl="0" indent="-269875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přirozené</a:t>
            </a:r>
          </a:p>
          <a:p>
            <a:pPr marL="541338" lvl="1" indent="-271463">
              <a:spcBef>
                <a:spcPct val="20000"/>
              </a:spcBef>
              <a:buFont typeface="Arial" pitchFamily="34" charset="0"/>
              <a:buChar char="•"/>
            </a:pPr>
            <a:r>
              <a:rPr kumimoji="0" lang="cs-CZ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 přírodě existuje cca 50 radioaktivních nuklidů</a:t>
            </a:r>
          </a:p>
          <a:p>
            <a:pPr marL="541338" lvl="1" indent="-271463">
              <a:spcBef>
                <a:spcPct val="20000"/>
              </a:spcBef>
              <a:buFont typeface="Arial" pitchFamily="34" charset="0"/>
              <a:buChar char="•"/>
            </a:pPr>
            <a:r>
              <a:rPr kumimoji="0" lang="cs-CZ" sz="24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Ra</a:t>
            </a:r>
            <a:r>
              <a:rPr kumimoji="0" lang="cs-CZ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</a:t>
            </a:r>
            <a:r>
              <a:rPr kumimoji="0" lang="cs-CZ" sz="24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Rn</a:t>
            </a:r>
            <a:endParaRPr kumimoji="0" lang="cs-CZ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84138" indent="-271463">
              <a:spcBef>
                <a:spcPct val="20000"/>
              </a:spcBef>
              <a:buFont typeface="Arial" pitchFamily="34" charset="0"/>
              <a:buChar char="•"/>
            </a:pPr>
            <a:r>
              <a:rPr lang="cs-CZ" sz="2800" b="1" kern="0" dirty="0" smtClean="0">
                <a:solidFill>
                  <a:srgbClr val="002060"/>
                </a:solidFill>
                <a:latin typeface="+mn-lt"/>
                <a:cs typeface="+mn-cs"/>
              </a:rPr>
              <a:t>umělé</a:t>
            </a:r>
          </a:p>
          <a:p>
            <a:pPr marL="541338" lvl="1" indent="-271463">
              <a:spcBef>
                <a:spcPct val="20000"/>
              </a:spcBef>
              <a:buFont typeface="Arial" pitchFamily="34" charset="0"/>
              <a:buChar char="•"/>
            </a:pPr>
            <a:r>
              <a:rPr kumimoji="0" lang="cs-CZ" sz="240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vyrobené lidmi, </a:t>
            </a:r>
            <a:r>
              <a:rPr lang="cs-CZ" sz="2400" kern="0" dirty="0" smtClean="0">
                <a:latin typeface="+mn-lt"/>
                <a:cs typeface="+mn-cs"/>
              </a:rPr>
              <a:t>několik tisíc radionuklidů</a:t>
            </a:r>
          </a:p>
          <a:p>
            <a:pPr marL="541338" lvl="1" indent="-271463">
              <a:spcBef>
                <a:spcPct val="20000"/>
              </a:spcBef>
              <a:buFont typeface="Arial" pitchFamily="34" charset="0"/>
              <a:buChar char="•"/>
            </a:pPr>
            <a:r>
              <a:rPr kumimoji="0" lang="cs-CZ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využití: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35496" y="4293096"/>
            <a:ext cx="9071992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998538" lvl="2" indent="-271463">
              <a:spcBef>
                <a:spcPct val="20000"/>
              </a:spcBef>
              <a:buFont typeface="Arial" pitchFamily="34" charset="0"/>
              <a:buChar char="•"/>
            </a:pPr>
            <a:r>
              <a:rPr kumimoji="0" lang="cs-CZ" sz="240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potravinářství (konzervace, skladování brambor)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35496" y="4725144"/>
            <a:ext cx="9071992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998538" lvl="2" indent="-271463">
              <a:spcBef>
                <a:spcPct val="20000"/>
              </a:spcBef>
              <a:buFont typeface="Arial" pitchFamily="34" charset="0"/>
              <a:buChar char="•"/>
            </a:pPr>
            <a:r>
              <a:rPr lang="cs-CZ" sz="2400" kern="0" dirty="0" smtClean="0">
                <a:latin typeface="+mn-lt"/>
                <a:cs typeface="+mn-cs"/>
              </a:rPr>
              <a:t>průmysl (kontrola materiálů)</a:t>
            </a: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35496" y="5157192"/>
            <a:ext cx="9071992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998538" lvl="2" indent="-271463">
              <a:spcBef>
                <a:spcPct val="20000"/>
              </a:spcBef>
              <a:buFont typeface="Arial" pitchFamily="34" charset="0"/>
              <a:buChar char="•"/>
            </a:pPr>
            <a:r>
              <a:rPr kumimoji="0" lang="cs-CZ" sz="240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chemie (určování mechanismu chem. reakcí)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35496" y="5589240"/>
            <a:ext cx="9071992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998538" lvl="2" indent="-271463">
              <a:spcBef>
                <a:spcPct val="20000"/>
              </a:spcBef>
              <a:buFont typeface="Arial" pitchFamily="34" charset="0"/>
              <a:buChar char="•"/>
            </a:pPr>
            <a:r>
              <a:rPr lang="cs-CZ" sz="2400" kern="0" dirty="0" smtClean="0">
                <a:latin typeface="+mn-lt"/>
                <a:cs typeface="+mn-cs"/>
              </a:rPr>
              <a:t>štěpné reakce (jaderné elektrárny: Dukovany, Temelín)</a:t>
            </a:r>
            <a:endParaRPr kumimoji="0" lang="cs-CZ" sz="240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35496" y="3861048"/>
            <a:ext cx="9071992" cy="567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998538" lvl="2" indent="-271463">
              <a:spcBef>
                <a:spcPct val="20000"/>
              </a:spcBef>
              <a:buFont typeface="Arial" pitchFamily="34" charset="0"/>
              <a:buChar char="•"/>
            </a:pPr>
            <a:r>
              <a:rPr lang="cs-CZ" sz="2400" kern="0" dirty="0" smtClean="0">
                <a:latin typeface="+mn-lt"/>
                <a:cs typeface="+mn-cs"/>
              </a:rPr>
              <a:t>lékařství (zjišťování a léčení zhoubných nádorů)</a:t>
            </a:r>
            <a:endParaRPr kumimoji="0" lang="cs-CZ" sz="240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60770" name="Picture 2" descr="http://www.radioterapie.cz/design/images/fotografie/radioterapie_novy_jicin_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7661" y="1556792"/>
            <a:ext cx="4988678" cy="37444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60772" name="Picture 4" descr="http://www.cez.cz/edee/content/file/static/encyklopedie/images/03/jahod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2276872"/>
            <a:ext cx="5184576" cy="2425641"/>
          </a:xfrm>
          <a:prstGeom prst="rect">
            <a:avLst/>
          </a:prstGeom>
          <a:noFill/>
        </p:spPr>
      </p:pic>
      <p:pic>
        <p:nvPicPr>
          <p:cNvPr id="16077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0688" y="2552700"/>
            <a:ext cx="5762625" cy="1752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60775" name="Picture 7" descr="https://encrypted-tbn3.gstatic.com/images?q=tbn:ANd9GcR9zGEIIYb3x-73YAge-JS1bxfgPus0tkY-0W4wWCfJ70fOo84Jtw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15816" y="1556792"/>
            <a:ext cx="3312368" cy="385159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60777" name="Picture 9" descr="http://img.ct24.cz/cache/616x411/article/1/14/1325.jpg?119980438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67744" y="1700808"/>
            <a:ext cx="4608512" cy="34836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60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1" dur="500"/>
                                        <p:tgtEl>
                                          <p:spTgt spid="1607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0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0" dur="500"/>
                                        <p:tgtEl>
                                          <p:spTgt spid="160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4" dur="500"/>
                                        <p:tgtEl>
                                          <p:spTgt spid="1607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0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3" dur="500"/>
                                        <p:tgtEl>
                                          <p:spTgt spid="160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7" dur="500"/>
                                        <p:tgtEl>
                                          <p:spTgt spid="1607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0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1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6" dur="500"/>
                                        <p:tgtEl>
                                          <p:spTgt spid="160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80" dur="500"/>
                                        <p:tgtEl>
                                          <p:spTgt spid="1607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0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4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9" dur="500"/>
                                        <p:tgtEl>
                                          <p:spTgt spid="160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3" dur="500"/>
                                        <p:tgtEl>
                                          <p:spTgt spid="1607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0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 bldLvl="2"/>
      <p:bldP spid="5" grpId="0" build="p" bldLvl="2"/>
      <p:bldP spid="6" grpId="0" build="p" bldLvl="2"/>
      <p:bldP spid="8" grpId="0" build="p" bldLvl="2"/>
      <p:bldP spid="9" grpId="0" build="p" bldLvl="2"/>
      <p:bldP spid="10" grpId="0" build="p" bldLvl="2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-252536" y="260648"/>
            <a:ext cx="8686800" cy="648072"/>
          </a:xfrm>
        </p:spPr>
        <p:txBody>
          <a:bodyPr/>
          <a:lstStyle/>
          <a:p>
            <a:pPr marL="0" indent="0" algn="ctr">
              <a:buNone/>
            </a:pPr>
            <a:r>
              <a:rPr lang="cs-CZ" sz="4400" b="1" dirty="0" smtClean="0">
                <a:solidFill>
                  <a:schemeClr val="bg1"/>
                </a:solidFill>
              </a:rPr>
              <a:t>Řady radioaktivních přeměn</a:t>
            </a:r>
            <a:endParaRPr lang="cs-CZ" sz="4400" b="1" dirty="0">
              <a:solidFill>
                <a:schemeClr val="bg1"/>
              </a:solidFill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33718" y="1196752"/>
            <a:ext cx="5076564" cy="5036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-252536" y="260648"/>
            <a:ext cx="8686800" cy="648072"/>
          </a:xfrm>
        </p:spPr>
        <p:txBody>
          <a:bodyPr/>
          <a:lstStyle/>
          <a:p>
            <a:pPr marL="0" indent="0" algn="ctr">
              <a:buNone/>
            </a:pPr>
            <a:r>
              <a:rPr lang="cs-CZ" sz="4400" b="1" dirty="0" smtClean="0">
                <a:solidFill>
                  <a:schemeClr val="bg1"/>
                </a:solidFill>
              </a:rPr>
              <a:t>Radiační zátěž v ČR</a:t>
            </a:r>
            <a:endParaRPr lang="cs-CZ" sz="4400" b="1" dirty="0">
              <a:solidFill>
                <a:schemeClr val="bg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773" y="1196752"/>
            <a:ext cx="8699715" cy="56436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-36512" y="260648"/>
            <a:ext cx="8686800" cy="648072"/>
          </a:xfrm>
        </p:spPr>
        <p:txBody>
          <a:bodyPr/>
          <a:lstStyle/>
          <a:p>
            <a:pPr marL="0" indent="0" algn="ctr">
              <a:buNone/>
            </a:pPr>
            <a:r>
              <a:rPr lang="cs-CZ" sz="4400" b="1" dirty="0" smtClean="0">
                <a:solidFill>
                  <a:schemeClr val="bg1"/>
                </a:solidFill>
              </a:rPr>
              <a:t>Další přeměny jader atomů</a:t>
            </a:r>
            <a:endParaRPr lang="cs-CZ" sz="4400" b="1" dirty="0">
              <a:solidFill>
                <a:schemeClr val="bg1"/>
              </a:solidFill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323528" y="1268760"/>
            <a:ext cx="8424936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541338" marR="0" lvl="0" indent="-541338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ze dvou lehčích jader vzniká jádro těžší</a:t>
            </a:r>
          </a:p>
          <a:p>
            <a:pPr marL="541338" marR="0" lvl="0" indent="-541338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termonukleární reakce</a:t>
            </a: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395536" y="2276872"/>
            <a:ext cx="8424936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998538" lvl="1" indent="-541338">
              <a:spcBef>
                <a:spcPct val="20000"/>
              </a:spcBef>
              <a:buFont typeface="Arial" pitchFamily="34" charset="0"/>
              <a:buChar char="•"/>
            </a:pPr>
            <a:r>
              <a:rPr lang="cs-CZ" sz="2400" kern="0" dirty="0" smtClean="0">
                <a:latin typeface="+mn-lt"/>
                <a:cs typeface="+mn-cs"/>
              </a:rPr>
              <a:t>hvězdy (Slunce)</a:t>
            </a: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395536" y="2636912"/>
            <a:ext cx="8424936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998538" lvl="1" indent="-541338">
              <a:spcBef>
                <a:spcPct val="20000"/>
              </a:spcBef>
              <a:buFont typeface="Arial" pitchFamily="34" charset="0"/>
              <a:buChar char="•"/>
            </a:pPr>
            <a:r>
              <a:rPr lang="cs-CZ" sz="2400" kern="0" dirty="0" smtClean="0">
                <a:latin typeface="+mn-lt"/>
                <a:cs typeface="+mn-cs"/>
              </a:rPr>
              <a:t>termonukleární zbraně</a:t>
            </a:r>
          </a:p>
          <a:p>
            <a:pPr marL="1455738" lvl="2" indent="-541338">
              <a:spcBef>
                <a:spcPct val="20000"/>
              </a:spcBef>
              <a:buFont typeface="Arial" pitchFamily="34" charset="0"/>
              <a:buChar char="•"/>
            </a:pPr>
            <a:r>
              <a:rPr lang="cs-CZ" sz="2400" kern="0" dirty="0"/>
              <a:t>vodíková bomba</a:t>
            </a:r>
          </a:p>
          <a:p>
            <a:pPr marL="1455738" lvl="2" indent="-541338">
              <a:spcBef>
                <a:spcPct val="20000"/>
              </a:spcBef>
              <a:buFont typeface="Arial" pitchFamily="34" charset="0"/>
              <a:buChar char="•"/>
            </a:pPr>
            <a:r>
              <a:rPr lang="cs-CZ" sz="2400" kern="0" dirty="0" smtClean="0">
                <a:latin typeface="+mn-lt"/>
                <a:cs typeface="+mn-cs"/>
              </a:rPr>
              <a:t>1000 x silnější než jaderné zbraně</a:t>
            </a:r>
          </a:p>
        </p:txBody>
      </p:sp>
      <p:pic>
        <p:nvPicPr>
          <p:cNvPr id="174082" name="Picture 2" descr="http://www.aldebaran.cz/astrofyzika/sunsystem/images/slunce/slunce_velk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1844824"/>
            <a:ext cx="1986682" cy="19866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74084" name="Picture 4" descr="http://www.zschemie.euweb.cz/vodik/bomb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15233" y="3988723"/>
            <a:ext cx="2913534" cy="217658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74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74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utoUpdateAnimBg="0"/>
      <p:bldP spid="7" grpId="0" build="p" autoUpdateAnimBg="0"/>
      <p:bldP spid="8" grpId="0" build="p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Příklady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180728"/>
          </a:xfrm>
        </p:spPr>
        <p:txBody>
          <a:bodyPr/>
          <a:lstStyle/>
          <a:p>
            <a:r>
              <a:rPr lang="cs-CZ" dirty="0" smtClean="0"/>
              <a:t>urči produkty radioaktivní přeměny</a:t>
            </a:r>
            <a:br>
              <a:rPr lang="cs-CZ" dirty="0" smtClean="0"/>
            </a:br>
            <a:r>
              <a:rPr lang="cs-CZ" dirty="0" smtClean="0"/>
              <a:t>po 2 rozpadech </a:t>
            </a:r>
            <a:r>
              <a:rPr lang="el-GR" sz="4000" dirty="0" smtClean="0"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cs-CZ" dirty="0" smtClean="0"/>
              <a:t> </a:t>
            </a:r>
            <a:endParaRPr lang="en-GB" dirty="0"/>
          </a:p>
        </p:txBody>
      </p:sp>
      <p:graphicFrame>
        <p:nvGraphicFramePr>
          <p:cNvPr id="175106" name="Object 2"/>
          <p:cNvGraphicFramePr>
            <a:graphicFrameLocks noChangeAspect="1"/>
          </p:cNvGraphicFramePr>
          <p:nvPr/>
        </p:nvGraphicFramePr>
        <p:xfrm>
          <a:off x="7115545" y="1436142"/>
          <a:ext cx="1056855" cy="912738"/>
        </p:xfrm>
        <a:graphic>
          <a:graphicData uri="http://schemas.openxmlformats.org/presentationml/2006/ole">
            <p:oleObj spid="_x0000_s175106" name="Rovnice" r:id="rId3" imgW="279360" imgH="241200" progId="Equation.3">
              <p:embed/>
            </p:oleObj>
          </a:graphicData>
        </a:graphic>
      </p:graphicFrame>
      <p:graphicFrame>
        <p:nvGraphicFramePr>
          <p:cNvPr id="175107" name="Object 3"/>
          <p:cNvGraphicFramePr>
            <a:graphicFrameLocks noChangeAspect="1"/>
          </p:cNvGraphicFramePr>
          <p:nvPr/>
        </p:nvGraphicFramePr>
        <p:xfrm>
          <a:off x="1880344" y="2947515"/>
          <a:ext cx="3987800" cy="912813"/>
        </p:xfrm>
        <a:graphic>
          <a:graphicData uri="http://schemas.openxmlformats.org/presentationml/2006/ole">
            <p:oleObj spid="_x0000_s175107" name="Rovnice" r:id="rId4" imgW="1054080" imgH="241200" progId="Equation.3">
              <p:embed/>
            </p:oleObj>
          </a:graphicData>
        </a:graphic>
      </p:graphicFrame>
      <p:graphicFrame>
        <p:nvGraphicFramePr>
          <p:cNvPr id="175108" name="Object 4"/>
          <p:cNvGraphicFramePr>
            <a:graphicFrameLocks noChangeAspect="1"/>
          </p:cNvGraphicFramePr>
          <p:nvPr/>
        </p:nvGraphicFramePr>
        <p:xfrm>
          <a:off x="1807394" y="4244379"/>
          <a:ext cx="4276725" cy="912813"/>
        </p:xfrm>
        <a:graphic>
          <a:graphicData uri="http://schemas.openxmlformats.org/presentationml/2006/ole">
            <p:oleObj spid="_x0000_s175108" name="Rovnice" r:id="rId5" imgW="1130040" imgH="241200" progId="Equation.3">
              <p:embed/>
            </p:oleObj>
          </a:graphicData>
        </a:graphic>
      </p:graphicFrame>
      <p:sp>
        <p:nvSpPr>
          <p:cNvPr id="8" name="Elipsa 7"/>
          <p:cNvSpPr/>
          <p:nvPr/>
        </p:nvSpPr>
        <p:spPr>
          <a:xfrm>
            <a:off x="4644008" y="4149080"/>
            <a:ext cx="1728192" cy="1008112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Elipsa 8"/>
          <p:cNvSpPr/>
          <p:nvPr/>
        </p:nvSpPr>
        <p:spPr>
          <a:xfrm>
            <a:off x="3275856" y="2708920"/>
            <a:ext cx="1440160" cy="2520280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 bwMode="auto">
          <a:xfrm>
            <a:off x="125760" y="5373216"/>
            <a:ext cx="8892480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cs-CZ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Produkty jsou atom radia 231 a 2 atomy helia 4.        </a:t>
            </a:r>
            <a:endParaRPr kumimoji="0" lang="en-GB" sz="3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67544" y="2420888"/>
            <a:ext cx="72008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lnSpc>
                <a:spcPct val="250000"/>
              </a:lnSpc>
              <a:buFont typeface="+mj-lt"/>
              <a:buAutoNum type="arabicPeriod"/>
            </a:pPr>
            <a:r>
              <a:rPr lang="el-GR" sz="3600" dirty="0" smtClean="0">
                <a:latin typeface="+mn-lt"/>
                <a:cs typeface="Times New Roman" pitchFamily="18" charset="0"/>
              </a:rPr>
              <a:t>α</a:t>
            </a:r>
            <a:endParaRPr lang="cs-CZ" sz="3600" dirty="0" smtClean="0">
              <a:latin typeface="+mn-lt"/>
              <a:cs typeface="Times New Roman" pitchFamily="18" charset="0"/>
            </a:endParaRPr>
          </a:p>
          <a:p>
            <a:pPr marL="742950" indent="-742950">
              <a:lnSpc>
                <a:spcPct val="250000"/>
              </a:lnSpc>
              <a:buFont typeface="+mj-lt"/>
              <a:buAutoNum type="arabicPeriod"/>
            </a:pPr>
            <a:r>
              <a:rPr lang="el-GR" sz="3600" dirty="0" smtClean="0">
                <a:latin typeface="+mn-lt"/>
                <a:cs typeface="Times New Roman" pitchFamily="18" charset="0"/>
              </a:rPr>
              <a:t>α</a:t>
            </a:r>
            <a:endParaRPr lang="en-GB" sz="4000" dirty="0">
              <a:latin typeface="+mn-lt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75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75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Příklady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180728"/>
          </a:xfrm>
        </p:spPr>
        <p:txBody>
          <a:bodyPr/>
          <a:lstStyle/>
          <a:p>
            <a:r>
              <a:rPr lang="cs-CZ" dirty="0" smtClean="0"/>
              <a:t>urči produkty radioaktivní přeměny</a:t>
            </a:r>
            <a:br>
              <a:rPr lang="cs-CZ" dirty="0" smtClean="0"/>
            </a:br>
            <a:r>
              <a:rPr lang="cs-CZ" dirty="0" smtClean="0"/>
              <a:t>po 2 rozpadech </a:t>
            </a:r>
            <a:r>
              <a:rPr lang="el-GR" sz="4000" dirty="0" smtClean="0">
                <a:latin typeface="Times New Roman" pitchFamily="18" charset="0"/>
                <a:cs typeface="Times New Roman" pitchFamily="18" charset="0"/>
              </a:rPr>
              <a:t>β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cs typeface="Times New Roman" pitchFamily="18" charset="0"/>
              </a:rPr>
              <a:t>a jednom rozpadu </a:t>
            </a:r>
            <a:r>
              <a:rPr lang="el-GR" sz="4000" dirty="0" smtClean="0"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cs-CZ" dirty="0" smtClean="0"/>
              <a:t> </a:t>
            </a:r>
            <a:endParaRPr lang="en-GB" dirty="0"/>
          </a:p>
        </p:txBody>
      </p:sp>
      <p:graphicFrame>
        <p:nvGraphicFramePr>
          <p:cNvPr id="175106" name="Object 2"/>
          <p:cNvGraphicFramePr>
            <a:graphicFrameLocks noChangeAspect="1"/>
          </p:cNvGraphicFramePr>
          <p:nvPr/>
        </p:nvGraphicFramePr>
        <p:xfrm>
          <a:off x="7066161" y="1436688"/>
          <a:ext cx="1538287" cy="912812"/>
        </p:xfrm>
        <a:graphic>
          <a:graphicData uri="http://schemas.openxmlformats.org/presentationml/2006/ole">
            <p:oleObj spid="_x0000_s176130" name="Rovnice" r:id="rId3" imgW="406080" imgH="241200" progId="Equation.3">
              <p:embed/>
            </p:oleObj>
          </a:graphicData>
        </a:graphic>
      </p:graphicFrame>
      <p:graphicFrame>
        <p:nvGraphicFramePr>
          <p:cNvPr id="175107" name="Object 3"/>
          <p:cNvGraphicFramePr>
            <a:graphicFrameLocks noChangeAspect="1"/>
          </p:cNvGraphicFramePr>
          <p:nvPr/>
        </p:nvGraphicFramePr>
        <p:xfrm>
          <a:off x="2293938" y="2876550"/>
          <a:ext cx="4516437" cy="912813"/>
        </p:xfrm>
        <a:graphic>
          <a:graphicData uri="http://schemas.openxmlformats.org/presentationml/2006/ole">
            <p:oleObj spid="_x0000_s176131" name="Rovnice" r:id="rId4" imgW="1193760" imgH="241200" progId="Equation.3">
              <p:embed/>
            </p:oleObj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755576" y="2420888"/>
            <a:ext cx="720080" cy="32023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lnSpc>
                <a:spcPct val="250000"/>
              </a:lnSpc>
              <a:buFont typeface="+mj-lt"/>
              <a:buAutoNum type="arabicPeriod"/>
            </a:pPr>
            <a:r>
              <a:rPr lang="el-GR" sz="3600" dirty="0" smtClean="0">
                <a:latin typeface="+mn-lt"/>
                <a:cs typeface="Times New Roman" pitchFamily="18" charset="0"/>
              </a:rPr>
              <a:t>β</a:t>
            </a:r>
            <a:endParaRPr lang="cs-CZ" sz="3600" dirty="0" smtClean="0">
              <a:latin typeface="+mn-lt"/>
              <a:cs typeface="Times New Roman" pitchFamily="18" charset="0"/>
            </a:endParaRPr>
          </a:p>
          <a:p>
            <a:pPr marL="742950" indent="-742950">
              <a:lnSpc>
                <a:spcPct val="150000"/>
              </a:lnSpc>
              <a:buFont typeface="+mj-lt"/>
              <a:buAutoNum type="arabicPeriod"/>
            </a:pPr>
            <a:r>
              <a:rPr lang="el-GR" sz="3600" dirty="0" smtClean="0">
                <a:latin typeface="+mn-lt"/>
                <a:cs typeface="Times New Roman" pitchFamily="18" charset="0"/>
              </a:rPr>
              <a:t>β</a:t>
            </a:r>
            <a:endParaRPr lang="cs-CZ" sz="3600" dirty="0" smtClean="0">
              <a:latin typeface="+mn-lt"/>
              <a:cs typeface="Times New Roman" pitchFamily="18" charset="0"/>
            </a:endParaRPr>
          </a:p>
          <a:p>
            <a:pPr marL="742950" indent="-742950">
              <a:lnSpc>
                <a:spcPct val="150000"/>
              </a:lnSpc>
              <a:buFont typeface="+mj-lt"/>
              <a:buAutoNum type="arabicPeriod"/>
            </a:pPr>
            <a:r>
              <a:rPr lang="el-GR" sz="4000" dirty="0" smtClean="0">
                <a:latin typeface="+mn-lt"/>
                <a:cs typeface="Times New Roman" pitchFamily="18" charset="0"/>
              </a:rPr>
              <a:t>α</a:t>
            </a:r>
            <a:endParaRPr lang="en-GB" sz="4000" dirty="0">
              <a:latin typeface="+mn-lt"/>
              <a:cs typeface="Times New Roman" pitchFamily="18" charset="0"/>
            </a:endParaRPr>
          </a:p>
        </p:txBody>
      </p:sp>
      <p:graphicFrame>
        <p:nvGraphicFramePr>
          <p:cNvPr id="175108" name="Object 4"/>
          <p:cNvGraphicFramePr>
            <a:graphicFrameLocks noChangeAspect="1"/>
          </p:cNvGraphicFramePr>
          <p:nvPr/>
        </p:nvGraphicFramePr>
        <p:xfrm>
          <a:off x="2483768" y="3862344"/>
          <a:ext cx="4276725" cy="912813"/>
        </p:xfrm>
        <a:graphic>
          <a:graphicData uri="http://schemas.openxmlformats.org/presentationml/2006/ole">
            <p:oleObj spid="_x0000_s176132" name="Rovnice" r:id="rId5" imgW="1130040" imgH="241200" progId="Equation.3">
              <p:embed/>
            </p:oleObj>
          </a:graphicData>
        </a:graphic>
      </p:graphicFrame>
      <p:sp>
        <p:nvSpPr>
          <p:cNvPr id="8" name="Elipsa 7"/>
          <p:cNvSpPr/>
          <p:nvPr/>
        </p:nvSpPr>
        <p:spPr>
          <a:xfrm>
            <a:off x="5292080" y="4653136"/>
            <a:ext cx="1728192" cy="1008112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Elipsa 8"/>
          <p:cNvSpPr/>
          <p:nvPr/>
        </p:nvSpPr>
        <p:spPr>
          <a:xfrm>
            <a:off x="3952230" y="2638208"/>
            <a:ext cx="1440160" cy="3167056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 bwMode="auto">
          <a:xfrm>
            <a:off x="692696" y="5733256"/>
            <a:ext cx="8055768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cs-CZ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Produkty: atom </a:t>
            </a:r>
            <a:r>
              <a:rPr kumimoji="0" lang="cs-CZ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Am</a:t>
            </a:r>
            <a:r>
              <a:rPr kumimoji="0" lang="cs-CZ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239, 2 e</a:t>
            </a:r>
            <a:r>
              <a:rPr kumimoji="0" lang="cs-CZ" sz="3200" b="0" i="0" u="none" strike="noStrike" kern="0" cap="none" spc="0" normalizeH="0" baseline="30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cs typeface="+mn-cs"/>
              </a:rPr>
              <a:t>–</a:t>
            </a:r>
            <a:r>
              <a:rPr kumimoji="0" lang="cs-CZ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 atom He 4.         </a:t>
            </a:r>
            <a:endParaRPr kumimoji="0" lang="en-GB" sz="3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76133" name="Object 4"/>
          <p:cNvGraphicFramePr>
            <a:graphicFrameLocks noChangeAspect="1"/>
          </p:cNvGraphicFramePr>
          <p:nvPr/>
        </p:nvGraphicFramePr>
        <p:xfrm>
          <a:off x="2389188" y="4748213"/>
          <a:ext cx="4468812" cy="912812"/>
        </p:xfrm>
        <a:graphic>
          <a:graphicData uri="http://schemas.openxmlformats.org/presentationml/2006/ole">
            <p:oleObj spid="_x0000_s176133" name="Rovnice" r:id="rId6" imgW="1180800" imgH="2412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75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75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76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 animBg="1"/>
      <p:bldP spid="9" grpId="0" animBg="1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722312" y="3284984"/>
            <a:ext cx="8242175" cy="1362075"/>
          </a:xfrm>
        </p:spPr>
        <p:txBody>
          <a:bodyPr/>
          <a:lstStyle/>
          <a:p>
            <a:r>
              <a:rPr lang="cs-CZ" dirty="0" smtClean="0"/>
              <a:t>Elektronový obal atomu…</a:t>
            </a:r>
            <a:endParaRPr lang="en-GB" dirty="0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722313" y="1556792"/>
            <a:ext cx="7772400" cy="1500187"/>
          </a:xfrm>
        </p:spPr>
        <p:txBody>
          <a:bodyPr/>
          <a:lstStyle/>
          <a:p>
            <a:r>
              <a:rPr lang="cs-CZ" sz="3600" dirty="0" smtClean="0"/>
              <a:t>následuje:</a:t>
            </a:r>
            <a:endParaRPr lang="en-GB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5090</TotalTime>
  <Words>347</Words>
  <Application>Microsoft Office PowerPoint</Application>
  <PresentationFormat>Předvádění na obrazovce (4:3)</PresentationFormat>
  <Paragraphs>76</Paragraphs>
  <Slides>16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8" baseType="lpstr">
      <vt:lpstr>Diseño predeterminado</vt:lpstr>
      <vt:lpstr>Rovnice</vt:lpstr>
      <vt:lpstr>RADIOAKTIVITA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Příklady</vt:lpstr>
      <vt:lpstr>Příklady</vt:lpstr>
      <vt:lpstr>Elektronový obal atomu…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Mariajose</dc:creator>
  <cp:lastModifiedBy>Mgr. Petra Toboříková</cp:lastModifiedBy>
  <cp:revision>745</cp:revision>
  <dcterms:created xsi:type="dcterms:W3CDTF">2010-05-23T14:28:12Z</dcterms:created>
  <dcterms:modified xsi:type="dcterms:W3CDTF">2014-11-06T18:13:03Z</dcterms:modified>
</cp:coreProperties>
</file>