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9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4" Type="http://schemas.openxmlformats.org/officeDocument/2006/relationships/image" Target="../media/image2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4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9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image" Target="../media/image9.png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image" Target="../media/image9.png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Relationship Id="rId9" Type="http://schemas.openxmlformats.org/officeDocument/2006/relationships/oleObject" Target="../embeddings/oleObject16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9.bin"/><Relationship Id="rId5" Type="http://schemas.openxmlformats.org/officeDocument/2006/relationships/oleObject" Target="../embeddings/oleObject18.bin"/><Relationship Id="rId4" Type="http://schemas.openxmlformats.org/officeDocument/2006/relationships/oleObject" Target="../embeddings/oleObject17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8/8d/P._Oxy._I_29.jpg/800px-P._Oxy._I_29.jpg" TargetMode="External"/><Relationship Id="rId2" Type="http://schemas.openxmlformats.org/officeDocument/2006/relationships/hyperlink" Target="http://upload.wikimedia.org/wikipedia/commons/3/30/Euklid-von-Alexandria_1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kenanmalik.files.wordpress.com/2013/05/frans-hals-descartes.jpg?w=80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400" dirty="0" smtClean="0"/>
              <a:t>3 ANALYTICKÁ GEOMETRIE</a:t>
            </a:r>
            <a:endParaRPr lang="en-GB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3886200"/>
            <a:ext cx="7920880" cy="1752600"/>
          </a:xfrm>
        </p:spPr>
        <p:txBody>
          <a:bodyPr/>
          <a:lstStyle/>
          <a:p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Mgr. Petra Toboříková, Ph.D.</a:t>
            </a:r>
          </a:p>
          <a:p>
            <a:r>
              <a:rPr lang="cs-CZ" dirty="0" smtClean="0"/>
              <a:t>VOŠZ a SZŠ Hradec Králové, Komenského 234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thumb/3/30/Euklid-von-Alexandria_1.jpg/230px-Euklid-von-Alexandria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274" y="332656"/>
            <a:ext cx="2190750" cy="2600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ovéPole 2"/>
          <p:cNvSpPr txBox="1"/>
          <p:nvPr/>
        </p:nvSpPr>
        <p:spPr>
          <a:xfrm>
            <a:off x="2873296" y="769347"/>
            <a:ext cx="3251724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sz="2800" dirty="0" err="1" smtClean="0"/>
              <a:t>Eukleidovy</a:t>
            </a:r>
            <a:r>
              <a:rPr lang="cs-CZ" sz="2800" dirty="0" smtClean="0"/>
              <a:t>  </a:t>
            </a:r>
            <a:r>
              <a:rPr lang="cs-CZ" sz="2800" b="1" dirty="0" smtClean="0"/>
              <a:t>Základy</a:t>
            </a:r>
          </a:p>
          <a:p>
            <a:pPr marL="360363" indent="-360363">
              <a:buFont typeface="Arial" pitchFamily="34" charset="0"/>
              <a:buChar char="•"/>
            </a:pPr>
            <a:r>
              <a:rPr lang="cs-CZ" sz="2800" dirty="0" smtClean="0"/>
              <a:t>4 stol. př.n.l.</a:t>
            </a:r>
          </a:p>
          <a:p>
            <a:pPr marL="360363" indent="-360363">
              <a:buFont typeface="Arial" pitchFamily="34" charset="0"/>
              <a:buChar char="•"/>
            </a:pPr>
            <a:r>
              <a:rPr lang="cs-CZ" sz="2800" dirty="0" smtClean="0"/>
              <a:t>klasická geometrie</a:t>
            </a:r>
            <a:endParaRPr lang="en-GB" sz="2800" dirty="0"/>
          </a:p>
        </p:txBody>
      </p:sp>
      <p:sp>
        <p:nvSpPr>
          <p:cNvPr id="6" name="Obdélník 5"/>
          <p:cNvSpPr/>
          <p:nvPr/>
        </p:nvSpPr>
        <p:spPr>
          <a:xfrm>
            <a:off x="2329050" y="2708920"/>
            <a:ext cx="442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[</a:t>
            </a:r>
            <a:r>
              <a:rPr lang="cs-CZ" dirty="0" smtClean="0"/>
              <a:t>1</a:t>
            </a:r>
            <a:r>
              <a:rPr lang="en-US" dirty="0" smtClean="0"/>
              <a:t>]</a:t>
            </a:r>
            <a:endParaRPr lang="en-GB" dirty="0"/>
          </a:p>
        </p:txBody>
      </p:sp>
      <p:grpSp>
        <p:nvGrpSpPr>
          <p:cNvPr id="9" name="Skupina 8"/>
          <p:cNvGrpSpPr/>
          <p:nvPr/>
        </p:nvGrpSpPr>
        <p:grpSpPr>
          <a:xfrm>
            <a:off x="251520" y="3717032"/>
            <a:ext cx="2819014" cy="2817604"/>
            <a:chOff x="251520" y="3717032"/>
            <a:chExt cx="2819014" cy="2817604"/>
          </a:xfrm>
        </p:grpSpPr>
        <p:pic>
          <p:nvPicPr>
            <p:cNvPr id="1030" name="Picture 6" descr="http://kenanmalik.files.wordpress.com/2013/05/frans-hals-descartes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3717032"/>
              <a:ext cx="2620258" cy="266429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7" name="Obdélník 6"/>
            <p:cNvSpPr/>
            <p:nvPr/>
          </p:nvSpPr>
          <p:spPr>
            <a:xfrm>
              <a:off x="2627784" y="6165304"/>
              <a:ext cx="44275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/>
                <a:t>[</a:t>
              </a:r>
              <a:r>
                <a:rPr lang="cs-CZ" dirty="0" smtClean="0"/>
                <a:t>3</a:t>
              </a:r>
              <a:r>
                <a:rPr lang="en-US" dirty="0" smtClean="0"/>
                <a:t>]</a:t>
              </a:r>
              <a:endParaRPr lang="en-GB" dirty="0"/>
            </a:p>
          </p:txBody>
        </p:sp>
      </p:grpSp>
      <p:sp>
        <p:nvSpPr>
          <p:cNvPr id="8" name="TextovéPole 7"/>
          <p:cNvSpPr txBox="1"/>
          <p:nvPr/>
        </p:nvSpPr>
        <p:spPr>
          <a:xfrm>
            <a:off x="2915816" y="4149080"/>
            <a:ext cx="5773953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sz="2800" dirty="0" err="1" smtClean="0"/>
              <a:t>Descartova</a:t>
            </a:r>
            <a:r>
              <a:rPr lang="cs-CZ" sz="2800" dirty="0" smtClean="0"/>
              <a:t> </a:t>
            </a:r>
            <a:r>
              <a:rPr lang="cs-CZ" sz="2800" b="1" dirty="0" smtClean="0"/>
              <a:t>La </a:t>
            </a:r>
            <a:r>
              <a:rPr lang="cs-CZ" sz="2800" b="1" dirty="0" err="1" smtClean="0"/>
              <a:t>Géométrie</a:t>
            </a:r>
            <a:endParaRPr lang="cs-CZ" sz="2800" b="1" dirty="0" smtClean="0"/>
          </a:p>
          <a:p>
            <a:pPr marL="360363" indent="-360363">
              <a:buFont typeface="Arial" pitchFamily="34" charset="0"/>
              <a:buChar char="•"/>
            </a:pPr>
            <a:r>
              <a:rPr lang="cs-CZ" sz="2800" dirty="0" smtClean="0"/>
              <a:t>1637</a:t>
            </a:r>
          </a:p>
          <a:p>
            <a:pPr marL="360363" indent="-360363">
              <a:buFont typeface="Arial" pitchFamily="34" charset="0"/>
              <a:buChar char="•"/>
            </a:pPr>
            <a:r>
              <a:rPr lang="cs-CZ" sz="2800" dirty="0" smtClean="0"/>
              <a:t>souřadnicová, kartézská geometrie</a:t>
            </a:r>
            <a:endParaRPr lang="en-GB" sz="2800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6557533" y="908720"/>
            <a:ext cx="2586467" cy="1665476"/>
            <a:chOff x="6557533" y="908720"/>
            <a:chExt cx="2586467" cy="1665476"/>
          </a:xfrm>
        </p:grpSpPr>
        <p:pic>
          <p:nvPicPr>
            <p:cNvPr id="1028" name="Picture 4" descr="http://upload.wikimedia.org/wikipedia/commons/thumb/8/8d/P._Oxy._I_29.jpg/300px-P._Oxy._I_29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557533" y="908720"/>
              <a:ext cx="2478963" cy="151216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0" name="Obdélník 9"/>
            <p:cNvSpPr/>
            <p:nvPr/>
          </p:nvSpPr>
          <p:spPr>
            <a:xfrm>
              <a:off x="8701250" y="2204864"/>
              <a:ext cx="44275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/>
                <a:t>[</a:t>
              </a:r>
              <a:r>
                <a:rPr lang="cs-CZ" dirty="0" smtClean="0"/>
                <a:t>2</a:t>
              </a:r>
              <a:r>
                <a:rPr lang="en-US" dirty="0" smtClean="0"/>
                <a:t>]</a:t>
              </a:r>
              <a:endParaRPr lang="en-GB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  <p:bldP spid="8" grpId="0" build="p" bldLvl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76672"/>
            <a:ext cx="8640960" cy="3340968"/>
          </a:xfrm>
        </p:spPr>
        <p:txBody>
          <a:bodyPr>
            <a:noAutofit/>
          </a:bodyPr>
          <a:lstStyle/>
          <a:p>
            <a:pPr>
              <a:spcAft>
                <a:spcPts val="1200"/>
              </a:spcAft>
            </a:pPr>
            <a:r>
              <a:rPr lang="cs-CZ" sz="2800" dirty="0" smtClean="0"/>
              <a:t>body v rovině (nebo v prostoru) popíšeme pomocí souřadnic (uspořádané n-</a:t>
            </a:r>
            <a:r>
              <a:rPr lang="cs-CZ" sz="2800" dirty="0" err="1" smtClean="0"/>
              <a:t>tice</a:t>
            </a:r>
            <a:r>
              <a:rPr lang="cs-CZ" sz="2800" dirty="0" smtClean="0"/>
              <a:t> čísel)</a:t>
            </a:r>
          </a:p>
          <a:p>
            <a:pPr>
              <a:spcAft>
                <a:spcPts val="1200"/>
              </a:spcAft>
            </a:pPr>
            <a:r>
              <a:rPr lang="cs-CZ" sz="2800" dirty="0" smtClean="0"/>
              <a:t>pro každý geometrický útvar najdeme rovnici (nerovnici)</a:t>
            </a:r>
          </a:p>
          <a:p>
            <a:pPr>
              <a:spcAft>
                <a:spcPts val="1200"/>
              </a:spcAft>
            </a:pPr>
            <a:r>
              <a:rPr lang="cs-CZ" sz="2800" dirty="0" smtClean="0"/>
              <a:t>body, které této rovnici (nerovnici) vyhovují, jsou body daného geometrického útvaru</a:t>
            </a:r>
          </a:p>
          <a:p>
            <a:pPr lvl="2">
              <a:spcAft>
                <a:spcPts val="1200"/>
              </a:spcAft>
            </a:pPr>
            <a:r>
              <a:rPr lang="cs-CZ" dirty="0" smtClean="0"/>
              <a:t>hledání průsečíků = řešení soustav rovnic (nerovnic)</a:t>
            </a:r>
          </a:p>
        </p:txBody>
      </p:sp>
      <p:sp>
        <p:nvSpPr>
          <p:cNvPr id="4" name="Obdélník 3"/>
          <p:cNvSpPr/>
          <p:nvPr/>
        </p:nvSpPr>
        <p:spPr>
          <a:xfrm>
            <a:off x="125506" y="5076473"/>
            <a:ext cx="88929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cs-CZ" sz="3200" b="1" dirty="0" smtClean="0"/>
              <a:t>geometrie se změní z rýsování (kreslení) na počítání</a:t>
            </a:r>
            <a:endParaRPr lang="en-GB" sz="3200" dirty="0"/>
          </a:p>
        </p:txBody>
      </p:sp>
      <p:sp>
        <p:nvSpPr>
          <p:cNvPr id="6" name="Šipka dolů 5"/>
          <p:cNvSpPr/>
          <p:nvPr/>
        </p:nvSpPr>
        <p:spPr>
          <a:xfrm>
            <a:off x="4211960" y="3789040"/>
            <a:ext cx="432048" cy="1296144"/>
          </a:xfrm>
          <a:prstGeom prst="downArrow">
            <a:avLst>
              <a:gd name="adj1" fmla="val 50000"/>
              <a:gd name="adj2" fmla="val 115580"/>
            </a:avLst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3.1 Kartézská soustava souřadnic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600200"/>
            <a:ext cx="7776864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Kartézská soustava souřadnic </a:t>
            </a:r>
            <a:r>
              <a:rPr lang="cs-CZ" dirty="0" err="1" smtClean="0"/>
              <a:t>O</a:t>
            </a:r>
            <a:r>
              <a:rPr lang="cs-CZ" baseline="-25000" dirty="0" err="1" smtClean="0"/>
              <a:t>xy</a:t>
            </a:r>
            <a:r>
              <a:rPr lang="cs-CZ" dirty="0" smtClean="0"/>
              <a:t> v rovině je dvojice os </a:t>
            </a:r>
            <a:r>
              <a:rPr lang="cs-CZ" b="1" i="1" dirty="0" smtClean="0"/>
              <a:t>x</a:t>
            </a:r>
            <a:r>
              <a:rPr lang="cs-CZ" dirty="0" smtClean="0"/>
              <a:t> a </a:t>
            </a:r>
            <a:r>
              <a:rPr lang="cs-CZ" b="1" i="1" dirty="0" smtClean="0"/>
              <a:t>y</a:t>
            </a:r>
            <a:r>
              <a:rPr lang="cs-CZ" dirty="0" smtClean="0"/>
              <a:t>, pro které platí:</a:t>
            </a:r>
          </a:p>
          <a:p>
            <a:pPr marL="631825" indent="-631825">
              <a:buNone/>
            </a:pPr>
            <a:r>
              <a:rPr lang="cs-CZ" dirty="0" smtClean="0"/>
              <a:t>1.	osy jsou navzájem kolmé,</a:t>
            </a:r>
          </a:p>
          <a:p>
            <a:pPr marL="631825" indent="-631825">
              <a:buNone/>
            </a:pPr>
            <a:r>
              <a:rPr lang="cs-CZ" dirty="0" smtClean="0"/>
              <a:t>2.	průsečíku O obou os odpovídá na obou osách číslo 0.</a:t>
            </a:r>
          </a:p>
          <a:p>
            <a:pPr marL="0" indent="0" algn="ctr">
              <a:buNone/>
            </a:pPr>
            <a:r>
              <a:rPr lang="cs-CZ" dirty="0" smtClean="0"/>
              <a:t>Bod O nazýváme </a:t>
            </a:r>
            <a:r>
              <a:rPr lang="cs-CZ" b="1" dirty="0" smtClean="0"/>
              <a:t>počátek</a:t>
            </a:r>
            <a:r>
              <a:rPr lang="cs-CZ" dirty="0" smtClean="0"/>
              <a:t> kartézské soustavy souřadnic.</a:t>
            </a:r>
          </a:p>
          <a:p>
            <a:pPr algn="ctr">
              <a:buNone/>
            </a:pPr>
            <a:r>
              <a:rPr lang="cs-CZ" dirty="0" smtClean="0"/>
              <a:t>Přímky </a:t>
            </a:r>
            <a:r>
              <a:rPr lang="cs-CZ" b="1" i="1" dirty="0" smtClean="0"/>
              <a:t>x</a:t>
            </a:r>
            <a:r>
              <a:rPr lang="cs-CZ" dirty="0" smtClean="0"/>
              <a:t> a </a:t>
            </a:r>
            <a:r>
              <a:rPr lang="cs-CZ" b="1" i="1" dirty="0" smtClean="0"/>
              <a:t>y</a:t>
            </a:r>
            <a:r>
              <a:rPr lang="cs-CZ" dirty="0" smtClean="0"/>
              <a:t> nazýváme </a:t>
            </a:r>
            <a:r>
              <a:rPr lang="cs-CZ" b="1" dirty="0" smtClean="0"/>
              <a:t>souřadnicové osy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17694" y="1585953"/>
            <a:ext cx="5508612" cy="5272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323528" y="44624"/>
            <a:ext cx="84969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dirty="0" smtClean="0"/>
              <a:t>Do kartézské soustavy souřadnic </a:t>
            </a:r>
            <a:r>
              <a:rPr lang="cs-CZ" sz="3200" dirty="0" err="1" smtClean="0"/>
              <a:t>O</a:t>
            </a:r>
            <a:r>
              <a:rPr lang="cs-CZ" sz="3200" baseline="-25000" dirty="0" err="1" smtClean="0"/>
              <a:t>xy</a:t>
            </a:r>
            <a:r>
              <a:rPr lang="cs-CZ" sz="3200" dirty="0" smtClean="0"/>
              <a:t> zobraz body:</a:t>
            </a:r>
            <a:endParaRPr lang="en-GB" sz="3200" dirty="0"/>
          </a:p>
        </p:txBody>
      </p:sp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441560" y="869454"/>
          <a:ext cx="1081298" cy="543211"/>
        </p:xfrm>
        <a:graphic>
          <a:graphicData uri="http://schemas.openxmlformats.org/presentationml/2006/ole">
            <p:oleObj spid="_x0000_s15362" name="Rovnice" r:id="rId4" imgW="406080" imgH="203040" progId="Equation.3">
              <p:embed/>
            </p:oleObj>
          </a:graphicData>
        </a:graphic>
      </p:graphicFrame>
      <p:graphicFrame>
        <p:nvGraphicFramePr>
          <p:cNvPr id="15363" name="Object 3"/>
          <p:cNvGraphicFramePr>
            <a:graphicFrameLocks noChangeAspect="1"/>
          </p:cNvGraphicFramePr>
          <p:nvPr/>
        </p:nvGraphicFramePr>
        <p:xfrm>
          <a:off x="1999175" y="869305"/>
          <a:ext cx="1284692" cy="543471"/>
        </p:xfrm>
        <a:graphic>
          <a:graphicData uri="http://schemas.openxmlformats.org/presentationml/2006/ole">
            <p:oleObj spid="_x0000_s15363" name="Rovnice" r:id="rId5" imgW="482400" imgH="203040" progId="Equation.3">
              <p:embed/>
            </p:oleObj>
          </a:graphicData>
        </a:graphic>
      </p:graphicFrame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3790278" y="869305"/>
          <a:ext cx="1013648" cy="543471"/>
        </p:xfrm>
        <a:graphic>
          <a:graphicData uri="http://schemas.openxmlformats.org/presentationml/2006/ole">
            <p:oleObj spid="_x0000_s15364" name="Rovnice" r:id="rId6" imgW="380880" imgH="203040" progId="Equation.3">
              <p:embed/>
            </p:oleObj>
          </a:graphicData>
        </a:graphic>
      </p:graphicFrame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5270230" y="517674"/>
          <a:ext cx="1790825" cy="1156085"/>
        </p:xfrm>
        <a:graphic>
          <a:graphicData uri="http://schemas.openxmlformats.org/presentationml/2006/ole">
            <p:oleObj spid="_x0000_s15365" name="Rovnice" r:id="rId7" imgW="672840" imgH="431640" progId="Equation.3">
              <p:embed/>
            </p:oleObj>
          </a:graphicData>
        </a:graphic>
      </p:graphicFrame>
      <p:graphicFrame>
        <p:nvGraphicFramePr>
          <p:cNvPr id="15366" name="Object 6"/>
          <p:cNvGraphicFramePr>
            <a:graphicFrameLocks noChangeAspect="1"/>
          </p:cNvGraphicFramePr>
          <p:nvPr/>
        </p:nvGraphicFramePr>
        <p:xfrm>
          <a:off x="7642360" y="869307"/>
          <a:ext cx="1250120" cy="543470"/>
        </p:xfrm>
        <a:graphic>
          <a:graphicData uri="http://schemas.openxmlformats.org/presentationml/2006/ole">
            <p:oleObj spid="_x0000_s15366" name="Rovnice" r:id="rId8" imgW="469800" imgH="203040" progId="Equation.3">
              <p:embed/>
            </p:oleObj>
          </a:graphicData>
        </a:graphic>
      </p:graphicFrame>
      <p:sp>
        <p:nvSpPr>
          <p:cNvPr id="9" name="Obdélníkový popisek 8"/>
          <p:cNvSpPr/>
          <p:nvPr/>
        </p:nvSpPr>
        <p:spPr>
          <a:xfrm>
            <a:off x="1547664" y="1988840"/>
            <a:ext cx="2160240" cy="504056"/>
          </a:xfrm>
          <a:prstGeom prst="wedgeRectCallout">
            <a:avLst>
              <a:gd name="adj1" fmla="val -64610"/>
              <a:gd name="adj2" fmla="val -190450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y – </a:t>
            </a:r>
            <a:r>
              <a:rPr lang="cs-CZ" sz="2000" b="1" dirty="0" err="1" smtClean="0">
                <a:solidFill>
                  <a:schemeClr val="tx1"/>
                </a:solidFill>
              </a:rPr>
              <a:t>ová</a:t>
            </a:r>
            <a:r>
              <a:rPr lang="cs-CZ" sz="2000" b="1" dirty="0" smtClean="0">
                <a:solidFill>
                  <a:schemeClr val="tx1"/>
                </a:solidFill>
              </a:rPr>
              <a:t> souřadnice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8" name="Obdélníkový popisek 7"/>
          <p:cNvSpPr/>
          <p:nvPr/>
        </p:nvSpPr>
        <p:spPr>
          <a:xfrm>
            <a:off x="179512" y="2636912"/>
            <a:ext cx="2160240" cy="504056"/>
          </a:xfrm>
          <a:prstGeom prst="wedgeRectCallout">
            <a:avLst>
              <a:gd name="adj1" fmla="val -18108"/>
              <a:gd name="adj2" fmla="val -323312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x – </a:t>
            </a:r>
            <a:r>
              <a:rPr lang="cs-CZ" sz="2000" b="1" dirty="0" err="1" smtClean="0">
                <a:solidFill>
                  <a:schemeClr val="tx1"/>
                </a:solidFill>
              </a:rPr>
              <a:t>ová</a:t>
            </a:r>
            <a:r>
              <a:rPr lang="cs-CZ" sz="2000" b="1" dirty="0" smtClean="0">
                <a:solidFill>
                  <a:schemeClr val="tx1"/>
                </a:solidFill>
              </a:rPr>
              <a:t> souřadnice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305872" y="4005064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x</a:t>
            </a:r>
            <a:endParaRPr lang="en-GB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283968" y="1475492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y</a:t>
            </a:r>
            <a:endParaRPr lang="en-GB" b="1" dirty="0"/>
          </a:p>
        </p:txBody>
      </p:sp>
      <p:sp>
        <p:nvSpPr>
          <p:cNvPr id="14" name="Násobení 13"/>
          <p:cNvSpPr/>
          <p:nvPr/>
        </p:nvSpPr>
        <p:spPr>
          <a:xfrm>
            <a:off x="5436096" y="1916832"/>
            <a:ext cx="360000" cy="360000"/>
          </a:xfrm>
          <a:prstGeom prst="mathMultiply">
            <a:avLst>
              <a:gd name="adj1" fmla="val 81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ovéPole 14"/>
          <p:cNvSpPr txBox="1"/>
          <p:nvPr/>
        </p:nvSpPr>
        <p:spPr>
          <a:xfrm>
            <a:off x="5724128" y="1700808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</a:t>
            </a:r>
            <a:endParaRPr lang="en-GB" sz="2800" b="1" dirty="0"/>
          </a:p>
        </p:txBody>
      </p:sp>
      <p:sp>
        <p:nvSpPr>
          <p:cNvPr id="16" name="Násobení 15"/>
          <p:cNvSpPr/>
          <p:nvPr/>
        </p:nvSpPr>
        <p:spPr>
          <a:xfrm>
            <a:off x="2771800" y="2996952"/>
            <a:ext cx="360000" cy="360000"/>
          </a:xfrm>
          <a:prstGeom prst="mathMultiply">
            <a:avLst>
              <a:gd name="adj1" fmla="val 8190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ovéPole 16"/>
          <p:cNvSpPr txBox="1"/>
          <p:nvPr/>
        </p:nvSpPr>
        <p:spPr>
          <a:xfrm>
            <a:off x="3059832" y="2780928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</a:t>
            </a:r>
            <a:endParaRPr lang="en-GB" sz="2800" b="1" dirty="0"/>
          </a:p>
        </p:txBody>
      </p:sp>
      <p:sp>
        <p:nvSpPr>
          <p:cNvPr id="18" name="Násobení 17"/>
          <p:cNvSpPr/>
          <p:nvPr/>
        </p:nvSpPr>
        <p:spPr>
          <a:xfrm>
            <a:off x="4932040" y="4077072"/>
            <a:ext cx="360000" cy="360000"/>
          </a:xfrm>
          <a:prstGeom prst="mathMultiply">
            <a:avLst>
              <a:gd name="adj1" fmla="val 8190"/>
            </a:avLst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ovéPole 18"/>
          <p:cNvSpPr txBox="1"/>
          <p:nvPr/>
        </p:nvSpPr>
        <p:spPr>
          <a:xfrm>
            <a:off x="5220072" y="3861048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C</a:t>
            </a:r>
            <a:endParaRPr lang="en-GB" sz="2800" b="1" dirty="0"/>
          </a:p>
        </p:txBody>
      </p:sp>
      <p:sp>
        <p:nvSpPr>
          <p:cNvPr id="20" name="Násobení 19"/>
          <p:cNvSpPr/>
          <p:nvPr/>
        </p:nvSpPr>
        <p:spPr>
          <a:xfrm>
            <a:off x="3059832" y="5661248"/>
            <a:ext cx="360000" cy="360000"/>
          </a:xfrm>
          <a:prstGeom prst="mathMultiply">
            <a:avLst>
              <a:gd name="adj1" fmla="val 8190"/>
            </a:avLst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ovéPole 20"/>
          <p:cNvSpPr txBox="1"/>
          <p:nvPr/>
        </p:nvSpPr>
        <p:spPr>
          <a:xfrm>
            <a:off x="3347864" y="5445224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</a:t>
            </a:r>
            <a:endParaRPr lang="en-GB" sz="2800" b="1" dirty="0"/>
          </a:p>
        </p:txBody>
      </p:sp>
      <p:sp>
        <p:nvSpPr>
          <p:cNvPr id="22" name="Násobení 21"/>
          <p:cNvSpPr/>
          <p:nvPr/>
        </p:nvSpPr>
        <p:spPr>
          <a:xfrm>
            <a:off x="4355976" y="6237312"/>
            <a:ext cx="360000" cy="360000"/>
          </a:xfrm>
          <a:prstGeom prst="mathMultiply">
            <a:avLst>
              <a:gd name="adj1" fmla="val 8190"/>
            </a:avLst>
          </a:prstGeom>
          <a:solidFill>
            <a:srgbClr val="7030A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ovéPole 22"/>
          <p:cNvSpPr txBox="1"/>
          <p:nvPr/>
        </p:nvSpPr>
        <p:spPr>
          <a:xfrm>
            <a:off x="4679992" y="6021288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E</a:t>
            </a:r>
            <a:endParaRPr lang="en-GB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8" grpId="0" animBg="1"/>
      <p:bldP spid="8" grpId="1" animBg="1"/>
      <p:bldP spid="12" grpId="0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17694" y="587133"/>
            <a:ext cx="5508612" cy="5272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0" y="44624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dirty="0" smtClean="0"/>
              <a:t>Urči souřadnice bodů v kartézské soustavě souřadnic:</a:t>
            </a:r>
            <a:endParaRPr lang="en-GB" sz="3200" dirty="0"/>
          </a:p>
        </p:txBody>
      </p:sp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306388" y="5937250"/>
          <a:ext cx="1350962" cy="542925"/>
        </p:xfrm>
        <a:graphic>
          <a:graphicData uri="http://schemas.openxmlformats.org/presentationml/2006/ole">
            <p:oleObj spid="_x0000_s16386" name="Rovnice" r:id="rId4" imgW="507960" imgH="203040" progId="Equation.3">
              <p:embed/>
            </p:oleObj>
          </a:graphicData>
        </a:graphic>
      </p:graphicFrame>
      <p:graphicFrame>
        <p:nvGraphicFramePr>
          <p:cNvPr id="15363" name="Object 3"/>
          <p:cNvGraphicFramePr>
            <a:graphicFrameLocks noChangeAspect="1"/>
          </p:cNvGraphicFramePr>
          <p:nvPr/>
        </p:nvGraphicFramePr>
        <p:xfrm>
          <a:off x="2070869" y="5937250"/>
          <a:ext cx="1217613" cy="542925"/>
        </p:xfrm>
        <a:graphic>
          <a:graphicData uri="http://schemas.openxmlformats.org/presentationml/2006/ole">
            <p:oleObj spid="_x0000_s16387" name="Rovnice" r:id="rId5" imgW="457200" imgH="203040" progId="Equation.3">
              <p:embed/>
            </p:oleObj>
          </a:graphicData>
        </a:graphic>
      </p:graphicFrame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3702001" y="5937250"/>
          <a:ext cx="1620837" cy="542925"/>
        </p:xfrm>
        <a:graphic>
          <a:graphicData uri="http://schemas.openxmlformats.org/presentationml/2006/ole">
            <p:oleObj spid="_x0000_s16388" name="Rovnice" r:id="rId6" imgW="609480" imgH="203040" progId="Equation.3">
              <p:embed/>
            </p:oleObj>
          </a:graphicData>
        </a:graphic>
      </p:graphicFrame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5736357" y="5891213"/>
          <a:ext cx="1014413" cy="544512"/>
        </p:xfrm>
        <a:graphic>
          <a:graphicData uri="http://schemas.openxmlformats.org/presentationml/2006/ole">
            <p:oleObj spid="_x0000_s16389" name="Rovnice" r:id="rId7" imgW="380880" imgH="203040" progId="Equation.3">
              <p:embed/>
            </p:oleObj>
          </a:graphicData>
        </a:graphic>
      </p:graphicFrame>
      <p:graphicFrame>
        <p:nvGraphicFramePr>
          <p:cNvPr id="15366" name="Object 6"/>
          <p:cNvGraphicFramePr>
            <a:graphicFrameLocks noChangeAspect="1"/>
          </p:cNvGraphicFramePr>
          <p:nvPr/>
        </p:nvGraphicFramePr>
        <p:xfrm>
          <a:off x="7164288" y="5937250"/>
          <a:ext cx="1825625" cy="542925"/>
        </p:xfrm>
        <a:graphic>
          <a:graphicData uri="http://schemas.openxmlformats.org/presentationml/2006/ole">
            <p:oleObj spid="_x0000_s16390" name="Rovnice" r:id="rId8" imgW="685800" imgH="203040" progId="Equation.3">
              <p:embed/>
            </p:oleObj>
          </a:graphicData>
        </a:graphic>
      </p:graphicFrame>
      <p:sp>
        <p:nvSpPr>
          <p:cNvPr id="12" name="TextovéPole 11"/>
          <p:cNvSpPr txBox="1"/>
          <p:nvPr/>
        </p:nvSpPr>
        <p:spPr>
          <a:xfrm>
            <a:off x="7305872" y="3006244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x</a:t>
            </a:r>
            <a:endParaRPr lang="en-GB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283968" y="476672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y</a:t>
            </a:r>
            <a:endParaRPr lang="en-GB" b="1" dirty="0"/>
          </a:p>
        </p:txBody>
      </p:sp>
      <p:sp>
        <p:nvSpPr>
          <p:cNvPr id="14" name="Násobení 13"/>
          <p:cNvSpPr/>
          <p:nvPr/>
        </p:nvSpPr>
        <p:spPr>
          <a:xfrm>
            <a:off x="3347864" y="1484784"/>
            <a:ext cx="360000" cy="360000"/>
          </a:xfrm>
          <a:prstGeom prst="mathMultiply">
            <a:avLst>
              <a:gd name="adj1" fmla="val 81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ovéPole 14"/>
          <p:cNvSpPr txBox="1"/>
          <p:nvPr/>
        </p:nvSpPr>
        <p:spPr>
          <a:xfrm>
            <a:off x="3635896" y="1268760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</a:t>
            </a:r>
            <a:endParaRPr lang="en-GB" sz="2800" b="1" dirty="0"/>
          </a:p>
        </p:txBody>
      </p:sp>
      <p:sp>
        <p:nvSpPr>
          <p:cNvPr id="16" name="Násobení 15"/>
          <p:cNvSpPr/>
          <p:nvPr/>
        </p:nvSpPr>
        <p:spPr>
          <a:xfrm>
            <a:off x="6012160" y="3645024"/>
            <a:ext cx="360000" cy="360000"/>
          </a:xfrm>
          <a:prstGeom prst="mathMultiply">
            <a:avLst>
              <a:gd name="adj1" fmla="val 8190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ovéPole 16"/>
          <p:cNvSpPr txBox="1"/>
          <p:nvPr/>
        </p:nvSpPr>
        <p:spPr>
          <a:xfrm>
            <a:off x="6300192" y="3501008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</a:t>
            </a:r>
            <a:endParaRPr lang="en-GB" sz="2800" b="1" dirty="0"/>
          </a:p>
        </p:txBody>
      </p:sp>
      <p:sp>
        <p:nvSpPr>
          <p:cNvPr id="18" name="Násobení 17"/>
          <p:cNvSpPr/>
          <p:nvPr/>
        </p:nvSpPr>
        <p:spPr>
          <a:xfrm>
            <a:off x="3635896" y="3068960"/>
            <a:ext cx="360000" cy="360000"/>
          </a:xfrm>
          <a:prstGeom prst="mathMultiply">
            <a:avLst>
              <a:gd name="adj1" fmla="val 8190"/>
            </a:avLst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ovéPole 18"/>
          <p:cNvSpPr txBox="1"/>
          <p:nvPr/>
        </p:nvSpPr>
        <p:spPr>
          <a:xfrm>
            <a:off x="3923928" y="2852936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C</a:t>
            </a:r>
            <a:endParaRPr lang="en-GB" sz="2800" b="1" dirty="0"/>
          </a:p>
        </p:txBody>
      </p:sp>
      <p:sp>
        <p:nvSpPr>
          <p:cNvPr id="20" name="Násobení 19"/>
          <p:cNvSpPr/>
          <p:nvPr/>
        </p:nvSpPr>
        <p:spPr>
          <a:xfrm>
            <a:off x="4932040" y="2564904"/>
            <a:ext cx="360000" cy="360000"/>
          </a:xfrm>
          <a:prstGeom prst="mathMultiply">
            <a:avLst>
              <a:gd name="adj1" fmla="val 8190"/>
            </a:avLst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ovéPole 20"/>
          <p:cNvSpPr txBox="1"/>
          <p:nvPr/>
        </p:nvSpPr>
        <p:spPr>
          <a:xfrm>
            <a:off x="5220072" y="2348880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</a:t>
            </a:r>
            <a:endParaRPr lang="en-GB" sz="2800" b="1" dirty="0"/>
          </a:p>
        </p:txBody>
      </p:sp>
      <p:sp>
        <p:nvSpPr>
          <p:cNvPr id="22" name="Násobení 21"/>
          <p:cNvSpPr/>
          <p:nvPr/>
        </p:nvSpPr>
        <p:spPr>
          <a:xfrm>
            <a:off x="4103968" y="5229240"/>
            <a:ext cx="360000" cy="360000"/>
          </a:xfrm>
          <a:prstGeom prst="mathMultiply">
            <a:avLst>
              <a:gd name="adj1" fmla="val 8190"/>
            </a:avLst>
          </a:prstGeom>
          <a:solidFill>
            <a:srgbClr val="7030A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ovéPole 22"/>
          <p:cNvSpPr txBox="1"/>
          <p:nvPr/>
        </p:nvSpPr>
        <p:spPr>
          <a:xfrm>
            <a:off x="3851920" y="4869160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E</a:t>
            </a:r>
            <a:endParaRPr lang="en-GB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262590"/>
            <a:ext cx="5508612" cy="5272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1133872" y="44624"/>
            <a:ext cx="68762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dirty="0" smtClean="0"/>
              <a:t>Sestroj čtverec ABCD, jsou-li dány body</a:t>
            </a:r>
          </a:p>
          <a:p>
            <a:pPr algn="ctr"/>
            <a:r>
              <a:rPr lang="cs-CZ" sz="3200" dirty="0" smtClean="0"/>
              <a:t>a </a:t>
            </a:r>
            <a:endParaRPr lang="en-GB" sz="3200" dirty="0"/>
          </a:p>
        </p:txBody>
      </p:sp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2840484" y="548680"/>
          <a:ext cx="1587500" cy="542925"/>
        </p:xfrm>
        <a:graphic>
          <a:graphicData uri="http://schemas.openxmlformats.org/presentationml/2006/ole">
            <p:oleObj spid="_x0000_s17410" name="Rovnice" r:id="rId4" imgW="596880" imgH="203040" progId="Equation.3">
              <p:embed/>
            </p:oleObj>
          </a:graphicData>
        </a:graphic>
      </p:graphicFrame>
      <p:graphicFrame>
        <p:nvGraphicFramePr>
          <p:cNvPr id="15363" name="Object 3"/>
          <p:cNvGraphicFramePr>
            <a:graphicFrameLocks noChangeAspect="1"/>
          </p:cNvGraphicFramePr>
          <p:nvPr/>
        </p:nvGraphicFramePr>
        <p:xfrm>
          <a:off x="4716016" y="581819"/>
          <a:ext cx="1217613" cy="542925"/>
        </p:xfrm>
        <a:graphic>
          <a:graphicData uri="http://schemas.openxmlformats.org/presentationml/2006/ole">
            <p:oleObj spid="_x0000_s17411" name="Rovnice" r:id="rId5" imgW="457200" imgH="203040" progId="Equation.3">
              <p:embed/>
            </p:oleObj>
          </a:graphicData>
        </a:graphic>
      </p:graphicFrame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6351588" y="2380357"/>
          <a:ext cx="1147762" cy="542925"/>
        </p:xfrm>
        <a:graphic>
          <a:graphicData uri="http://schemas.openxmlformats.org/presentationml/2006/ole">
            <p:oleObj spid="_x0000_s17412" name="Rovnice" r:id="rId6" imgW="431640" imgH="203040" progId="Equation.3">
              <p:embed/>
            </p:oleObj>
          </a:graphicData>
        </a:graphic>
      </p:graphicFrame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6351588" y="3172520"/>
          <a:ext cx="1487488" cy="544512"/>
        </p:xfrm>
        <a:graphic>
          <a:graphicData uri="http://schemas.openxmlformats.org/presentationml/2006/ole">
            <p:oleObj spid="_x0000_s17413" name="Rovnice" r:id="rId7" imgW="558720" imgH="203040" progId="Equation.3">
              <p:embed/>
            </p:oleObj>
          </a:graphicData>
        </a:graphic>
      </p:graphicFrame>
      <p:sp>
        <p:nvSpPr>
          <p:cNvPr id="12" name="TextovéPole 11"/>
          <p:cNvSpPr txBox="1"/>
          <p:nvPr/>
        </p:nvSpPr>
        <p:spPr>
          <a:xfrm>
            <a:off x="6102170" y="3726324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x</a:t>
            </a:r>
            <a:endParaRPr lang="en-GB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005826" y="1196752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y</a:t>
            </a:r>
            <a:endParaRPr lang="en-GB" b="1" dirty="0"/>
          </a:p>
        </p:txBody>
      </p:sp>
      <p:sp>
        <p:nvSpPr>
          <p:cNvPr id="14" name="Násobení 13"/>
          <p:cNvSpPr/>
          <p:nvPr/>
        </p:nvSpPr>
        <p:spPr>
          <a:xfrm>
            <a:off x="2141730" y="4302388"/>
            <a:ext cx="360000" cy="360000"/>
          </a:xfrm>
          <a:prstGeom prst="mathMultiply">
            <a:avLst>
              <a:gd name="adj1" fmla="val 81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ovéPole 14"/>
          <p:cNvSpPr txBox="1"/>
          <p:nvPr/>
        </p:nvSpPr>
        <p:spPr>
          <a:xfrm>
            <a:off x="1763688" y="4158372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</a:t>
            </a:r>
            <a:endParaRPr lang="en-GB" sz="2800" b="1" dirty="0"/>
          </a:p>
        </p:txBody>
      </p:sp>
      <p:sp>
        <p:nvSpPr>
          <p:cNvPr id="16" name="Násobení 15"/>
          <p:cNvSpPr/>
          <p:nvPr/>
        </p:nvSpPr>
        <p:spPr>
          <a:xfrm>
            <a:off x="3725906" y="4302388"/>
            <a:ext cx="360000" cy="360000"/>
          </a:xfrm>
          <a:prstGeom prst="mathMultiply">
            <a:avLst>
              <a:gd name="adj1" fmla="val 81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ovéPole 16"/>
          <p:cNvSpPr txBox="1"/>
          <p:nvPr/>
        </p:nvSpPr>
        <p:spPr>
          <a:xfrm>
            <a:off x="4013938" y="4158372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</a:t>
            </a:r>
            <a:endParaRPr lang="en-GB" sz="2800" b="1" dirty="0"/>
          </a:p>
        </p:txBody>
      </p:sp>
      <p:sp>
        <p:nvSpPr>
          <p:cNvPr id="18" name="Násobení 17"/>
          <p:cNvSpPr/>
          <p:nvPr/>
        </p:nvSpPr>
        <p:spPr>
          <a:xfrm>
            <a:off x="3725906" y="2646204"/>
            <a:ext cx="360000" cy="360000"/>
          </a:xfrm>
          <a:prstGeom prst="mathMultiply">
            <a:avLst>
              <a:gd name="adj1" fmla="val 8190"/>
            </a:avLst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ovéPole 18"/>
          <p:cNvSpPr txBox="1"/>
          <p:nvPr/>
        </p:nvSpPr>
        <p:spPr>
          <a:xfrm>
            <a:off x="4013938" y="2430180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C</a:t>
            </a:r>
            <a:endParaRPr lang="en-GB" sz="2800" b="1" dirty="0"/>
          </a:p>
        </p:txBody>
      </p:sp>
      <p:sp>
        <p:nvSpPr>
          <p:cNvPr id="20" name="Násobení 19"/>
          <p:cNvSpPr/>
          <p:nvPr/>
        </p:nvSpPr>
        <p:spPr>
          <a:xfrm>
            <a:off x="2141730" y="2646204"/>
            <a:ext cx="360000" cy="360000"/>
          </a:xfrm>
          <a:prstGeom prst="mathMultiply">
            <a:avLst>
              <a:gd name="adj1" fmla="val 8190"/>
            </a:avLst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ovéPole 20"/>
          <p:cNvSpPr txBox="1"/>
          <p:nvPr/>
        </p:nvSpPr>
        <p:spPr>
          <a:xfrm>
            <a:off x="1763688" y="2411016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</a:t>
            </a:r>
            <a:endParaRPr lang="en-GB" sz="2800" b="1" dirty="0"/>
          </a:p>
        </p:txBody>
      </p:sp>
      <p:sp>
        <p:nvSpPr>
          <p:cNvPr id="22" name="Násobení 21"/>
          <p:cNvSpPr/>
          <p:nvPr/>
        </p:nvSpPr>
        <p:spPr>
          <a:xfrm>
            <a:off x="2141730" y="5886564"/>
            <a:ext cx="360000" cy="360000"/>
          </a:xfrm>
          <a:prstGeom prst="mathMultiply">
            <a:avLst>
              <a:gd name="adj1" fmla="val 8190"/>
            </a:avLst>
          </a:prstGeom>
          <a:solidFill>
            <a:srgbClr val="7030A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ovéPole 22"/>
          <p:cNvSpPr txBox="1"/>
          <p:nvPr/>
        </p:nvSpPr>
        <p:spPr>
          <a:xfrm>
            <a:off x="1547664" y="5733256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</a:t>
            </a:r>
            <a:r>
              <a:rPr lang="cs-CZ" sz="2800" b="1" baseline="-25000" dirty="0" smtClean="0"/>
              <a:t>2</a:t>
            </a:r>
            <a:endParaRPr lang="en-GB" sz="2800" b="1" baseline="-25000" dirty="0"/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2339752" y="4473252"/>
            <a:ext cx="158417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2339752" y="2862228"/>
            <a:ext cx="1584176" cy="0"/>
          </a:xfrm>
          <a:prstGeom prst="line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2303866" y="2862228"/>
            <a:ext cx="0" cy="1620000"/>
          </a:xfrm>
          <a:prstGeom prst="line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3905866" y="2862228"/>
            <a:ext cx="0" cy="1620000"/>
          </a:xfrm>
          <a:prstGeom prst="line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Násobení 30"/>
          <p:cNvSpPr/>
          <p:nvPr/>
        </p:nvSpPr>
        <p:spPr>
          <a:xfrm>
            <a:off x="3725906" y="5886564"/>
            <a:ext cx="360000" cy="360000"/>
          </a:xfrm>
          <a:prstGeom prst="mathMultiply">
            <a:avLst>
              <a:gd name="adj1" fmla="val 8190"/>
            </a:avLst>
          </a:prstGeom>
          <a:solidFill>
            <a:srgbClr val="7030A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ovéPole 31"/>
          <p:cNvSpPr txBox="1"/>
          <p:nvPr/>
        </p:nvSpPr>
        <p:spPr>
          <a:xfrm>
            <a:off x="4067944" y="5805264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C</a:t>
            </a:r>
            <a:r>
              <a:rPr lang="cs-CZ" sz="2800" b="1" baseline="-25000" dirty="0" smtClean="0"/>
              <a:t>2</a:t>
            </a:r>
            <a:endParaRPr lang="en-GB" sz="2800" b="1" baseline="-25000" dirty="0"/>
          </a:p>
        </p:txBody>
      </p:sp>
      <p:cxnSp>
        <p:nvCxnSpPr>
          <p:cNvPr id="33" name="Přímá spojovací čára 32"/>
          <p:cNvCxnSpPr/>
          <p:nvPr/>
        </p:nvCxnSpPr>
        <p:spPr>
          <a:xfrm>
            <a:off x="2339752" y="6093296"/>
            <a:ext cx="1584176" cy="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>
            <a:off x="2321752" y="4473296"/>
            <a:ext cx="0" cy="162000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3923752" y="4473296"/>
            <a:ext cx="0" cy="162000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4211960" y="2582580"/>
            <a:ext cx="504056" cy="379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baseline="-25000" dirty="0" smtClean="0"/>
              <a:t>1</a:t>
            </a:r>
            <a:endParaRPr lang="en-GB" sz="2800" b="1" baseline="-25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1979712" y="2564904"/>
            <a:ext cx="504056" cy="379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baseline="-25000" dirty="0" smtClean="0"/>
              <a:t>1</a:t>
            </a:r>
            <a:endParaRPr lang="en-GB" sz="2800" b="1" baseline="-25000" dirty="0"/>
          </a:p>
        </p:txBody>
      </p:sp>
      <p:graphicFrame>
        <p:nvGraphicFramePr>
          <p:cNvPr id="17415" name="Object 4"/>
          <p:cNvGraphicFramePr>
            <a:graphicFrameLocks noChangeAspect="1"/>
          </p:cNvGraphicFramePr>
          <p:nvPr/>
        </p:nvGraphicFramePr>
        <p:xfrm>
          <a:off x="6351588" y="4293096"/>
          <a:ext cx="1417637" cy="542925"/>
        </p:xfrm>
        <a:graphic>
          <a:graphicData uri="http://schemas.openxmlformats.org/presentationml/2006/ole">
            <p:oleObj spid="_x0000_s17415" name="Rovnice" r:id="rId8" imgW="533160" imgH="203040" progId="Equation.3">
              <p:embed/>
            </p:oleObj>
          </a:graphicData>
        </a:graphic>
      </p:graphicFrame>
      <p:graphicFrame>
        <p:nvGraphicFramePr>
          <p:cNvPr id="17416" name="Object 5"/>
          <p:cNvGraphicFramePr>
            <a:graphicFrameLocks noChangeAspect="1"/>
          </p:cNvGraphicFramePr>
          <p:nvPr/>
        </p:nvGraphicFramePr>
        <p:xfrm>
          <a:off x="6351588" y="5085258"/>
          <a:ext cx="1724025" cy="544513"/>
        </p:xfrm>
        <a:graphic>
          <a:graphicData uri="http://schemas.openxmlformats.org/presentationml/2006/ole">
            <p:oleObj spid="_x0000_s17416" name="Rovnice" r:id="rId9" imgW="64764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  <p:bldP spid="31" grpId="0" animBg="1"/>
      <p:bldP spid="32" grpId="0"/>
      <p:bldP spid="36" grpId="0"/>
      <p:bldP spid="3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585954"/>
            <a:ext cx="5508612" cy="5272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179512" y="44624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3670300" algn="l"/>
              </a:tabLst>
            </a:pPr>
            <a:r>
              <a:rPr lang="cs-CZ" sz="2400" dirty="0" smtClean="0"/>
              <a:t>V obdélníku </a:t>
            </a:r>
            <a:r>
              <a:rPr lang="cs-CZ" sz="2400" i="1" dirty="0" smtClean="0"/>
              <a:t>KLMN </a:t>
            </a:r>
            <a:r>
              <a:rPr lang="cs-CZ" sz="2400" dirty="0" smtClean="0"/>
              <a:t>platí: k</a:t>
            </a:r>
            <a:r>
              <a:rPr lang="en-US" sz="2400" dirty="0" smtClean="0"/>
              <a:t>=4; l=5</a:t>
            </a:r>
            <a:r>
              <a:rPr lang="cs-CZ" sz="2400" dirty="0" smtClean="0"/>
              <a:t>. Urči souřadnice jeho zbývajících vrcholů, pokud platí: 	, strana </a:t>
            </a:r>
            <a:r>
              <a:rPr lang="cs-CZ" sz="2400" i="1" dirty="0" smtClean="0"/>
              <a:t>KL </a:t>
            </a:r>
            <a:r>
              <a:rPr lang="cs-CZ" sz="2400" dirty="0" smtClean="0"/>
              <a:t>je rovnoběžná s osou </a:t>
            </a:r>
            <a:r>
              <a:rPr lang="cs-CZ" sz="2400" i="1" dirty="0" smtClean="0"/>
              <a:t>x</a:t>
            </a:r>
            <a:r>
              <a:rPr lang="cs-CZ" sz="2400" dirty="0" smtClean="0"/>
              <a:t>, strana </a:t>
            </a:r>
            <a:r>
              <a:rPr lang="cs-CZ" sz="2400" i="1" dirty="0" smtClean="0"/>
              <a:t>LM </a:t>
            </a:r>
            <a:r>
              <a:rPr lang="cs-CZ" sz="2400" dirty="0" smtClean="0"/>
              <a:t>je rovnoběžná s osou </a:t>
            </a:r>
            <a:r>
              <a:rPr lang="cs-CZ" sz="2400" i="1" dirty="0" smtClean="0"/>
              <a:t>y</a:t>
            </a:r>
            <a:r>
              <a:rPr lang="cs-CZ" sz="2400" dirty="0" smtClean="0"/>
              <a:t>, </a:t>
            </a:r>
            <a:r>
              <a:rPr lang="cs-CZ" sz="2400" i="1" dirty="0" smtClean="0"/>
              <a:t>x</a:t>
            </a:r>
            <a:r>
              <a:rPr lang="cs-CZ" sz="2400" dirty="0" smtClean="0"/>
              <a:t>-</a:t>
            </a:r>
            <a:r>
              <a:rPr lang="cs-CZ" sz="2400" dirty="0" err="1" smtClean="0"/>
              <a:t>ová</a:t>
            </a:r>
            <a:r>
              <a:rPr lang="cs-CZ" sz="2400" dirty="0" smtClean="0"/>
              <a:t> souřadnice bodu </a:t>
            </a:r>
            <a:r>
              <a:rPr lang="cs-CZ" sz="2400" i="1" dirty="0" smtClean="0"/>
              <a:t>K </a:t>
            </a:r>
            <a:r>
              <a:rPr lang="cs-CZ" sz="2400" dirty="0" smtClean="0"/>
              <a:t>je záporná a </a:t>
            </a:r>
            <a:r>
              <a:rPr lang="cs-CZ" sz="2400" i="1" dirty="0" smtClean="0"/>
              <a:t>y</a:t>
            </a:r>
            <a:r>
              <a:rPr lang="cs-CZ" sz="2400" dirty="0" smtClean="0"/>
              <a:t>-</a:t>
            </a:r>
            <a:r>
              <a:rPr lang="cs-CZ" sz="2400" dirty="0" err="1" smtClean="0"/>
              <a:t>ová</a:t>
            </a:r>
            <a:r>
              <a:rPr lang="cs-CZ" sz="2400" dirty="0" smtClean="0"/>
              <a:t> souřadnice bodu </a:t>
            </a:r>
            <a:r>
              <a:rPr lang="cs-CZ" sz="2400" i="1" dirty="0" smtClean="0"/>
              <a:t>M </a:t>
            </a:r>
            <a:r>
              <a:rPr lang="cs-CZ" sz="2400" dirty="0" smtClean="0"/>
              <a:t>je </a:t>
            </a:r>
            <a:r>
              <a:rPr lang="cs-CZ" sz="2400" dirty="0" smtClean="0"/>
              <a:t>kladná. </a:t>
            </a:r>
            <a:endParaRPr lang="en-GB" sz="2400" dirty="0"/>
          </a:p>
        </p:txBody>
      </p:sp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3347864" y="432000"/>
          <a:ext cx="912812" cy="419100"/>
        </p:xfrm>
        <a:graphic>
          <a:graphicData uri="http://schemas.openxmlformats.org/presentationml/2006/ole">
            <p:oleObj spid="_x0000_s18434" name="Rovnice" r:id="rId4" imgW="444240" imgH="203040" progId="Equation.3">
              <p:embed/>
            </p:oleObj>
          </a:graphicData>
        </a:graphic>
      </p:graphicFrame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6660231" y="2205038"/>
          <a:ext cx="2016349" cy="720576"/>
        </p:xfrm>
        <a:graphic>
          <a:graphicData uri="http://schemas.openxmlformats.org/presentationml/2006/ole">
            <p:oleObj spid="_x0000_s18436" name="Rovnice" r:id="rId5" imgW="571320" imgH="203040" progId="Equation.3">
              <p:embed/>
            </p:oleObj>
          </a:graphicData>
        </a:graphic>
      </p:graphicFrame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6927813" y="3171825"/>
          <a:ext cx="1481185" cy="722684"/>
        </p:xfrm>
        <a:graphic>
          <a:graphicData uri="http://schemas.openxmlformats.org/presentationml/2006/ole">
            <p:oleObj spid="_x0000_s18437" name="Rovnice" r:id="rId6" imgW="419040" imgH="203040" progId="Equation.3">
              <p:embed/>
            </p:oleObj>
          </a:graphicData>
        </a:graphic>
      </p:graphicFrame>
      <p:sp>
        <p:nvSpPr>
          <p:cNvPr id="12" name="TextovéPole 11"/>
          <p:cNvSpPr txBox="1"/>
          <p:nvPr/>
        </p:nvSpPr>
        <p:spPr>
          <a:xfrm>
            <a:off x="6012160" y="4077072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x</a:t>
            </a:r>
            <a:endParaRPr lang="en-GB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915816" y="1484784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y</a:t>
            </a:r>
            <a:endParaRPr lang="en-GB" b="1" dirty="0"/>
          </a:p>
        </p:txBody>
      </p:sp>
      <p:sp>
        <p:nvSpPr>
          <p:cNvPr id="14" name="Násobení 13"/>
          <p:cNvSpPr/>
          <p:nvPr/>
        </p:nvSpPr>
        <p:spPr>
          <a:xfrm>
            <a:off x="2555816" y="4581128"/>
            <a:ext cx="360000" cy="360000"/>
          </a:xfrm>
          <a:prstGeom prst="mathMultiply">
            <a:avLst>
              <a:gd name="adj1" fmla="val 8190"/>
            </a:avLst>
          </a:prstGeom>
          <a:solidFill>
            <a:srgbClr val="7030A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ovéPole 14"/>
          <p:cNvSpPr txBox="1"/>
          <p:nvPr/>
        </p:nvSpPr>
        <p:spPr>
          <a:xfrm>
            <a:off x="2195736" y="4489956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</a:t>
            </a:r>
            <a:endParaRPr lang="en-GB" sz="2800" b="1" dirty="0"/>
          </a:p>
        </p:txBody>
      </p:sp>
      <p:sp>
        <p:nvSpPr>
          <p:cNvPr id="16" name="Násobení 15"/>
          <p:cNvSpPr/>
          <p:nvPr/>
        </p:nvSpPr>
        <p:spPr>
          <a:xfrm>
            <a:off x="4644008" y="4581128"/>
            <a:ext cx="360000" cy="360000"/>
          </a:xfrm>
          <a:prstGeom prst="mathMultiply">
            <a:avLst>
              <a:gd name="adj1" fmla="val 8190"/>
            </a:avLst>
          </a:prstGeom>
          <a:solidFill>
            <a:srgbClr val="7030A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ovéPole 16"/>
          <p:cNvSpPr txBox="1"/>
          <p:nvPr/>
        </p:nvSpPr>
        <p:spPr>
          <a:xfrm>
            <a:off x="4932040" y="4437112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</a:t>
            </a:r>
            <a:endParaRPr lang="en-GB" sz="2800" b="1" dirty="0"/>
          </a:p>
        </p:txBody>
      </p:sp>
      <p:sp>
        <p:nvSpPr>
          <p:cNvPr id="22" name="Násobení 21"/>
          <p:cNvSpPr/>
          <p:nvPr/>
        </p:nvSpPr>
        <p:spPr>
          <a:xfrm>
            <a:off x="2555776" y="1916832"/>
            <a:ext cx="360000" cy="360000"/>
          </a:xfrm>
          <a:prstGeom prst="mathMultiply">
            <a:avLst>
              <a:gd name="adj1" fmla="val 8190"/>
            </a:avLst>
          </a:prstGeom>
          <a:solidFill>
            <a:srgbClr val="7030A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ovéPole 22"/>
          <p:cNvSpPr txBox="1"/>
          <p:nvPr/>
        </p:nvSpPr>
        <p:spPr>
          <a:xfrm>
            <a:off x="2195736" y="182566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</a:t>
            </a:r>
            <a:endParaRPr lang="en-GB" sz="2800" b="1" baseline="-25000" dirty="0"/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2699792" y="4797152"/>
            <a:ext cx="2160000" cy="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Násobení 30"/>
          <p:cNvSpPr/>
          <p:nvPr/>
        </p:nvSpPr>
        <p:spPr>
          <a:xfrm>
            <a:off x="4662010" y="1926124"/>
            <a:ext cx="360000" cy="360000"/>
          </a:xfrm>
          <a:prstGeom prst="mathMultiply">
            <a:avLst>
              <a:gd name="adj1" fmla="val 8190"/>
            </a:avLst>
          </a:prstGeom>
          <a:solidFill>
            <a:srgbClr val="7030A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ovéPole 31"/>
          <p:cNvSpPr txBox="1"/>
          <p:nvPr/>
        </p:nvSpPr>
        <p:spPr>
          <a:xfrm>
            <a:off x="5004048" y="1844824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</a:t>
            </a:r>
            <a:endParaRPr lang="en-GB" sz="2800" b="1" dirty="0"/>
          </a:p>
        </p:txBody>
      </p:sp>
      <p:cxnSp>
        <p:nvCxnSpPr>
          <p:cNvPr id="33" name="Přímá spojovací čára 32"/>
          <p:cNvCxnSpPr/>
          <p:nvPr/>
        </p:nvCxnSpPr>
        <p:spPr>
          <a:xfrm>
            <a:off x="2699792" y="2106000"/>
            <a:ext cx="2160000" cy="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>
            <a:off x="2699792" y="2097064"/>
            <a:ext cx="0" cy="270000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4824000" y="2060848"/>
            <a:ext cx="0" cy="273600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415" name="Object 4"/>
          <p:cNvGraphicFramePr>
            <a:graphicFrameLocks noChangeAspect="1"/>
          </p:cNvGraphicFramePr>
          <p:nvPr/>
        </p:nvGraphicFramePr>
        <p:xfrm>
          <a:off x="6795076" y="4292600"/>
          <a:ext cx="1746659" cy="720576"/>
        </p:xfrm>
        <a:graphic>
          <a:graphicData uri="http://schemas.openxmlformats.org/presentationml/2006/ole">
            <p:oleObj spid="_x0000_s18438" name="Rovnice" r:id="rId7" imgW="49500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6" grpId="0" animBg="1"/>
      <p:bldP spid="17" grpId="0"/>
      <p:bldP spid="22" grpId="0" animBg="1"/>
      <p:bldP spid="23" grpId="0"/>
      <p:bldP spid="31" grpId="0" animBg="1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60363" indent="-360363">
              <a:buNone/>
            </a:pPr>
            <a:r>
              <a:rPr lang="en-US" sz="1800" dirty="0" smtClean="0"/>
              <a:t>[</a:t>
            </a:r>
            <a:r>
              <a:rPr lang="cs-CZ" sz="1800" dirty="0" smtClean="0"/>
              <a:t>1</a:t>
            </a:r>
            <a:r>
              <a:rPr lang="en-US" sz="1800" dirty="0" smtClean="0"/>
              <a:t>]</a:t>
            </a:r>
            <a:r>
              <a:rPr lang="cs-CZ" sz="1800" dirty="0" smtClean="0"/>
              <a:t>	</a:t>
            </a:r>
            <a:r>
              <a:rPr lang="cs-CZ" sz="1800" dirty="0" err="1" smtClean="0"/>
              <a:t>Euklid</a:t>
            </a:r>
            <a:r>
              <a:rPr lang="cs-CZ" sz="1800" dirty="0" smtClean="0"/>
              <a:t> </a:t>
            </a:r>
            <a:r>
              <a:rPr lang="cs-CZ" sz="1800" dirty="0" err="1" smtClean="0"/>
              <a:t>von</a:t>
            </a:r>
            <a:r>
              <a:rPr lang="cs-CZ" sz="1800" dirty="0" smtClean="0"/>
              <a:t> </a:t>
            </a:r>
            <a:r>
              <a:rPr lang="cs-CZ" sz="1800" dirty="0" err="1" smtClean="0"/>
              <a:t>Alexandria</a:t>
            </a:r>
            <a:r>
              <a:rPr lang="cs-CZ" sz="1800" dirty="0" smtClean="0"/>
              <a:t>. In: </a:t>
            </a:r>
            <a:r>
              <a:rPr lang="cs-CZ" sz="1800" i="1" dirty="0" err="1" smtClean="0"/>
              <a:t>Wikipedia</a:t>
            </a:r>
            <a:r>
              <a:rPr lang="cs-CZ" sz="1800" i="1" dirty="0" smtClean="0"/>
              <a:t>: </a:t>
            </a:r>
            <a:r>
              <a:rPr lang="cs-CZ" sz="1800" i="1" dirty="0" err="1" smtClean="0"/>
              <a:t>the</a:t>
            </a:r>
            <a:r>
              <a:rPr lang="cs-CZ" sz="1800" i="1" dirty="0" smtClean="0"/>
              <a:t> free </a:t>
            </a:r>
            <a:r>
              <a:rPr lang="cs-CZ" sz="1800" i="1" dirty="0" err="1" smtClean="0"/>
              <a:t>encyclopedia</a:t>
            </a:r>
            <a:r>
              <a:rPr lang="cs-CZ" sz="1800" dirty="0" smtClean="0"/>
              <a:t> [online]. San </a:t>
            </a:r>
            <a:r>
              <a:rPr lang="cs-CZ" sz="1800" dirty="0" err="1" smtClean="0"/>
              <a:t>Francisco</a:t>
            </a:r>
            <a:r>
              <a:rPr lang="cs-CZ" sz="1800" dirty="0" smtClean="0"/>
              <a:t> (CA): </a:t>
            </a:r>
            <a:r>
              <a:rPr lang="cs-CZ" sz="1800" dirty="0" err="1" smtClean="0"/>
              <a:t>Wikimedia</a:t>
            </a:r>
            <a:r>
              <a:rPr lang="cs-CZ" sz="1800" dirty="0" smtClean="0"/>
              <a:t> </a:t>
            </a:r>
            <a:r>
              <a:rPr lang="cs-CZ" sz="1800" dirty="0" err="1" smtClean="0"/>
              <a:t>Foundation</a:t>
            </a:r>
            <a:r>
              <a:rPr lang="cs-CZ" sz="1800" dirty="0" smtClean="0"/>
              <a:t>, 2005 [cit. 2014-11-30]. Dostupné z: </a:t>
            </a:r>
            <a:r>
              <a:rPr lang="cs-CZ" sz="1800" dirty="0" smtClean="0">
                <a:hlinkClick r:id="rId2"/>
              </a:rPr>
              <a:t>http://upload.wikimedia.org/wikipedia/commons/3/30/Euklid-von-Alexandria_1.jpg</a:t>
            </a:r>
            <a:endParaRPr lang="cs-CZ" sz="1800" dirty="0" smtClean="0"/>
          </a:p>
          <a:p>
            <a:pPr marL="360363" indent="-360363">
              <a:buNone/>
            </a:pPr>
            <a:r>
              <a:rPr lang="en-US" sz="1800" dirty="0" smtClean="0"/>
              <a:t>[</a:t>
            </a:r>
            <a:r>
              <a:rPr lang="cs-CZ" sz="1800" dirty="0" smtClean="0"/>
              <a:t>2</a:t>
            </a:r>
            <a:r>
              <a:rPr lang="en-US" sz="1800" dirty="0" smtClean="0"/>
              <a:t>]</a:t>
            </a:r>
            <a:r>
              <a:rPr lang="cs-CZ" sz="1800" dirty="0" smtClean="0"/>
              <a:t>	EUKLEIDES. </a:t>
            </a:r>
            <a:r>
              <a:rPr lang="cs-CZ" sz="1800" dirty="0" err="1" smtClean="0"/>
              <a:t>Oxyrhynský</a:t>
            </a:r>
            <a:r>
              <a:rPr lang="cs-CZ" sz="1800" dirty="0" smtClean="0"/>
              <a:t> papyrus. In: NIESEN, </a:t>
            </a:r>
            <a:r>
              <a:rPr lang="cs-CZ" sz="1800" dirty="0" err="1" smtClean="0"/>
              <a:t>Jitse</a:t>
            </a:r>
            <a:r>
              <a:rPr lang="cs-CZ" sz="1800" dirty="0" smtClean="0"/>
              <a:t>. </a:t>
            </a:r>
            <a:r>
              <a:rPr lang="cs-CZ" sz="1800" i="1" dirty="0" err="1" smtClean="0"/>
              <a:t>Wikipedia</a:t>
            </a:r>
            <a:r>
              <a:rPr lang="cs-CZ" sz="1800" i="1" dirty="0" smtClean="0"/>
              <a:t>: </a:t>
            </a:r>
            <a:r>
              <a:rPr lang="cs-CZ" sz="1800" i="1" dirty="0" err="1" smtClean="0"/>
              <a:t>the</a:t>
            </a:r>
            <a:r>
              <a:rPr lang="cs-CZ" sz="1800" i="1" dirty="0" smtClean="0"/>
              <a:t> free </a:t>
            </a:r>
            <a:r>
              <a:rPr lang="cs-CZ" sz="1800" i="1" dirty="0" err="1" smtClean="0"/>
              <a:t>encyclopedia</a:t>
            </a:r>
            <a:r>
              <a:rPr lang="cs-CZ" sz="1800" dirty="0" smtClean="0"/>
              <a:t> [online]. San </a:t>
            </a:r>
            <a:r>
              <a:rPr lang="cs-CZ" sz="1800" dirty="0" err="1" smtClean="0"/>
              <a:t>Francisco</a:t>
            </a:r>
            <a:r>
              <a:rPr lang="cs-CZ" sz="1800" dirty="0" smtClean="0"/>
              <a:t> (CA): </a:t>
            </a:r>
            <a:r>
              <a:rPr lang="cs-CZ" sz="1800" dirty="0" err="1" smtClean="0"/>
              <a:t>Wikimedia</a:t>
            </a:r>
            <a:r>
              <a:rPr lang="cs-CZ" sz="1800" dirty="0" smtClean="0"/>
              <a:t> </a:t>
            </a:r>
            <a:r>
              <a:rPr lang="cs-CZ" sz="1800" dirty="0" err="1" smtClean="0"/>
              <a:t>Foundation</a:t>
            </a:r>
            <a:r>
              <a:rPr lang="cs-CZ" sz="1800" dirty="0" smtClean="0"/>
              <a:t>, 1994 [cit. 2014-11-30]. Dostupné z:</a:t>
            </a:r>
            <a:r>
              <a:rPr lang="cs-CZ" sz="1800" dirty="0" smtClean="0">
                <a:hlinkClick r:id="rId3"/>
              </a:rPr>
              <a:t>http://upload.wikimedia.org/wikipedia/commons/thumb/8/8d/P._Oxy._I_29.jpg/800px-P._Oxy._I_29.jpg</a:t>
            </a:r>
            <a:endParaRPr lang="cs-CZ" sz="1800" dirty="0" smtClean="0"/>
          </a:p>
          <a:p>
            <a:pPr marL="360363" indent="-360363">
              <a:buNone/>
            </a:pPr>
            <a:r>
              <a:rPr lang="en-US" sz="1800" dirty="0" smtClean="0"/>
              <a:t>[3]	</a:t>
            </a:r>
            <a:r>
              <a:rPr lang="cs-CZ" sz="1800" dirty="0" smtClean="0"/>
              <a:t>HAL, Frans. </a:t>
            </a:r>
            <a:r>
              <a:rPr lang="cs-CZ" sz="1800" dirty="0" err="1" smtClean="0"/>
              <a:t>Portrait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Descartes</a:t>
            </a:r>
            <a:r>
              <a:rPr lang="cs-CZ" sz="1800" dirty="0" smtClean="0"/>
              <a:t>. MALIK, </a:t>
            </a:r>
            <a:r>
              <a:rPr lang="cs-CZ" sz="1800" dirty="0" err="1" smtClean="0"/>
              <a:t>Kenan</a:t>
            </a:r>
            <a:r>
              <a:rPr lang="cs-CZ" sz="1800" dirty="0" smtClean="0"/>
              <a:t>. </a:t>
            </a:r>
            <a:r>
              <a:rPr lang="cs-CZ" sz="1800" i="1" dirty="0" err="1" smtClean="0"/>
              <a:t>Pandaemonium</a:t>
            </a:r>
            <a:r>
              <a:rPr lang="cs-CZ" sz="1800" dirty="0" smtClean="0"/>
              <a:t> [online]. 2013 [cit. 2014-11-30]. Dostupné z: </a:t>
            </a:r>
            <a:r>
              <a:rPr lang="cs-CZ" sz="1800" dirty="0" smtClean="0">
                <a:hlinkClick r:id="rId4"/>
              </a:rPr>
              <a:t>http://kenanmalik.files.wordpress.com/2013/05/frans-hals-descartes.jpg?w=800</a:t>
            </a:r>
            <a:endParaRPr lang="cs-CZ" sz="1800" dirty="0" smtClean="0"/>
          </a:p>
          <a:p>
            <a:pPr marL="901700" indent="-360363" algn="ctr"/>
            <a:r>
              <a:rPr lang="cs-CZ" sz="1800" dirty="0" smtClean="0"/>
              <a:t>ostatní obrázky </a:t>
            </a:r>
            <a:r>
              <a:rPr lang="cs-CZ" sz="1800" smtClean="0"/>
              <a:t>soustavy souřadnic byly </a:t>
            </a:r>
            <a:r>
              <a:rPr lang="cs-CZ" sz="1800" dirty="0" smtClean="0"/>
              <a:t>vytvořeny v softwaru </a:t>
            </a:r>
            <a:r>
              <a:rPr lang="cs-CZ" sz="1800" dirty="0" err="1" smtClean="0"/>
              <a:t>GeoGebra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a pomocí prostředků softwaru MS PowerPoint</a:t>
            </a:r>
          </a:p>
          <a:p>
            <a:pPr marL="901700" indent="-901700">
              <a:buNone/>
            </a:pPr>
            <a:endParaRPr lang="en-GB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187</Words>
  <Application>Microsoft Office PowerPoint</Application>
  <PresentationFormat>Předvádění na obrazovce (4:3)</PresentationFormat>
  <Paragraphs>65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Rovnice</vt:lpstr>
      <vt:lpstr>3 ANALYTICKÁ GEOMETRIE</vt:lpstr>
      <vt:lpstr>Snímek 2</vt:lpstr>
      <vt:lpstr>Snímek 3</vt:lpstr>
      <vt:lpstr>3.1 Kartézská soustava souřadnic</vt:lpstr>
      <vt:lpstr>Snímek 5</vt:lpstr>
      <vt:lpstr>Snímek 6</vt:lpstr>
      <vt:lpstr>Snímek 7</vt:lpstr>
      <vt:lpstr>Snímek 8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 ANALYTICKÁ GEOMETRIE</dc:title>
  <dc:creator>Tomáš_admin</dc:creator>
  <cp:lastModifiedBy>Mgr. Petra Toboříková</cp:lastModifiedBy>
  <cp:revision>15</cp:revision>
  <dcterms:modified xsi:type="dcterms:W3CDTF">2014-12-03T15:23:08Z</dcterms:modified>
</cp:coreProperties>
</file>