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bin" ContentType="application/vnd.openxmlformats-officedocument.oleObject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1" r:id="rId3"/>
    <p:sldId id="271" r:id="rId4"/>
    <p:sldId id="265" r:id="rId5"/>
    <p:sldId id="262" r:id="rId6"/>
    <p:sldId id="272" r:id="rId7"/>
    <p:sldId id="266" r:id="rId8"/>
    <p:sldId id="273" r:id="rId9"/>
    <p:sldId id="258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FFCCFF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6" d="100"/>
          <a:sy n="116" d="100"/>
        </p:scale>
        <p:origin x="-179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image" Target="../media/image1.wmf"/></Relationships>
</file>

<file path=ppt/drawings/_rels/vmlDrawing2.vml.rels><?xml version="1.0" encoding="UTF-8" standalone="yes"?>
<Relationships xmlns="http://schemas.openxmlformats.org/package/2006/relationships"><Relationship Id="rId8" Type="http://schemas.openxmlformats.org/officeDocument/2006/relationships/image" Target="../media/image11.wmf"/><Relationship Id="rId13" Type="http://schemas.openxmlformats.org/officeDocument/2006/relationships/image" Target="../media/image16.wmf"/><Relationship Id="rId3" Type="http://schemas.openxmlformats.org/officeDocument/2006/relationships/image" Target="../media/image6.wmf"/><Relationship Id="rId7" Type="http://schemas.openxmlformats.org/officeDocument/2006/relationships/image" Target="../media/image10.wmf"/><Relationship Id="rId12" Type="http://schemas.openxmlformats.org/officeDocument/2006/relationships/image" Target="../media/image15.wmf"/><Relationship Id="rId2" Type="http://schemas.openxmlformats.org/officeDocument/2006/relationships/image" Target="../media/image5.wmf"/><Relationship Id="rId1" Type="http://schemas.openxmlformats.org/officeDocument/2006/relationships/image" Target="../media/image4.wmf"/><Relationship Id="rId6" Type="http://schemas.openxmlformats.org/officeDocument/2006/relationships/image" Target="../media/image9.wmf"/><Relationship Id="rId11" Type="http://schemas.openxmlformats.org/officeDocument/2006/relationships/image" Target="../media/image14.wmf"/><Relationship Id="rId5" Type="http://schemas.openxmlformats.org/officeDocument/2006/relationships/image" Target="../media/image8.wmf"/><Relationship Id="rId10" Type="http://schemas.openxmlformats.org/officeDocument/2006/relationships/image" Target="../media/image13.wmf"/><Relationship Id="rId4" Type="http://schemas.openxmlformats.org/officeDocument/2006/relationships/image" Target="../media/image7.wmf"/><Relationship Id="rId9" Type="http://schemas.openxmlformats.org/officeDocument/2006/relationships/image" Target="../media/image12.wmf"/></Relationships>
</file>

<file path=ppt/drawings/_rels/vmlDrawing3.vml.rels><?xml version="1.0" encoding="UTF-8" standalone="yes"?>
<Relationships xmlns="http://schemas.openxmlformats.org/package/2006/relationships"><Relationship Id="rId3" Type="http://schemas.openxmlformats.org/officeDocument/2006/relationships/image" Target="../media/image20.wmf"/><Relationship Id="rId2" Type="http://schemas.openxmlformats.org/officeDocument/2006/relationships/image" Target="../media/image19.wmf"/><Relationship Id="rId1" Type="http://schemas.openxmlformats.org/officeDocument/2006/relationships/image" Target="../media/image18.wmf"/><Relationship Id="rId5" Type="http://schemas.openxmlformats.org/officeDocument/2006/relationships/image" Target="../media/image22.wmf"/><Relationship Id="rId4" Type="http://schemas.openxmlformats.org/officeDocument/2006/relationships/image" Target="../media/image21.wmf"/></Relationships>
</file>

<file path=ppt/drawings/_rels/vmlDrawing4.vml.rels><?xml version="1.0" encoding="UTF-8" standalone="yes"?>
<Relationships xmlns="http://schemas.openxmlformats.org/package/2006/relationships"><Relationship Id="rId8" Type="http://schemas.openxmlformats.org/officeDocument/2006/relationships/image" Target="../media/image22.wmf"/><Relationship Id="rId3" Type="http://schemas.openxmlformats.org/officeDocument/2006/relationships/image" Target="../media/image20.wmf"/><Relationship Id="rId7" Type="http://schemas.openxmlformats.org/officeDocument/2006/relationships/image" Target="../media/image28.wmf"/><Relationship Id="rId2" Type="http://schemas.openxmlformats.org/officeDocument/2006/relationships/image" Target="../media/image24.wmf"/><Relationship Id="rId1" Type="http://schemas.openxmlformats.org/officeDocument/2006/relationships/image" Target="../media/image23.wmf"/><Relationship Id="rId6" Type="http://schemas.openxmlformats.org/officeDocument/2006/relationships/image" Target="../media/image27.wmf"/><Relationship Id="rId5" Type="http://schemas.openxmlformats.org/officeDocument/2006/relationships/image" Target="../media/image26.wmf"/><Relationship Id="rId4" Type="http://schemas.openxmlformats.org/officeDocument/2006/relationships/image" Target="../media/image25.wmf"/><Relationship Id="rId9" Type="http://schemas.openxmlformats.org/officeDocument/2006/relationships/image" Target="../media/image29.wmf"/></Relationships>
</file>

<file path=ppt/drawings/_rels/vmlDrawing5.vml.rels><?xml version="1.0" encoding="UTF-8" standalone="yes"?>
<Relationships xmlns="http://schemas.openxmlformats.org/package/2006/relationships"><Relationship Id="rId8" Type="http://schemas.openxmlformats.org/officeDocument/2006/relationships/image" Target="../media/image22.wmf"/><Relationship Id="rId3" Type="http://schemas.openxmlformats.org/officeDocument/2006/relationships/image" Target="../media/image20.wmf"/><Relationship Id="rId7" Type="http://schemas.openxmlformats.org/officeDocument/2006/relationships/image" Target="../media/image36.wmf"/><Relationship Id="rId2" Type="http://schemas.openxmlformats.org/officeDocument/2006/relationships/image" Target="../media/image32.wmf"/><Relationship Id="rId1" Type="http://schemas.openxmlformats.org/officeDocument/2006/relationships/image" Target="../media/image31.wmf"/><Relationship Id="rId6" Type="http://schemas.openxmlformats.org/officeDocument/2006/relationships/image" Target="../media/image35.wmf"/><Relationship Id="rId5" Type="http://schemas.openxmlformats.org/officeDocument/2006/relationships/image" Target="../media/image34.wmf"/><Relationship Id="rId4" Type="http://schemas.openxmlformats.org/officeDocument/2006/relationships/image" Target="../media/image33.wmf"/><Relationship Id="rId9" Type="http://schemas.openxmlformats.org/officeDocument/2006/relationships/image" Target="../media/image37.wmf"/></Relationships>
</file>

<file path=ppt/drawings/_rels/vmlDrawing6.vml.rels><?xml version="1.0" encoding="UTF-8" standalone="yes"?>
<Relationships xmlns="http://schemas.openxmlformats.org/package/2006/relationships"><Relationship Id="rId8" Type="http://schemas.openxmlformats.org/officeDocument/2006/relationships/image" Target="../media/image43.wmf"/><Relationship Id="rId3" Type="http://schemas.openxmlformats.org/officeDocument/2006/relationships/image" Target="../media/image40.wmf"/><Relationship Id="rId7" Type="http://schemas.openxmlformats.org/officeDocument/2006/relationships/image" Target="../media/image22.wmf"/><Relationship Id="rId12" Type="http://schemas.openxmlformats.org/officeDocument/2006/relationships/image" Target="../media/image47.wmf"/><Relationship Id="rId2" Type="http://schemas.openxmlformats.org/officeDocument/2006/relationships/image" Target="../media/image39.wmf"/><Relationship Id="rId1" Type="http://schemas.openxmlformats.org/officeDocument/2006/relationships/image" Target="../media/image38.wmf"/><Relationship Id="rId6" Type="http://schemas.openxmlformats.org/officeDocument/2006/relationships/image" Target="../media/image42.wmf"/><Relationship Id="rId11" Type="http://schemas.openxmlformats.org/officeDocument/2006/relationships/image" Target="../media/image46.wmf"/><Relationship Id="rId5" Type="http://schemas.openxmlformats.org/officeDocument/2006/relationships/image" Target="../media/image41.wmf"/><Relationship Id="rId10" Type="http://schemas.openxmlformats.org/officeDocument/2006/relationships/image" Target="../media/image45.wmf"/><Relationship Id="rId4" Type="http://schemas.openxmlformats.org/officeDocument/2006/relationships/image" Target="../media/image20.wmf"/><Relationship Id="rId9" Type="http://schemas.openxmlformats.org/officeDocument/2006/relationships/image" Target="../media/image44.wmf"/></Relationships>
</file>

<file path=ppt/drawings/_rels/vmlDrawing7.vml.rels><?xml version="1.0" encoding="UTF-8" standalone="yes"?>
<Relationships xmlns="http://schemas.openxmlformats.org/package/2006/relationships"><Relationship Id="rId8" Type="http://schemas.openxmlformats.org/officeDocument/2006/relationships/image" Target="../media/image52.wmf"/><Relationship Id="rId3" Type="http://schemas.openxmlformats.org/officeDocument/2006/relationships/image" Target="../media/image40.wmf"/><Relationship Id="rId7" Type="http://schemas.openxmlformats.org/officeDocument/2006/relationships/image" Target="../media/image22.wmf"/><Relationship Id="rId12" Type="http://schemas.openxmlformats.org/officeDocument/2006/relationships/image" Target="../media/image56.wmf"/><Relationship Id="rId2" Type="http://schemas.openxmlformats.org/officeDocument/2006/relationships/image" Target="../media/image49.wmf"/><Relationship Id="rId1" Type="http://schemas.openxmlformats.org/officeDocument/2006/relationships/image" Target="../media/image48.wmf"/><Relationship Id="rId6" Type="http://schemas.openxmlformats.org/officeDocument/2006/relationships/image" Target="../media/image51.wmf"/><Relationship Id="rId11" Type="http://schemas.openxmlformats.org/officeDocument/2006/relationships/image" Target="../media/image55.wmf"/><Relationship Id="rId5" Type="http://schemas.openxmlformats.org/officeDocument/2006/relationships/image" Target="../media/image50.wmf"/><Relationship Id="rId10" Type="http://schemas.openxmlformats.org/officeDocument/2006/relationships/image" Target="../media/image54.wmf"/><Relationship Id="rId4" Type="http://schemas.openxmlformats.org/officeDocument/2006/relationships/image" Target="../media/image20.wmf"/><Relationship Id="rId9" Type="http://schemas.openxmlformats.org/officeDocument/2006/relationships/image" Target="../media/image53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11.12.2014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11.12.2014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11.12.2014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11.12.2014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11.12.2014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11.12.2014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11.12.2014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11.12.2014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11.12.2014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11.12.2014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11.12.2014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100000">
              <a:srgbClr val="FFCCFF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A2481B-5154-415F-B752-558547769AA3}" type="datetimeFigureOut">
              <a:rPr lang="cs-CZ" smtClean="0"/>
              <a:pPr/>
              <a:t>11.12.2014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3.png"/><Relationship Id="rId4" Type="http://schemas.openxmlformats.org/officeDocument/2006/relationships/oleObject" Target="../embeddings/oleObject2.bin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7.bin"/><Relationship Id="rId13" Type="http://schemas.openxmlformats.org/officeDocument/2006/relationships/oleObject" Target="../embeddings/oleObject12.bin"/><Relationship Id="rId3" Type="http://schemas.openxmlformats.org/officeDocument/2006/relationships/image" Target="../media/image17.png"/><Relationship Id="rId7" Type="http://schemas.openxmlformats.org/officeDocument/2006/relationships/oleObject" Target="../embeddings/oleObject6.bin"/><Relationship Id="rId12" Type="http://schemas.openxmlformats.org/officeDocument/2006/relationships/oleObject" Target="../embeddings/oleObject11.bin"/><Relationship Id="rId2" Type="http://schemas.openxmlformats.org/officeDocument/2006/relationships/slideLayout" Target="../slideLayouts/slideLayout7.xml"/><Relationship Id="rId16" Type="http://schemas.openxmlformats.org/officeDocument/2006/relationships/oleObject" Target="../embeddings/oleObject15.bin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oleObject5.bin"/><Relationship Id="rId11" Type="http://schemas.openxmlformats.org/officeDocument/2006/relationships/oleObject" Target="../embeddings/oleObject10.bin"/><Relationship Id="rId5" Type="http://schemas.openxmlformats.org/officeDocument/2006/relationships/oleObject" Target="../embeddings/oleObject4.bin"/><Relationship Id="rId15" Type="http://schemas.openxmlformats.org/officeDocument/2006/relationships/oleObject" Target="../embeddings/oleObject14.bin"/><Relationship Id="rId10" Type="http://schemas.openxmlformats.org/officeDocument/2006/relationships/oleObject" Target="../embeddings/oleObject9.bin"/><Relationship Id="rId4" Type="http://schemas.openxmlformats.org/officeDocument/2006/relationships/oleObject" Target="../embeddings/oleObject3.bin"/><Relationship Id="rId9" Type="http://schemas.openxmlformats.org/officeDocument/2006/relationships/oleObject" Target="../embeddings/oleObject8.bin"/><Relationship Id="rId14" Type="http://schemas.openxmlformats.org/officeDocument/2006/relationships/oleObject" Target="../embeddings/oleObject13.bin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1.bin"/><Relationship Id="rId3" Type="http://schemas.openxmlformats.org/officeDocument/2006/relationships/oleObject" Target="../embeddings/oleObject16.bin"/><Relationship Id="rId7" Type="http://schemas.openxmlformats.org/officeDocument/2006/relationships/oleObject" Target="../embeddings/oleObject20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6" Type="http://schemas.openxmlformats.org/officeDocument/2006/relationships/oleObject" Target="../embeddings/oleObject19.bin"/><Relationship Id="rId5" Type="http://schemas.openxmlformats.org/officeDocument/2006/relationships/oleObject" Target="../embeddings/oleObject18.bin"/><Relationship Id="rId10" Type="http://schemas.openxmlformats.org/officeDocument/2006/relationships/oleObject" Target="../embeddings/oleObject23.bin"/><Relationship Id="rId4" Type="http://schemas.openxmlformats.org/officeDocument/2006/relationships/oleObject" Target="../embeddings/oleObject17.bin"/><Relationship Id="rId9" Type="http://schemas.openxmlformats.org/officeDocument/2006/relationships/oleObject" Target="../embeddings/oleObject22.bin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8.bin"/><Relationship Id="rId3" Type="http://schemas.openxmlformats.org/officeDocument/2006/relationships/oleObject" Target="../embeddings/oleObject24.bin"/><Relationship Id="rId7" Type="http://schemas.openxmlformats.org/officeDocument/2006/relationships/oleObject" Target="../embeddings/oleObject27.bin"/><Relationship Id="rId12" Type="http://schemas.openxmlformats.org/officeDocument/2006/relationships/oleObject" Target="../embeddings/oleObject32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4.vml"/><Relationship Id="rId6" Type="http://schemas.openxmlformats.org/officeDocument/2006/relationships/oleObject" Target="../embeddings/oleObject26.bin"/><Relationship Id="rId11" Type="http://schemas.openxmlformats.org/officeDocument/2006/relationships/oleObject" Target="../embeddings/oleObject31.bin"/><Relationship Id="rId5" Type="http://schemas.openxmlformats.org/officeDocument/2006/relationships/image" Target="../media/image30.png"/><Relationship Id="rId10" Type="http://schemas.openxmlformats.org/officeDocument/2006/relationships/oleObject" Target="../embeddings/oleObject30.bin"/><Relationship Id="rId4" Type="http://schemas.openxmlformats.org/officeDocument/2006/relationships/oleObject" Target="../embeddings/oleObject25.bin"/><Relationship Id="rId9" Type="http://schemas.openxmlformats.org/officeDocument/2006/relationships/oleObject" Target="../embeddings/oleObject29.bin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8.bin"/><Relationship Id="rId3" Type="http://schemas.openxmlformats.org/officeDocument/2006/relationships/oleObject" Target="../embeddings/oleObject33.bin"/><Relationship Id="rId7" Type="http://schemas.openxmlformats.org/officeDocument/2006/relationships/oleObject" Target="../embeddings/oleObject37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5.vml"/><Relationship Id="rId6" Type="http://schemas.openxmlformats.org/officeDocument/2006/relationships/oleObject" Target="../embeddings/oleObject36.bin"/><Relationship Id="rId11" Type="http://schemas.openxmlformats.org/officeDocument/2006/relationships/oleObject" Target="../embeddings/oleObject41.bin"/><Relationship Id="rId5" Type="http://schemas.openxmlformats.org/officeDocument/2006/relationships/oleObject" Target="../embeddings/oleObject35.bin"/><Relationship Id="rId10" Type="http://schemas.openxmlformats.org/officeDocument/2006/relationships/oleObject" Target="../embeddings/oleObject40.bin"/><Relationship Id="rId4" Type="http://schemas.openxmlformats.org/officeDocument/2006/relationships/oleObject" Target="../embeddings/oleObject34.bin"/><Relationship Id="rId9" Type="http://schemas.openxmlformats.org/officeDocument/2006/relationships/oleObject" Target="../embeddings/oleObject39.bin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47.bin"/><Relationship Id="rId13" Type="http://schemas.openxmlformats.org/officeDocument/2006/relationships/oleObject" Target="../embeddings/oleObject52.bin"/><Relationship Id="rId3" Type="http://schemas.openxmlformats.org/officeDocument/2006/relationships/oleObject" Target="../embeddings/oleObject42.bin"/><Relationship Id="rId7" Type="http://schemas.openxmlformats.org/officeDocument/2006/relationships/oleObject" Target="../embeddings/oleObject46.bin"/><Relationship Id="rId12" Type="http://schemas.openxmlformats.org/officeDocument/2006/relationships/oleObject" Target="../embeddings/oleObject5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6.vml"/><Relationship Id="rId6" Type="http://schemas.openxmlformats.org/officeDocument/2006/relationships/oleObject" Target="../embeddings/oleObject45.bin"/><Relationship Id="rId11" Type="http://schemas.openxmlformats.org/officeDocument/2006/relationships/oleObject" Target="../embeddings/oleObject50.bin"/><Relationship Id="rId5" Type="http://schemas.openxmlformats.org/officeDocument/2006/relationships/oleObject" Target="../embeddings/oleObject44.bin"/><Relationship Id="rId10" Type="http://schemas.openxmlformats.org/officeDocument/2006/relationships/oleObject" Target="../embeddings/oleObject49.bin"/><Relationship Id="rId4" Type="http://schemas.openxmlformats.org/officeDocument/2006/relationships/oleObject" Target="../embeddings/oleObject43.bin"/><Relationship Id="rId9" Type="http://schemas.openxmlformats.org/officeDocument/2006/relationships/oleObject" Target="../embeddings/oleObject48.bin"/><Relationship Id="rId14" Type="http://schemas.openxmlformats.org/officeDocument/2006/relationships/oleObject" Target="../embeddings/oleObject53.bin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59.bin"/><Relationship Id="rId13" Type="http://schemas.openxmlformats.org/officeDocument/2006/relationships/oleObject" Target="../embeddings/oleObject64.bin"/><Relationship Id="rId3" Type="http://schemas.openxmlformats.org/officeDocument/2006/relationships/oleObject" Target="../embeddings/oleObject54.bin"/><Relationship Id="rId7" Type="http://schemas.openxmlformats.org/officeDocument/2006/relationships/oleObject" Target="../embeddings/oleObject58.bin"/><Relationship Id="rId12" Type="http://schemas.openxmlformats.org/officeDocument/2006/relationships/oleObject" Target="../embeddings/oleObject63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7.vml"/><Relationship Id="rId6" Type="http://schemas.openxmlformats.org/officeDocument/2006/relationships/oleObject" Target="../embeddings/oleObject57.bin"/><Relationship Id="rId11" Type="http://schemas.openxmlformats.org/officeDocument/2006/relationships/oleObject" Target="../embeddings/oleObject62.bin"/><Relationship Id="rId5" Type="http://schemas.openxmlformats.org/officeDocument/2006/relationships/oleObject" Target="../embeddings/oleObject56.bin"/><Relationship Id="rId10" Type="http://schemas.openxmlformats.org/officeDocument/2006/relationships/oleObject" Target="../embeddings/oleObject61.bin"/><Relationship Id="rId4" Type="http://schemas.openxmlformats.org/officeDocument/2006/relationships/oleObject" Target="../embeddings/oleObject55.bin"/><Relationship Id="rId9" Type="http://schemas.openxmlformats.org/officeDocument/2006/relationships/oleObject" Target="../embeddings/oleObject60.bin"/><Relationship Id="rId14" Type="http://schemas.openxmlformats.org/officeDocument/2006/relationships/oleObject" Target="../embeddings/oleObject65.bin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404664"/>
            <a:ext cx="7772400" cy="1470025"/>
          </a:xfrm>
        </p:spPr>
        <p:txBody>
          <a:bodyPr>
            <a:noAutofit/>
          </a:bodyPr>
          <a:lstStyle/>
          <a:p>
            <a:r>
              <a:rPr lang="cs-CZ" sz="32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ANALYTICKÁ GEOMETRIE</a:t>
            </a:r>
            <a:endParaRPr lang="en-GB" sz="32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11560" y="3886200"/>
            <a:ext cx="7920880" cy="1752600"/>
          </a:xfrm>
        </p:spPr>
        <p:txBody>
          <a:bodyPr/>
          <a:lstStyle/>
          <a:p>
            <a:r>
              <a:rPr lang="cs-CZ" b="1" dirty="0" smtClean="0">
                <a:solidFill>
                  <a:srgbClr val="7030A0"/>
                </a:solidFill>
              </a:rPr>
              <a:t>Mgr. Petra Toboříková, Ph.D.</a:t>
            </a:r>
          </a:p>
          <a:p>
            <a:r>
              <a:rPr lang="cs-CZ" dirty="0" smtClean="0"/>
              <a:t>VOŠZ a SZŠ Hradec Králové, Komenského 234</a:t>
            </a:r>
            <a:endParaRPr lang="en-GB" dirty="0"/>
          </a:p>
        </p:txBody>
      </p:sp>
      <p:sp>
        <p:nvSpPr>
          <p:cNvPr id="4" name="Nadpis 1"/>
          <p:cNvSpPr txBox="1">
            <a:spLocks/>
          </p:cNvSpPr>
          <p:nvPr/>
        </p:nvSpPr>
        <p:spPr>
          <a:xfrm>
            <a:off x="685800" y="2319015"/>
            <a:ext cx="7772400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6000" dirty="0" smtClean="0">
                <a:latin typeface="+mj-lt"/>
                <a:ea typeface="+mj-ea"/>
                <a:cs typeface="+mj-cs"/>
              </a:rPr>
              <a:t>3.3 Střed úsečky</a:t>
            </a:r>
            <a:endParaRPr kumimoji="0" lang="en-GB" sz="60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07504" y="294531"/>
            <a:ext cx="856895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tabLst>
                <a:tab pos="7083425" algn="l"/>
              </a:tabLst>
            </a:pPr>
            <a:r>
              <a:rPr lang="cs-CZ" sz="3200" dirty="0" smtClean="0"/>
              <a:t>Urči střed úsečky na číselné ose, kde:	a</a:t>
            </a:r>
            <a:endParaRPr lang="en-GB" sz="3200" dirty="0"/>
          </a:p>
        </p:txBody>
      </p:sp>
      <p:graphicFrame>
        <p:nvGraphicFramePr>
          <p:cNvPr id="15362" name="Object 2"/>
          <p:cNvGraphicFramePr>
            <a:graphicFrameLocks noChangeAspect="1"/>
          </p:cNvGraphicFramePr>
          <p:nvPr/>
        </p:nvGraphicFramePr>
        <p:xfrm>
          <a:off x="6388001" y="365795"/>
          <a:ext cx="776287" cy="542925"/>
        </p:xfrm>
        <a:graphic>
          <a:graphicData uri="http://schemas.openxmlformats.org/presentationml/2006/ole">
            <p:oleObj spid="_x0000_s15364" name="Rovnice" r:id="rId3" imgW="291973" imgH="203112" progId="Equation.3">
              <p:embed/>
            </p:oleObj>
          </a:graphicData>
        </a:graphic>
      </p:graphicFrame>
      <p:graphicFrame>
        <p:nvGraphicFramePr>
          <p:cNvPr id="15363" name="Object 3"/>
          <p:cNvGraphicFramePr>
            <a:graphicFrameLocks noChangeAspect="1"/>
          </p:cNvGraphicFramePr>
          <p:nvPr/>
        </p:nvGraphicFramePr>
        <p:xfrm>
          <a:off x="7596336" y="365795"/>
          <a:ext cx="709612" cy="542925"/>
        </p:xfrm>
        <a:graphic>
          <a:graphicData uri="http://schemas.openxmlformats.org/presentationml/2006/ole">
            <p:oleObj spid="_x0000_s15365" name="Rovnice" r:id="rId4" imgW="266469" imgH="203024" progId="Equation.3">
              <p:embed/>
            </p:oleObj>
          </a:graphicData>
        </a:graphic>
      </p:graphicFrame>
      <p:pic>
        <p:nvPicPr>
          <p:cNvPr id="15371" name="Picture 11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36891" y="2708920"/>
            <a:ext cx="7670219" cy="10801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34" name="Skupina 33"/>
          <p:cNvGrpSpPr/>
          <p:nvPr/>
        </p:nvGrpSpPr>
        <p:grpSpPr>
          <a:xfrm>
            <a:off x="1763688" y="2617748"/>
            <a:ext cx="504056" cy="739204"/>
            <a:chOff x="1763688" y="2617748"/>
            <a:chExt cx="504056" cy="739204"/>
          </a:xfrm>
        </p:grpSpPr>
        <p:sp>
          <p:nvSpPr>
            <p:cNvPr id="14" name="Násobení 13"/>
            <p:cNvSpPr/>
            <p:nvPr/>
          </p:nvSpPr>
          <p:spPr>
            <a:xfrm>
              <a:off x="1763688" y="2996952"/>
              <a:ext cx="360000" cy="360000"/>
            </a:xfrm>
            <a:prstGeom prst="mathMultiply">
              <a:avLst>
                <a:gd name="adj1" fmla="val 8190"/>
              </a:avLst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" name="TextovéPole 14"/>
            <p:cNvSpPr txBox="1"/>
            <p:nvPr/>
          </p:nvSpPr>
          <p:spPr>
            <a:xfrm>
              <a:off x="1763688" y="2617748"/>
              <a:ext cx="504056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800" b="1" dirty="0" smtClean="0"/>
                <a:t>A</a:t>
              </a:r>
              <a:endParaRPr lang="en-GB" sz="2800" b="1" dirty="0"/>
            </a:p>
          </p:txBody>
        </p:sp>
      </p:grpSp>
      <p:grpSp>
        <p:nvGrpSpPr>
          <p:cNvPr id="31" name="Skupina 30"/>
          <p:cNvGrpSpPr/>
          <p:nvPr/>
        </p:nvGrpSpPr>
        <p:grpSpPr>
          <a:xfrm>
            <a:off x="7020272" y="2564904"/>
            <a:ext cx="504056" cy="792048"/>
            <a:chOff x="4211960" y="1948916"/>
            <a:chExt cx="504056" cy="792048"/>
          </a:xfrm>
        </p:grpSpPr>
        <p:sp>
          <p:nvSpPr>
            <p:cNvPr id="16" name="Násobení 15"/>
            <p:cNvSpPr/>
            <p:nvPr/>
          </p:nvSpPr>
          <p:spPr>
            <a:xfrm>
              <a:off x="4211960" y="2380964"/>
              <a:ext cx="360000" cy="360000"/>
            </a:xfrm>
            <a:prstGeom prst="mathMultiply">
              <a:avLst>
                <a:gd name="adj1" fmla="val 8190"/>
              </a:avLst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7" name="TextovéPole 16"/>
            <p:cNvSpPr txBox="1"/>
            <p:nvPr/>
          </p:nvSpPr>
          <p:spPr>
            <a:xfrm>
              <a:off x="4211960" y="1948916"/>
              <a:ext cx="504056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800" b="1" dirty="0" smtClean="0"/>
                <a:t>B</a:t>
              </a:r>
              <a:endParaRPr lang="en-GB" sz="2800" b="1" dirty="0"/>
            </a:p>
          </p:txBody>
        </p:sp>
      </p:grpSp>
      <p:grpSp>
        <p:nvGrpSpPr>
          <p:cNvPr id="35" name="Skupina 34"/>
          <p:cNvGrpSpPr/>
          <p:nvPr/>
        </p:nvGrpSpPr>
        <p:grpSpPr>
          <a:xfrm>
            <a:off x="4355976" y="2636912"/>
            <a:ext cx="648072" cy="739204"/>
            <a:chOff x="1763688" y="2617748"/>
            <a:chExt cx="648072" cy="739204"/>
          </a:xfrm>
        </p:grpSpPr>
        <p:sp>
          <p:nvSpPr>
            <p:cNvPr id="36" name="Násobení 35"/>
            <p:cNvSpPr/>
            <p:nvPr/>
          </p:nvSpPr>
          <p:spPr>
            <a:xfrm>
              <a:off x="1763688" y="2996952"/>
              <a:ext cx="360000" cy="360000"/>
            </a:xfrm>
            <a:prstGeom prst="mathMultiply">
              <a:avLst>
                <a:gd name="adj1" fmla="val 8190"/>
              </a:avLst>
            </a:prstGeom>
            <a:solidFill>
              <a:schemeClr val="accent2"/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7" name="TextovéPole 36"/>
            <p:cNvSpPr txBox="1"/>
            <p:nvPr/>
          </p:nvSpPr>
          <p:spPr>
            <a:xfrm>
              <a:off x="1763688" y="2617748"/>
              <a:ext cx="648072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800" b="1" dirty="0" smtClean="0"/>
                <a:t>S</a:t>
              </a:r>
              <a:r>
                <a:rPr lang="cs-CZ" sz="2800" b="1" baseline="-25000" dirty="0" smtClean="0"/>
                <a:t>AB</a:t>
              </a:r>
              <a:endParaRPr lang="en-GB" sz="2800" b="1" baseline="-25000" dirty="0"/>
            </a:p>
          </p:txBody>
        </p:sp>
      </p:grpSp>
      <p:sp>
        <p:nvSpPr>
          <p:cNvPr id="38" name="Obdélník 37"/>
          <p:cNvSpPr/>
          <p:nvPr/>
        </p:nvSpPr>
        <p:spPr>
          <a:xfrm>
            <a:off x="233518" y="5013176"/>
            <a:ext cx="867696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3200" dirty="0" smtClean="0"/>
              <a:t>střed úsečky je průměrnou hodnotou krajních bodů</a:t>
            </a:r>
            <a:endParaRPr lang="en-GB" sz="3200" dirty="0"/>
          </a:p>
        </p:txBody>
      </p:sp>
      <p:sp>
        <p:nvSpPr>
          <p:cNvPr id="39" name="Šipka dolů 38"/>
          <p:cNvSpPr/>
          <p:nvPr/>
        </p:nvSpPr>
        <p:spPr>
          <a:xfrm>
            <a:off x="4499992" y="4005064"/>
            <a:ext cx="144016" cy="108012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53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/>
      <p:bldP spid="39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41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5092" y="980728"/>
            <a:ext cx="7873817" cy="40919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Obdélník 1"/>
          <p:cNvSpPr/>
          <p:nvPr/>
        </p:nvSpPr>
        <p:spPr>
          <a:xfrm>
            <a:off x="107504" y="294531"/>
            <a:ext cx="612068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tabLst>
                <a:tab pos="5564188" algn="l"/>
              </a:tabLst>
            </a:pPr>
            <a:r>
              <a:rPr lang="cs-CZ" sz="3200" dirty="0" smtClean="0"/>
              <a:t>Urči střed úsečky AB, kde :	a</a:t>
            </a:r>
            <a:endParaRPr lang="en-GB" sz="3200" dirty="0"/>
          </a:p>
        </p:txBody>
      </p:sp>
      <p:graphicFrame>
        <p:nvGraphicFramePr>
          <p:cNvPr id="15362" name="Object 2"/>
          <p:cNvGraphicFramePr>
            <a:graphicFrameLocks noChangeAspect="1"/>
          </p:cNvGraphicFramePr>
          <p:nvPr/>
        </p:nvGraphicFramePr>
        <p:xfrm>
          <a:off x="4644008" y="365795"/>
          <a:ext cx="1046162" cy="542925"/>
        </p:xfrm>
        <a:graphic>
          <a:graphicData uri="http://schemas.openxmlformats.org/presentationml/2006/ole">
            <p:oleObj spid="_x0000_s39952" name="Rovnice" r:id="rId4" imgW="393529" imgH="203112" progId="Equation.3">
              <p:embed/>
            </p:oleObj>
          </a:graphicData>
        </a:graphic>
      </p:graphicFrame>
      <p:graphicFrame>
        <p:nvGraphicFramePr>
          <p:cNvPr id="15363" name="Object 3"/>
          <p:cNvGraphicFramePr>
            <a:graphicFrameLocks noChangeAspect="1"/>
          </p:cNvGraphicFramePr>
          <p:nvPr/>
        </p:nvGraphicFramePr>
        <p:xfrm>
          <a:off x="6084168" y="365795"/>
          <a:ext cx="1046162" cy="542925"/>
        </p:xfrm>
        <a:graphic>
          <a:graphicData uri="http://schemas.openxmlformats.org/presentationml/2006/ole">
            <p:oleObj spid="_x0000_s39953" name="Rovnice" r:id="rId5" imgW="393529" imgH="203112" progId="Equation.3">
              <p:embed/>
            </p:oleObj>
          </a:graphicData>
        </a:graphic>
      </p:graphicFrame>
      <p:graphicFrame>
        <p:nvGraphicFramePr>
          <p:cNvPr id="15366" name="Object 6"/>
          <p:cNvGraphicFramePr>
            <a:graphicFrameLocks noChangeAspect="1"/>
          </p:cNvGraphicFramePr>
          <p:nvPr/>
        </p:nvGraphicFramePr>
        <p:xfrm>
          <a:off x="1565374" y="4941168"/>
          <a:ext cx="414338" cy="557213"/>
        </p:xfrm>
        <a:graphic>
          <a:graphicData uri="http://schemas.openxmlformats.org/presentationml/2006/ole">
            <p:oleObj spid="_x0000_s39954" name="Rovnice" r:id="rId6" imgW="152268" imgH="203024" progId="Equation.3">
              <p:embed/>
            </p:oleObj>
          </a:graphicData>
        </a:graphic>
      </p:graphicFrame>
      <p:grpSp>
        <p:nvGrpSpPr>
          <p:cNvPr id="3" name="Skupina 33"/>
          <p:cNvGrpSpPr/>
          <p:nvPr/>
        </p:nvGrpSpPr>
        <p:grpSpPr>
          <a:xfrm>
            <a:off x="1547664" y="2636912"/>
            <a:ext cx="504056" cy="739204"/>
            <a:chOff x="1763688" y="2617748"/>
            <a:chExt cx="504056" cy="739204"/>
          </a:xfrm>
        </p:grpSpPr>
        <p:sp>
          <p:nvSpPr>
            <p:cNvPr id="14" name="Násobení 13"/>
            <p:cNvSpPr/>
            <p:nvPr/>
          </p:nvSpPr>
          <p:spPr>
            <a:xfrm>
              <a:off x="1763688" y="2996952"/>
              <a:ext cx="360000" cy="360000"/>
            </a:xfrm>
            <a:prstGeom prst="mathMultiply">
              <a:avLst>
                <a:gd name="adj1" fmla="val 8190"/>
              </a:avLst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" name="TextovéPole 14"/>
            <p:cNvSpPr txBox="1"/>
            <p:nvPr/>
          </p:nvSpPr>
          <p:spPr>
            <a:xfrm>
              <a:off x="1763688" y="2617748"/>
              <a:ext cx="504056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800" b="1" dirty="0" smtClean="0"/>
                <a:t>A</a:t>
              </a:r>
              <a:endParaRPr lang="en-GB" sz="2800" b="1" dirty="0"/>
            </a:p>
          </p:txBody>
        </p:sp>
      </p:grpSp>
      <p:grpSp>
        <p:nvGrpSpPr>
          <p:cNvPr id="4" name="Skupina 30"/>
          <p:cNvGrpSpPr/>
          <p:nvPr/>
        </p:nvGrpSpPr>
        <p:grpSpPr>
          <a:xfrm>
            <a:off x="7866000" y="1026000"/>
            <a:ext cx="504056" cy="792048"/>
            <a:chOff x="4211960" y="1948916"/>
            <a:chExt cx="504056" cy="792048"/>
          </a:xfrm>
        </p:grpSpPr>
        <p:sp>
          <p:nvSpPr>
            <p:cNvPr id="16" name="Násobení 15"/>
            <p:cNvSpPr/>
            <p:nvPr/>
          </p:nvSpPr>
          <p:spPr>
            <a:xfrm>
              <a:off x="4211960" y="2380964"/>
              <a:ext cx="360000" cy="360000"/>
            </a:xfrm>
            <a:prstGeom prst="mathMultiply">
              <a:avLst>
                <a:gd name="adj1" fmla="val 8190"/>
              </a:avLst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7" name="TextovéPole 16"/>
            <p:cNvSpPr txBox="1"/>
            <p:nvPr/>
          </p:nvSpPr>
          <p:spPr>
            <a:xfrm>
              <a:off x="4211960" y="1948916"/>
              <a:ext cx="504056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800" b="1" dirty="0" smtClean="0"/>
                <a:t>B</a:t>
              </a:r>
              <a:endParaRPr lang="en-GB" sz="2800" b="1" dirty="0"/>
            </a:p>
          </p:txBody>
        </p:sp>
      </p:grpSp>
      <p:grpSp>
        <p:nvGrpSpPr>
          <p:cNvPr id="5" name="Skupina 34"/>
          <p:cNvGrpSpPr/>
          <p:nvPr/>
        </p:nvGrpSpPr>
        <p:grpSpPr>
          <a:xfrm>
            <a:off x="4716016" y="1844824"/>
            <a:ext cx="648072" cy="739204"/>
            <a:chOff x="1763688" y="2617748"/>
            <a:chExt cx="648072" cy="739204"/>
          </a:xfrm>
        </p:grpSpPr>
        <p:sp>
          <p:nvSpPr>
            <p:cNvPr id="36" name="Násobení 35"/>
            <p:cNvSpPr/>
            <p:nvPr/>
          </p:nvSpPr>
          <p:spPr>
            <a:xfrm>
              <a:off x="1763688" y="2996952"/>
              <a:ext cx="360000" cy="360000"/>
            </a:xfrm>
            <a:prstGeom prst="mathMultiply">
              <a:avLst>
                <a:gd name="adj1" fmla="val 8190"/>
              </a:avLst>
            </a:prstGeom>
            <a:solidFill>
              <a:schemeClr val="accent2"/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7" name="TextovéPole 36"/>
            <p:cNvSpPr txBox="1"/>
            <p:nvPr/>
          </p:nvSpPr>
          <p:spPr>
            <a:xfrm>
              <a:off x="1763688" y="2617748"/>
              <a:ext cx="648072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800" b="1" dirty="0" smtClean="0"/>
                <a:t>S</a:t>
              </a:r>
              <a:r>
                <a:rPr lang="cs-CZ" sz="2800" b="1" baseline="-25000" dirty="0" smtClean="0"/>
                <a:t>AB</a:t>
              </a:r>
              <a:endParaRPr lang="en-GB" sz="2800" b="1" baseline="-25000" dirty="0"/>
            </a:p>
          </p:txBody>
        </p:sp>
      </p:grpSp>
      <p:grpSp>
        <p:nvGrpSpPr>
          <p:cNvPr id="33" name="Skupina 32"/>
          <p:cNvGrpSpPr/>
          <p:nvPr/>
        </p:nvGrpSpPr>
        <p:grpSpPr>
          <a:xfrm>
            <a:off x="962599" y="5373216"/>
            <a:ext cx="7218802" cy="584775"/>
            <a:chOff x="107504" y="5301208"/>
            <a:chExt cx="7218802" cy="584775"/>
          </a:xfrm>
        </p:grpSpPr>
        <p:sp>
          <p:nvSpPr>
            <p:cNvPr id="38" name="Obdélník 37"/>
            <p:cNvSpPr/>
            <p:nvPr/>
          </p:nvSpPr>
          <p:spPr>
            <a:xfrm>
              <a:off x="1259632" y="5301208"/>
              <a:ext cx="6066674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cs-CZ" sz="3200" dirty="0" smtClean="0"/>
                <a:t>spočítáme průměry obou souřadnic</a:t>
              </a:r>
              <a:endParaRPr lang="en-GB" sz="3200" dirty="0"/>
            </a:p>
          </p:txBody>
        </p:sp>
        <p:sp>
          <p:nvSpPr>
            <p:cNvPr id="39" name="Šipka dolů 38"/>
            <p:cNvSpPr/>
            <p:nvPr/>
          </p:nvSpPr>
          <p:spPr>
            <a:xfrm rot="16200000" flipH="1">
              <a:off x="575556" y="5049180"/>
              <a:ext cx="144016" cy="1080120"/>
            </a:xfrm>
            <a:prstGeom prst="down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cxnSp>
        <p:nvCxnSpPr>
          <p:cNvPr id="20" name="Přímá spojovací čára 19"/>
          <p:cNvCxnSpPr/>
          <p:nvPr/>
        </p:nvCxnSpPr>
        <p:spPr>
          <a:xfrm flipV="1">
            <a:off x="1763688" y="1628800"/>
            <a:ext cx="6264696" cy="1584176"/>
          </a:xfrm>
          <a:prstGeom prst="line">
            <a:avLst/>
          </a:prstGeom>
          <a:ln w="28575"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Přímá spojovací čára 21"/>
          <p:cNvCxnSpPr/>
          <p:nvPr/>
        </p:nvCxnSpPr>
        <p:spPr>
          <a:xfrm>
            <a:off x="1746000" y="3212976"/>
            <a:ext cx="0" cy="1656000"/>
          </a:xfrm>
          <a:prstGeom prst="line">
            <a:avLst/>
          </a:prstGeom>
          <a:ln w="28575">
            <a:solidFill>
              <a:schemeClr val="tx2">
                <a:lumMod val="7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Přímá spojovací čára 22"/>
          <p:cNvCxnSpPr/>
          <p:nvPr/>
        </p:nvCxnSpPr>
        <p:spPr>
          <a:xfrm>
            <a:off x="8046000" y="1656000"/>
            <a:ext cx="0" cy="3240000"/>
          </a:xfrm>
          <a:prstGeom prst="line">
            <a:avLst/>
          </a:prstGeom>
          <a:ln w="28575">
            <a:solidFill>
              <a:schemeClr val="tx2">
                <a:lumMod val="7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9942" name="Object 6"/>
          <p:cNvGraphicFramePr>
            <a:graphicFrameLocks noChangeAspect="1"/>
          </p:cNvGraphicFramePr>
          <p:nvPr/>
        </p:nvGraphicFramePr>
        <p:xfrm>
          <a:off x="7939161" y="4941169"/>
          <a:ext cx="449263" cy="557212"/>
        </p:xfrm>
        <a:graphic>
          <a:graphicData uri="http://schemas.openxmlformats.org/presentationml/2006/ole">
            <p:oleObj spid="_x0000_s39955" name="Rovnice" r:id="rId7" imgW="164957" imgH="203024" progId="Equation.3">
              <p:embed/>
            </p:oleObj>
          </a:graphicData>
        </a:graphic>
      </p:graphicFrame>
      <p:cxnSp>
        <p:nvCxnSpPr>
          <p:cNvPr id="25" name="Přímá spojovací čára 24"/>
          <p:cNvCxnSpPr/>
          <p:nvPr/>
        </p:nvCxnSpPr>
        <p:spPr>
          <a:xfrm rot="5400000">
            <a:off x="1295688" y="2744976"/>
            <a:ext cx="0" cy="936000"/>
          </a:xfrm>
          <a:prstGeom prst="line">
            <a:avLst/>
          </a:prstGeom>
          <a:ln w="28575">
            <a:solidFill>
              <a:schemeClr val="tx2">
                <a:lumMod val="7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9943" name="Object 6"/>
          <p:cNvGraphicFramePr>
            <a:graphicFrameLocks noChangeAspect="1"/>
          </p:cNvGraphicFramePr>
          <p:nvPr/>
        </p:nvGraphicFramePr>
        <p:xfrm>
          <a:off x="251520" y="2924175"/>
          <a:ext cx="449263" cy="557213"/>
        </p:xfrm>
        <a:graphic>
          <a:graphicData uri="http://schemas.openxmlformats.org/presentationml/2006/ole">
            <p:oleObj spid="_x0000_s39956" name="Rovnice" r:id="rId8" imgW="164957" imgH="203024" progId="Equation.3">
              <p:embed/>
            </p:oleObj>
          </a:graphicData>
        </a:graphic>
      </p:graphicFrame>
      <p:graphicFrame>
        <p:nvGraphicFramePr>
          <p:cNvPr id="39944" name="Object 6"/>
          <p:cNvGraphicFramePr>
            <a:graphicFrameLocks noChangeAspect="1"/>
          </p:cNvGraphicFramePr>
          <p:nvPr/>
        </p:nvGraphicFramePr>
        <p:xfrm>
          <a:off x="251520" y="1340768"/>
          <a:ext cx="449262" cy="557213"/>
        </p:xfrm>
        <a:graphic>
          <a:graphicData uri="http://schemas.openxmlformats.org/presentationml/2006/ole">
            <p:oleObj spid="_x0000_s39957" name="Rovnice" r:id="rId9" imgW="164957" imgH="203024" progId="Equation.3">
              <p:embed/>
            </p:oleObj>
          </a:graphicData>
        </a:graphic>
      </p:graphicFrame>
      <p:cxnSp>
        <p:nvCxnSpPr>
          <p:cNvPr id="28" name="Přímá spojovací čára 27"/>
          <p:cNvCxnSpPr/>
          <p:nvPr/>
        </p:nvCxnSpPr>
        <p:spPr>
          <a:xfrm rot="5400000">
            <a:off x="4446384" y="-1953200"/>
            <a:ext cx="0" cy="7164000"/>
          </a:xfrm>
          <a:prstGeom prst="line">
            <a:avLst/>
          </a:prstGeom>
          <a:ln w="28575">
            <a:solidFill>
              <a:schemeClr val="tx2">
                <a:lumMod val="7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Přímá spojovací čára 28"/>
          <p:cNvCxnSpPr/>
          <p:nvPr/>
        </p:nvCxnSpPr>
        <p:spPr>
          <a:xfrm>
            <a:off x="4896000" y="2457160"/>
            <a:ext cx="0" cy="2412000"/>
          </a:xfrm>
          <a:prstGeom prst="line">
            <a:avLst/>
          </a:prstGeom>
          <a:ln w="28575">
            <a:solidFill>
              <a:srgbClr val="C0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Přímá spojovací čára 29"/>
          <p:cNvCxnSpPr/>
          <p:nvPr/>
        </p:nvCxnSpPr>
        <p:spPr>
          <a:xfrm rot="5400000">
            <a:off x="2897240" y="422888"/>
            <a:ext cx="0" cy="3996000"/>
          </a:xfrm>
          <a:prstGeom prst="line">
            <a:avLst/>
          </a:prstGeom>
          <a:ln w="28575">
            <a:solidFill>
              <a:srgbClr val="C0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9945" name="Object 6"/>
          <p:cNvGraphicFramePr>
            <a:graphicFrameLocks noChangeAspect="1"/>
          </p:cNvGraphicFramePr>
          <p:nvPr/>
        </p:nvGraphicFramePr>
        <p:xfrm>
          <a:off x="4716016" y="4941168"/>
          <a:ext cx="414338" cy="557213"/>
        </p:xfrm>
        <a:graphic>
          <a:graphicData uri="http://schemas.openxmlformats.org/presentationml/2006/ole">
            <p:oleObj spid="_x0000_s39958" name="Rovnice" r:id="rId10" imgW="152268" imgH="203024" progId="Equation.3">
              <p:embed/>
            </p:oleObj>
          </a:graphicData>
        </a:graphic>
      </p:graphicFrame>
      <p:graphicFrame>
        <p:nvGraphicFramePr>
          <p:cNvPr id="39946" name="Object 6"/>
          <p:cNvGraphicFramePr>
            <a:graphicFrameLocks noChangeAspect="1"/>
          </p:cNvGraphicFramePr>
          <p:nvPr/>
        </p:nvGraphicFramePr>
        <p:xfrm>
          <a:off x="251520" y="2133600"/>
          <a:ext cx="415925" cy="557213"/>
        </p:xfrm>
        <a:graphic>
          <a:graphicData uri="http://schemas.openxmlformats.org/presentationml/2006/ole">
            <p:oleObj spid="_x0000_s39959" name="Rovnice" r:id="rId11" imgW="152268" imgH="203024" progId="Equation.3">
              <p:embed/>
            </p:oleObj>
          </a:graphicData>
        </a:graphic>
      </p:graphicFrame>
      <p:graphicFrame>
        <p:nvGraphicFramePr>
          <p:cNvPr id="39947" name="Object 2"/>
          <p:cNvGraphicFramePr>
            <a:graphicFrameLocks noChangeAspect="1"/>
          </p:cNvGraphicFramePr>
          <p:nvPr/>
        </p:nvGraphicFramePr>
        <p:xfrm>
          <a:off x="1043608" y="5839396"/>
          <a:ext cx="1620837" cy="1052512"/>
        </p:xfrm>
        <a:graphic>
          <a:graphicData uri="http://schemas.openxmlformats.org/presentationml/2006/ole">
            <p:oleObj spid="_x0000_s39960" name="Rovnice" r:id="rId12" imgW="609336" imgH="393529" progId="Equation.3">
              <p:embed/>
            </p:oleObj>
          </a:graphicData>
        </a:graphic>
      </p:graphicFrame>
      <p:graphicFrame>
        <p:nvGraphicFramePr>
          <p:cNvPr id="39948" name="Object 2"/>
          <p:cNvGraphicFramePr>
            <a:graphicFrameLocks noChangeAspect="1"/>
          </p:cNvGraphicFramePr>
          <p:nvPr/>
        </p:nvGraphicFramePr>
        <p:xfrm>
          <a:off x="2548781" y="6165304"/>
          <a:ext cx="608013" cy="441325"/>
        </p:xfrm>
        <a:graphic>
          <a:graphicData uri="http://schemas.openxmlformats.org/presentationml/2006/ole">
            <p:oleObj spid="_x0000_s39961" name="Rovnice" r:id="rId13" imgW="228501" imgH="165028" progId="Equation.3">
              <p:embed/>
            </p:oleObj>
          </a:graphicData>
        </a:graphic>
      </p:graphicFrame>
      <p:graphicFrame>
        <p:nvGraphicFramePr>
          <p:cNvPr id="39949" name="Object 2"/>
          <p:cNvGraphicFramePr>
            <a:graphicFrameLocks noChangeAspect="1"/>
          </p:cNvGraphicFramePr>
          <p:nvPr/>
        </p:nvGraphicFramePr>
        <p:xfrm>
          <a:off x="3883497" y="5833046"/>
          <a:ext cx="1654175" cy="1052512"/>
        </p:xfrm>
        <a:graphic>
          <a:graphicData uri="http://schemas.openxmlformats.org/presentationml/2006/ole">
            <p:oleObj spid="_x0000_s39962" name="Rovnice" r:id="rId14" imgW="622030" imgH="393529" progId="Equation.3">
              <p:embed/>
            </p:oleObj>
          </a:graphicData>
        </a:graphic>
      </p:graphicFrame>
      <p:graphicFrame>
        <p:nvGraphicFramePr>
          <p:cNvPr id="39950" name="Object 2"/>
          <p:cNvGraphicFramePr>
            <a:graphicFrameLocks noChangeAspect="1"/>
          </p:cNvGraphicFramePr>
          <p:nvPr/>
        </p:nvGraphicFramePr>
        <p:xfrm>
          <a:off x="5404148" y="6158309"/>
          <a:ext cx="608012" cy="441325"/>
        </p:xfrm>
        <a:graphic>
          <a:graphicData uri="http://schemas.openxmlformats.org/presentationml/2006/ole">
            <p:oleObj spid="_x0000_s39963" name="Rovnice" r:id="rId15" imgW="228501" imgH="165028" progId="Equation.3">
              <p:embed/>
            </p:oleObj>
          </a:graphicData>
        </a:graphic>
      </p:graphicFrame>
      <p:graphicFrame>
        <p:nvGraphicFramePr>
          <p:cNvPr id="39951" name="Object 3"/>
          <p:cNvGraphicFramePr>
            <a:graphicFrameLocks noChangeAspect="1"/>
          </p:cNvGraphicFramePr>
          <p:nvPr/>
        </p:nvGraphicFramePr>
        <p:xfrm>
          <a:off x="6613725" y="5949280"/>
          <a:ext cx="1558675" cy="844203"/>
        </p:xfrm>
        <a:graphic>
          <a:graphicData uri="http://schemas.openxmlformats.org/presentationml/2006/ole">
            <p:oleObj spid="_x0000_s39964" name="Rovnice" r:id="rId16" imgW="494870" imgH="266469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99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153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399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399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399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399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0" dur="500"/>
                                        <p:tgtEl>
                                          <p:spTgt spid="399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5" dur="500"/>
                                        <p:tgtEl>
                                          <p:spTgt spid="399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8" dur="500"/>
                                        <p:tgtEl>
                                          <p:spTgt spid="399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3" dur="500"/>
                                        <p:tgtEl>
                                          <p:spTgt spid="399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6" dur="500"/>
                                        <p:tgtEl>
                                          <p:spTgt spid="399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1" dur="500"/>
                                        <p:tgtEl>
                                          <p:spTgt spid="399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1520" y="-27384"/>
            <a:ext cx="8229600" cy="1008112"/>
          </a:xfrm>
        </p:spPr>
        <p:txBody>
          <a:bodyPr anchor="t">
            <a:noAutofit/>
          </a:bodyPr>
          <a:lstStyle/>
          <a:p>
            <a:pPr algn="just">
              <a:lnSpc>
                <a:spcPct val="200000"/>
              </a:lnSpc>
              <a:tabLst>
                <a:tab pos="3052763" algn="l"/>
                <a:tab pos="6902450" algn="l"/>
              </a:tabLst>
            </a:pPr>
            <a:r>
              <a:rPr lang="cs-CZ" sz="3200" dirty="0" smtClean="0"/>
              <a:t>Pro střed 	úsečky AB, kde	a  platí:</a:t>
            </a:r>
            <a:br>
              <a:rPr lang="cs-CZ" sz="3200" dirty="0" smtClean="0"/>
            </a:br>
            <a:endParaRPr lang="en-GB" sz="3200" dirty="0"/>
          </a:p>
        </p:txBody>
      </p:sp>
      <p:graphicFrame>
        <p:nvGraphicFramePr>
          <p:cNvPr id="32770" name="Object 2"/>
          <p:cNvGraphicFramePr>
            <a:graphicFrameLocks noChangeAspect="1"/>
          </p:cNvGraphicFramePr>
          <p:nvPr/>
        </p:nvGraphicFramePr>
        <p:xfrm>
          <a:off x="5868144" y="365795"/>
          <a:ext cx="1384300" cy="542925"/>
        </p:xfrm>
        <a:graphic>
          <a:graphicData uri="http://schemas.openxmlformats.org/presentationml/2006/ole">
            <p:oleObj spid="_x0000_s32780" name="Rovnice" r:id="rId3" imgW="520474" imgH="203112" progId="Equation.3">
              <p:embed/>
            </p:oleObj>
          </a:graphicData>
        </a:graphic>
      </p:graphicFrame>
      <p:graphicFrame>
        <p:nvGraphicFramePr>
          <p:cNvPr id="32771" name="Object 3"/>
          <p:cNvGraphicFramePr>
            <a:graphicFrameLocks noChangeAspect="1"/>
          </p:cNvGraphicFramePr>
          <p:nvPr/>
        </p:nvGraphicFramePr>
        <p:xfrm>
          <a:off x="7539930" y="365795"/>
          <a:ext cx="1352550" cy="542925"/>
        </p:xfrm>
        <a:graphic>
          <a:graphicData uri="http://schemas.openxmlformats.org/presentationml/2006/ole">
            <p:oleObj spid="_x0000_s32781" name="Rovnice" r:id="rId4" imgW="507780" imgH="203112" progId="Equation.3">
              <p:embed/>
            </p:oleObj>
          </a:graphicData>
        </a:graphic>
      </p:graphicFrame>
      <p:sp>
        <p:nvSpPr>
          <p:cNvPr id="7" name="Násobení 6"/>
          <p:cNvSpPr/>
          <p:nvPr/>
        </p:nvSpPr>
        <p:spPr>
          <a:xfrm>
            <a:off x="3059832" y="5970673"/>
            <a:ext cx="360000" cy="360000"/>
          </a:xfrm>
          <a:prstGeom prst="mathMultiply">
            <a:avLst>
              <a:gd name="adj1" fmla="val 8190"/>
            </a:avLst>
          </a:prstGeom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Násobení 9"/>
          <p:cNvSpPr/>
          <p:nvPr/>
        </p:nvSpPr>
        <p:spPr>
          <a:xfrm>
            <a:off x="5724128" y="4026457"/>
            <a:ext cx="360000" cy="360000"/>
          </a:xfrm>
          <a:prstGeom prst="mathMultiply">
            <a:avLst>
              <a:gd name="adj1" fmla="val 8190"/>
            </a:avLst>
          </a:prstGeom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4" name="Přímá spojovací čára 13"/>
          <p:cNvCxnSpPr/>
          <p:nvPr/>
        </p:nvCxnSpPr>
        <p:spPr>
          <a:xfrm flipV="1">
            <a:off x="3203848" y="4170473"/>
            <a:ext cx="2736304" cy="2016224"/>
          </a:xfrm>
          <a:prstGeom prst="line">
            <a:avLst/>
          </a:prstGeom>
          <a:ln w="3810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2774" name="Object 6"/>
          <p:cNvGraphicFramePr>
            <a:graphicFrameLocks noChangeAspect="1"/>
          </p:cNvGraphicFramePr>
          <p:nvPr/>
        </p:nvGraphicFramePr>
        <p:xfrm>
          <a:off x="1691680" y="5877272"/>
          <a:ext cx="1384300" cy="542925"/>
        </p:xfrm>
        <a:graphic>
          <a:graphicData uri="http://schemas.openxmlformats.org/presentationml/2006/ole">
            <p:oleObj spid="_x0000_s32782" name="Rovnice" r:id="rId5" imgW="520474" imgH="203112" progId="Equation.3">
              <p:embed/>
            </p:oleObj>
          </a:graphicData>
        </a:graphic>
      </p:graphicFrame>
      <p:graphicFrame>
        <p:nvGraphicFramePr>
          <p:cNvPr id="32775" name="Object 7"/>
          <p:cNvGraphicFramePr>
            <a:graphicFrameLocks noChangeAspect="1"/>
          </p:cNvGraphicFramePr>
          <p:nvPr/>
        </p:nvGraphicFramePr>
        <p:xfrm>
          <a:off x="6084168" y="3933056"/>
          <a:ext cx="1352550" cy="542925"/>
        </p:xfrm>
        <a:graphic>
          <a:graphicData uri="http://schemas.openxmlformats.org/presentationml/2006/ole">
            <p:oleObj spid="_x0000_s32783" name="Rovnice" r:id="rId6" imgW="507780" imgH="203112" progId="Equation.3">
              <p:embed/>
            </p:oleObj>
          </a:graphicData>
        </a:graphic>
      </p:graphicFrame>
      <p:graphicFrame>
        <p:nvGraphicFramePr>
          <p:cNvPr id="32776" name="Object 2"/>
          <p:cNvGraphicFramePr>
            <a:graphicFrameLocks noChangeAspect="1"/>
          </p:cNvGraphicFramePr>
          <p:nvPr/>
        </p:nvGraphicFramePr>
        <p:xfrm>
          <a:off x="1403648" y="2232472"/>
          <a:ext cx="1924050" cy="1052512"/>
        </p:xfrm>
        <a:graphic>
          <a:graphicData uri="http://schemas.openxmlformats.org/presentationml/2006/ole">
            <p:oleObj spid="_x0000_s32784" name="Rovnice" r:id="rId7" imgW="723586" imgH="393529" progId="Equation.3">
              <p:embed/>
            </p:oleObj>
          </a:graphicData>
        </a:graphic>
      </p:graphicFrame>
      <p:graphicFrame>
        <p:nvGraphicFramePr>
          <p:cNvPr id="32777" name="Object 9"/>
          <p:cNvGraphicFramePr>
            <a:graphicFrameLocks noChangeAspect="1"/>
          </p:cNvGraphicFramePr>
          <p:nvPr/>
        </p:nvGraphicFramePr>
        <p:xfrm>
          <a:off x="1979712" y="365795"/>
          <a:ext cx="1284288" cy="542925"/>
        </p:xfrm>
        <a:graphic>
          <a:graphicData uri="http://schemas.openxmlformats.org/presentationml/2006/ole">
            <p:oleObj spid="_x0000_s32785" name="Rovnice" r:id="rId8" imgW="482391" imgH="203112" progId="Equation.3">
              <p:embed/>
            </p:oleObj>
          </a:graphicData>
        </a:graphic>
      </p:graphicFrame>
      <p:graphicFrame>
        <p:nvGraphicFramePr>
          <p:cNvPr id="32778" name="Object 2"/>
          <p:cNvGraphicFramePr>
            <a:graphicFrameLocks noChangeAspect="1"/>
          </p:cNvGraphicFramePr>
          <p:nvPr/>
        </p:nvGraphicFramePr>
        <p:xfrm>
          <a:off x="5364088" y="2204864"/>
          <a:ext cx="1957388" cy="1052512"/>
        </p:xfrm>
        <a:graphic>
          <a:graphicData uri="http://schemas.openxmlformats.org/presentationml/2006/ole">
            <p:oleObj spid="_x0000_s32786" name="Rovnice" r:id="rId9" imgW="736280" imgH="393529" progId="Equation.3">
              <p:embed/>
            </p:oleObj>
          </a:graphicData>
        </a:graphic>
      </p:graphicFrame>
      <p:sp>
        <p:nvSpPr>
          <p:cNvPr id="16" name="Násobení 15"/>
          <p:cNvSpPr/>
          <p:nvPr/>
        </p:nvSpPr>
        <p:spPr>
          <a:xfrm>
            <a:off x="4500032" y="4960332"/>
            <a:ext cx="360000" cy="360000"/>
          </a:xfrm>
          <a:prstGeom prst="mathMultiply">
            <a:avLst>
              <a:gd name="adj1" fmla="val 8190"/>
            </a:avLst>
          </a:prstGeom>
          <a:solidFill>
            <a:schemeClr val="accent2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32779" name="Object 11"/>
          <p:cNvGraphicFramePr>
            <a:graphicFrameLocks noChangeAspect="1"/>
          </p:cNvGraphicFramePr>
          <p:nvPr/>
        </p:nvGraphicFramePr>
        <p:xfrm>
          <a:off x="4716016" y="5085184"/>
          <a:ext cx="1284287" cy="542925"/>
        </p:xfrm>
        <a:graphic>
          <a:graphicData uri="http://schemas.openxmlformats.org/presentationml/2006/ole">
            <p:oleObj spid="_x0000_s32787" name="Rovnice" r:id="rId10" imgW="482391" imgH="203112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327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327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327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0" grpId="0" animBg="1"/>
      <p:bldP spid="1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TextovéPole 23"/>
          <p:cNvSpPr txBox="1"/>
          <p:nvPr/>
        </p:nvSpPr>
        <p:spPr>
          <a:xfrm>
            <a:off x="539552" y="836712"/>
            <a:ext cx="26642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+mj-lt"/>
              <a:buAutoNum type="alphaLcParenR"/>
              <a:tabLst>
                <a:tab pos="1879600" algn="l"/>
              </a:tabLst>
            </a:pPr>
            <a:r>
              <a:rPr lang="cs-CZ" sz="2800" dirty="0" smtClean="0"/>
              <a:t> 	 a</a:t>
            </a:r>
            <a:endParaRPr lang="en-GB" sz="2800" dirty="0"/>
          </a:p>
        </p:txBody>
      </p:sp>
      <p:sp>
        <p:nvSpPr>
          <p:cNvPr id="2" name="Obdélník 1"/>
          <p:cNvSpPr/>
          <p:nvPr/>
        </p:nvSpPr>
        <p:spPr>
          <a:xfrm>
            <a:off x="0" y="44624"/>
            <a:ext cx="91440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3200" dirty="0" smtClean="0"/>
              <a:t>Př.: Urči střed úsečky, pokud platí :</a:t>
            </a:r>
            <a:endParaRPr lang="en-GB" sz="3200" dirty="0"/>
          </a:p>
        </p:txBody>
      </p:sp>
      <p:graphicFrame>
        <p:nvGraphicFramePr>
          <p:cNvPr id="15364" name="Object 4"/>
          <p:cNvGraphicFramePr>
            <a:graphicFrameLocks noChangeAspect="1"/>
          </p:cNvGraphicFramePr>
          <p:nvPr/>
        </p:nvGraphicFramePr>
        <p:xfrm>
          <a:off x="1066800" y="836613"/>
          <a:ext cx="1382713" cy="542925"/>
        </p:xfrm>
        <a:graphic>
          <a:graphicData uri="http://schemas.openxmlformats.org/presentationml/2006/ole">
            <p:oleObj spid="_x0000_s16405" name="Rovnice" r:id="rId3" imgW="520474" imgH="203112" progId="Equation.3">
              <p:embed/>
            </p:oleObj>
          </a:graphicData>
        </a:graphic>
      </p:graphicFrame>
      <p:graphicFrame>
        <p:nvGraphicFramePr>
          <p:cNvPr id="15365" name="Object 5"/>
          <p:cNvGraphicFramePr>
            <a:graphicFrameLocks noChangeAspect="1"/>
          </p:cNvGraphicFramePr>
          <p:nvPr/>
        </p:nvGraphicFramePr>
        <p:xfrm>
          <a:off x="2971800" y="836613"/>
          <a:ext cx="1014413" cy="544512"/>
        </p:xfrm>
        <a:graphic>
          <a:graphicData uri="http://schemas.openxmlformats.org/presentationml/2006/ole">
            <p:oleObj spid="_x0000_s16406" name="Rovnice" r:id="rId4" imgW="380835" imgH="203112" progId="Equation.3">
              <p:embed/>
            </p:oleObj>
          </a:graphicData>
        </a:graphic>
      </p:graphicFrame>
      <p:grpSp>
        <p:nvGrpSpPr>
          <p:cNvPr id="27" name="Skupina 26"/>
          <p:cNvGrpSpPr/>
          <p:nvPr/>
        </p:nvGrpSpPr>
        <p:grpSpPr>
          <a:xfrm>
            <a:off x="323528" y="1556792"/>
            <a:ext cx="4898976" cy="4758271"/>
            <a:chOff x="323528" y="1556792"/>
            <a:chExt cx="4898976" cy="4758271"/>
          </a:xfrm>
        </p:grpSpPr>
        <p:pic>
          <p:nvPicPr>
            <p:cNvPr id="15367" name="Picture 7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323528" y="1628800"/>
              <a:ext cx="4896544" cy="468626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2" name="TextovéPole 11"/>
            <p:cNvSpPr txBox="1"/>
            <p:nvPr/>
          </p:nvSpPr>
          <p:spPr>
            <a:xfrm>
              <a:off x="4932040" y="4005064"/>
              <a:ext cx="29046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b="1" dirty="0" smtClean="0"/>
                <a:t>x</a:t>
              </a:r>
              <a:endParaRPr lang="en-GB" b="1" dirty="0"/>
            </a:p>
          </p:txBody>
        </p:sp>
        <p:sp>
          <p:nvSpPr>
            <p:cNvPr id="13" name="TextovéPole 12"/>
            <p:cNvSpPr txBox="1"/>
            <p:nvPr/>
          </p:nvSpPr>
          <p:spPr>
            <a:xfrm>
              <a:off x="2483768" y="1556792"/>
              <a:ext cx="29367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b="1" dirty="0" smtClean="0"/>
                <a:t>y</a:t>
              </a:r>
              <a:endParaRPr lang="en-GB" b="1" dirty="0"/>
            </a:p>
          </p:txBody>
        </p:sp>
      </p:grpSp>
      <p:grpSp>
        <p:nvGrpSpPr>
          <p:cNvPr id="22" name="Skupina 21"/>
          <p:cNvGrpSpPr/>
          <p:nvPr/>
        </p:nvGrpSpPr>
        <p:grpSpPr>
          <a:xfrm>
            <a:off x="216000" y="1700808"/>
            <a:ext cx="792088" cy="576024"/>
            <a:chOff x="1331640" y="2708920"/>
            <a:chExt cx="792088" cy="576024"/>
          </a:xfrm>
        </p:grpSpPr>
        <p:sp>
          <p:nvSpPr>
            <p:cNvPr id="18" name="Násobení 17"/>
            <p:cNvSpPr/>
            <p:nvPr/>
          </p:nvSpPr>
          <p:spPr>
            <a:xfrm>
              <a:off x="1331640" y="2924944"/>
              <a:ext cx="360000" cy="360000"/>
            </a:xfrm>
            <a:prstGeom prst="mathMultiply">
              <a:avLst>
                <a:gd name="adj1" fmla="val 8190"/>
              </a:avLst>
            </a:prstGeom>
            <a:solidFill>
              <a:schemeClr val="accent2"/>
            </a:solidFill>
            <a:ln>
              <a:solidFill>
                <a:srgbClr val="7030A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TextovéPole 18"/>
            <p:cNvSpPr txBox="1"/>
            <p:nvPr/>
          </p:nvSpPr>
          <p:spPr>
            <a:xfrm>
              <a:off x="1619672" y="2708920"/>
              <a:ext cx="504056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800" b="1" dirty="0" smtClean="0"/>
                <a:t>A</a:t>
              </a:r>
              <a:endParaRPr lang="en-GB" sz="2800" b="1" dirty="0"/>
            </a:p>
          </p:txBody>
        </p:sp>
      </p:grpSp>
      <p:grpSp>
        <p:nvGrpSpPr>
          <p:cNvPr id="23" name="Skupina 22"/>
          <p:cNvGrpSpPr/>
          <p:nvPr/>
        </p:nvGrpSpPr>
        <p:grpSpPr>
          <a:xfrm>
            <a:off x="2592000" y="2636952"/>
            <a:ext cx="792088" cy="576024"/>
            <a:chOff x="179512" y="1916832"/>
            <a:chExt cx="792088" cy="576024"/>
          </a:xfrm>
        </p:grpSpPr>
        <p:sp>
          <p:nvSpPr>
            <p:cNvPr id="20" name="Násobení 19"/>
            <p:cNvSpPr/>
            <p:nvPr/>
          </p:nvSpPr>
          <p:spPr>
            <a:xfrm>
              <a:off x="179512" y="2132856"/>
              <a:ext cx="360000" cy="360000"/>
            </a:xfrm>
            <a:prstGeom prst="mathMultiply">
              <a:avLst>
                <a:gd name="adj1" fmla="val 8190"/>
              </a:avLst>
            </a:prstGeom>
            <a:solidFill>
              <a:schemeClr val="accent2"/>
            </a:solidFill>
            <a:ln>
              <a:solidFill>
                <a:srgbClr val="7030A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1" name="TextovéPole 20"/>
            <p:cNvSpPr txBox="1"/>
            <p:nvPr/>
          </p:nvSpPr>
          <p:spPr>
            <a:xfrm>
              <a:off x="467544" y="1916832"/>
              <a:ext cx="504056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800" b="1" dirty="0" smtClean="0"/>
                <a:t>B</a:t>
              </a:r>
              <a:endParaRPr lang="en-GB" sz="2800" b="1" dirty="0"/>
            </a:p>
          </p:txBody>
        </p:sp>
      </p:grpSp>
      <p:cxnSp>
        <p:nvCxnSpPr>
          <p:cNvPr id="26" name="Přímá spojovací čára 25"/>
          <p:cNvCxnSpPr/>
          <p:nvPr/>
        </p:nvCxnSpPr>
        <p:spPr>
          <a:xfrm>
            <a:off x="395536" y="2060848"/>
            <a:ext cx="2376264" cy="936104"/>
          </a:xfrm>
          <a:prstGeom prst="line">
            <a:avLst/>
          </a:prstGeom>
          <a:ln w="3810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6398" name="Object 2"/>
          <p:cNvGraphicFramePr>
            <a:graphicFrameLocks noChangeAspect="1"/>
          </p:cNvGraphicFramePr>
          <p:nvPr/>
        </p:nvGraphicFramePr>
        <p:xfrm>
          <a:off x="5724128" y="836712"/>
          <a:ext cx="1924050" cy="1052513"/>
        </p:xfrm>
        <a:graphic>
          <a:graphicData uri="http://schemas.openxmlformats.org/presentationml/2006/ole">
            <p:oleObj spid="_x0000_s16407" name="Rovnice" r:id="rId6" imgW="723586" imgH="393529" progId="Equation.3">
              <p:embed/>
            </p:oleObj>
          </a:graphicData>
        </a:graphic>
      </p:graphicFrame>
      <p:graphicFrame>
        <p:nvGraphicFramePr>
          <p:cNvPr id="16399" name="Object 2"/>
          <p:cNvGraphicFramePr>
            <a:graphicFrameLocks noChangeAspect="1"/>
          </p:cNvGraphicFramePr>
          <p:nvPr/>
        </p:nvGraphicFramePr>
        <p:xfrm>
          <a:off x="5724128" y="1944439"/>
          <a:ext cx="1924050" cy="1052513"/>
        </p:xfrm>
        <a:graphic>
          <a:graphicData uri="http://schemas.openxmlformats.org/presentationml/2006/ole">
            <p:oleObj spid="_x0000_s16408" name="Rovnice" r:id="rId7" imgW="723586" imgH="393529" progId="Equation.3">
              <p:embed/>
            </p:oleObj>
          </a:graphicData>
        </a:graphic>
      </p:graphicFrame>
      <p:graphicFrame>
        <p:nvGraphicFramePr>
          <p:cNvPr id="16400" name="Object 16"/>
          <p:cNvGraphicFramePr>
            <a:graphicFrameLocks noChangeAspect="1"/>
          </p:cNvGraphicFramePr>
          <p:nvPr/>
        </p:nvGraphicFramePr>
        <p:xfrm>
          <a:off x="7599114" y="2259658"/>
          <a:ext cx="1149350" cy="476250"/>
        </p:xfrm>
        <a:graphic>
          <a:graphicData uri="http://schemas.openxmlformats.org/presentationml/2006/ole">
            <p:oleObj spid="_x0000_s16409" name="Rovnice" r:id="rId8" imgW="431425" imgH="177646" progId="Equation.3">
              <p:embed/>
            </p:oleObj>
          </a:graphicData>
        </a:graphic>
      </p:graphicFrame>
      <p:graphicFrame>
        <p:nvGraphicFramePr>
          <p:cNvPr id="16401" name="Object 17"/>
          <p:cNvGraphicFramePr>
            <a:graphicFrameLocks noChangeAspect="1"/>
          </p:cNvGraphicFramePr>
          <p:nvPr/>
        </p:nvGraphicFramePr>
        <p:xfrm>
          <a:off x="5724128" y="4608735"/>
          <a:ext cx="1652587" cy="1052513"/>
        </p:xfrm>
        <a:graphic>
          <a:graphicData uri="http://schemas.openxmlformats.org/presentationml/2006/ole">
            <p:oleObj spid="_x0000_s16410" name="Rovnice" r:id="rId9" imgW="622030" imgH="393529" progId="Equation.3">
              <p:embed/>
            </p:oleObj>
          </a:graphicData>
        </a:graphic>
      </p:graphicFrame>
      <p:graphicFrame>
        <p:nvGraphicFramePr>
          <p:cNvPr id="16402" name="Object 18"/>
          <p:cNvGraphicFramePr>
            <a:graphicFrameLocks noChangeAspect="1"/>
          </p:cNvGraphicFramePr>
          <p:nvPr/>
        </p:nvGraphicFramePr>
        <p:xfrm>
          <a:off x="7649716" y="4956820"/>
          <a:ext cx="608013" cy="442913"/>
        </p:xfrm>
        <a:graphic>
          <a:graphicData uri="http://schemas.openxmlformats.org/presentationml/2006/ole">
            <p:oleObj spid="_x0000_s16411" name="Rovnice" r:id="rId10" imgW="228501" imgH="165028" progId="Equation.3">
              <p:embed/>
            </p:oleObj>
          </a:graphicData>
        </a:graphic>
      </p:graphicFrame>
      <p:graphicFrame>
        <p:nvGraphicFramePr>
          <p:cNvPr id="16403" name="Object 19"/>
          <p:cNvGraphicFramePr>
            <a:graphicFrameLocks noChangeAspect="1"/>
          </p:cNvGraphicFramePr>
          <p:nvPr/>
        </p:nvGraphicFramePr>
        <p:xfrm>
          <a:off x="5724128" y="3528616"/>
          <a:ext cx="1957387" cy="1052512"/>
        </p:xfrm>
        <a:graphic>
          <a:graphicData uri="http://schemas.openxmlformats.org/presentationml/2006/ole">
            <p:oleObj spid="_x0000_s16412" name="Rovnice" r:id="rId11" imgW="736280" imgH="393529" progId="Equation.3">
              <p:embed/>
            </p:oleObj>
          </a:graphicData>
        </a:graphic>
      </p:graphicFrame>
      <p:graphicFrame>
        <p:nvGraphicFramePr>
          <p:cNvPr id="16404" name="Object 4"/>
          <p:cNvGraphicFramePr>
            <a:graphicFrameLocks noChangeAspect="1"/>
          </p:cNvGraphicFramePr>
          <p:nvPr/>
        </p:nvGraphicFramePr>
        <p:xfrm>
          <a:off x="6156176" y="5913486"/>
          <a:ext cx="2098342" cy="899890"/>
        </p:xfrm>
        <a:graphic>
          <a:graphicData uri="http://schemas.openxmlformats.org/presentationml/2006/ole">
            <p:oleObj spid="_x0000_s16413" name="Rovnice" r:id="rId12" imgW="596641" imgH="25389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63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63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164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64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164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164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164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TextovéPole 23"/>
          <p:cNvSpPr txBox="1"/>
          <p:nvPr/>
        </p:nvSpPr>
        <p:spPr>
          <a:xfrm>
            <a:off x="539552" y="836712"/>
            <a:ext cx="26642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Font typeface="+mj-lt"/>
              <a:buAutoNum type="alphaLcParenR" startAt="2"/>
              <a:tabLst>
                <a:tab pos="1879600" algn="l"/>
              </a:tabLst>
            </a:pPr>
            <a:r>
              <a:rPr lang="cs-CZ" sz="2800" dirty="0" smtClean="0"/>
              <a:t> 	 a</a:t>
            </a:r>
            <a:endParaRPr lang="en-GB" sz="2800" dirty="0"/>
          </a:p>
        </p:txBody>
      </p:sp>
      <p:sp>
        <p:nvSpPr>
          <p:cNvPr id="2" name="Obdélník 1"/>
          <p:cNvSpPr/>
          <p:nvPr/>
        </p:nvSpPr>
        <p:spPr>
          <a:xfrm>
            <a:off x="0" y="44624"/>
            <a:ext cx="91440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3200" dirty="0" smtClean="0"/>
              <a:t>Př.: Urči střed úsečky, pokud platí :</a:t>
            </a:r>
            <a:endParaRPr lang="en-GB" sz="3200" dirty="0"/>
          </a:p>
        </p:txBody>
      </p:sp>
      <p:graphicFrame>
        <p:nvGraphicFramePr>
          <p:cNvPr id="15364" name="Object 4"/>
          <p:cNvGraphicFramePr>
            <a:graphicFrameLocks noChangeAspect="1"/>
          </p:cNvGraphicFramePr>
          <p:nvPr/>
        </p:nvGraphicFramePr>
        <p:xfrm>
          <a:off x="1150938" y="836613"/>
          <a:ext cx="1214437" cy="542925"/>
        </p:xfrm>
        <a:graphic>
          <a:graphicData uri="http://schemas.openxmlformats.org/presentationml/2006/ole">
            <p:oleObj spid="_x0000_s40971" name="Rovnice" r:id="rId3" imgW="457002" imgH="203112" progId="Equation.3">
              <p:embed/>
            </p:oleObj>
          </a:graphicData>
        </a:graphic>
      </p:graphicFrame>
      <p:graphicFrame>
        <p:nvGraphicFramePr>
          <p:cNvPr id="15365" name="Object 5"/>
          <p:cNvGraphicFramePr>
            <a:graphicFrameLocks noChangeAspect="1"/>
          </p:cNvGraphicFramePr>
          <p:nvPr/>
        </p:nvGraphicFramePr>
        <p:xfrm>
          <a:off x="2854325" y="836613"/>
          <a:ext cx="1250950" cy="544512"/>
        </p:xfrm>
        <a:graphic>
          <a:graphicData uri="http://schemas.openxmlformats.org/presentationml/2006/ole">
            <p:oleObj spid="_x0000_s40972" name="Rovnice" r:id="rId4" imgW="469696" imgH="203112" progId="Equation.3">
              <p:embed/>
            </p:oleObj>
          </a:graphicData>
        </a:graphic>
      </p:graphicFrame>
      <p:graphicFrame>
        <p:nvGraphicFramePr>
          <p:cNvPr id="16398" name="Object 2"/>
          <p:cNvGraphicFramePr>
            <a:graphicFrameLocks noChangeAspect="1"/>
          </p:cNvGraphicFramePr>
          <p:nvPr/>
        </p:nvGraphicFramePr>
        <p:xfrm>
          <a:off x="827584" y="1844824"/>
          <a:ext cx="1924050" cy="1052513"/>
        </p:xfrm>
        <a:graphic>
          <a:graphicData uri="http://schemas.openxmlformats.org/presentationml/2006/ole">
            <p:oleObj spid="_x0000_s40973" name="Rovnice" r:id="rId5" imgW="723586" imgH="393529" progId="Equation.3">
              <p:embed/>
            </p:oleObj>
          </a:graphicData>
        </a:graphic>
      </p:graphicFrame>
      <p:graphicFrame>
        <p:nvGraphicFramePr>
          <p:cNvPr id="16399" name="Object 2"/>
          <p:cNvGraphicFramePr>
            <a:graphicFrameLocks noChangeAspect="1"/>
          </p:cNvGraphicFramePr>
          <p:nvPr/>
        </p:nvGraphicFramePr>
        <p:xfrm>
          <a:off x="709613" y="2952750"/>
          <a:ext cx="2160587" cy="1052513"/>
        </p:xfrm>
        <a:graphic>
          <a:graphicData uri="http://schemas.openxmlformats.org/presentationml/2006/ole">
            <p:oleObj spid="_x0000_s40974" name="Rovnice" r:id="rId6" imgW="812447" imgH="393529" progId="Equation.3">
              <p:embed/>
            </p:oleObj>
          </a:graphicData>
        </a:graphic>
      </p:graphicFrame>
      <p:graphicFrame>
        <p:nvGraphicFramePr>
          <p:cNvPr id="16400" name="Object 16"/>
          <p:cNvGraphicFramePr>
            <a:graphicFrameLocks noChangeAspect="1"/>
          </p:cNvGraphicFramePr>
          <p:nvPr/>
        </p:nvGraphicFramePr>
        <p:xfrm>
          <a:off x="3098800" y="3282950"/>
          <a:ext cx="642938" cy="442913"/>
        </p:xfrm>
        <a:graphic>
          <a:graphicData uri="http://schemas.openxmlformats.org/presentationml/2006/ole">
            <p:oleObj spid="_x0000_s40975" name="Rovnice" r:id="rId7" imgW="241091" imgH="164957" progId="Equation.3">
              <p:embed/>
            </p:oleObj>
          </a:graphicData>
        </a:graphic>
      </p:graphicFrame>
      <p:graphicFrame>
        <p:nvGraphicFramePr>
          <p:cNvPr id="16401" name="Object 17"/>
          <p:cNvGraphicFramePr>
            <a:graphicFrameLocks noChangeAspect="1"/>
          </p:cNvGraphicFramePr>
          <p:nvPr/>
        </p:nvGraphicFramePr>
        <p:xfrm>
          <a:off x="5102225" y="2952750"/>
          <a:ext cx="1887538" cy="1052513"/>
        </p:xfrm>
        <a:graphic>
          <a:graphicData uri="http://schemas.openxmlformats.org/presentationml/2006/ole">
            <p:oleObj spid="_x0000_s40976" name="Rovnice" r:id="rId8" imgW="710891" imgH="393529" progId="Equation.3">
              <p:embed/>
            </p:oleObj>
          </a:graphicData>
        </a:graphic>
      </p:graphicFrame>
      <p:graphicFrame>
        <p:nvGraphicFramePr>
          <p:cNvPr id="16402" name="Object 18"/>
          <p:cNvGraphicFramePr>
            <a:graphicFrameLocks noChangeAspect="1"/>
          </p:cNvGraphicFramePr>
          <p:nvPr/>
        </p:nvGraphicFramePr>
        <p:xfrm>
          <a:off x="7145660" y="3267770"/>
          <a:ext cx="608013" cy="442913"/>
        </p:xfrm>
        <a:graphic>
          <a:graphicData uri="http://schemas.openxmlformats.org/presentationml/2006/ole">
            <p:oleObj spid="_x0000_s40977" name="Rovnice" r:id="rId9" imgW="228501" imgH="165028" progId="Equation.3">
              <p:embed/>
            </p:oleObj>
          </a:graphicData>
        </a:graphic>
      </p:graphicFrame>
      <p:graphicFrame>
        <p:nvGraphicFramePr>
          <p:cNvPr id="16403" name="Object 19"/>
          <p:cNvGraphicFramePr>
            <a:graphicFrameLocks noChangeAspect="1"/>
          </p:cNvGraphicFramePr>
          <p:nvPr/>
        </p:nvGraphicFramePr>
        <p:xfrm>
          <a:off x="5220072" y="1844824"/>
          <a:ext cx="1957387" cy="1052512"/>
        </p:xfrm>
        <a:graphic>
          <a:graphicData uri="http://schemas.openxmlformats.org/presentationml/2006/ole">
            <p:oleObj spid="_x0000_s40978" name="Rovnice" r:id="rId10" imgW="736280" imgH="393529" progId="Equation.3">
              <p:embed/>
            </p:oleObj>
          </a:graphicData>
        </a:graphic>
      </p:graphicFrame>
      <p:graphicFrame>
        <p:nvGraphicFramePr>
          <p:cNvPr id="16404" name="Object 4"/>
          <p:cNvGraphicFramePr>
            <a:graphicFrameLocks noChangeAspect="1"/>
          </p:cNvGraphicFramePr>
          <p:nvPr/>
        </p:nvGraphicFramePr>
        <p:xfrm>
          <a:off x="3779912" y="4365625"/>
          <a:ext cx="1339850" cy="900113"/>
        </p:xfrm>
        <a:graphic>
          <a:graphicData uri="http://schemas.openxmlformats.org/presentationml/2006/ole">
            <p:oleObj spid="_x0000_s40979" name="Rovnice" r:id="rId11" imgW="380835" imgH="25389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63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63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64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64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64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64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164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TextovéPole 23"/>
          <p:cNvSpPr txBox="1"/>
          <p:nvPr/>
        </p:nvSpPr>
        <p:spPr>
          <a:xfrm>
            <a:off x="539552" y="836712"/>
            <a:ext cx="26642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Font typeface="+mj-lt"/>
              <a:buAutoNum type="alphaLcParenR"/>
              <a:tabLst>
                <a:tab pos="1879600" algn="l"/>
              </a:tabLst>
            </a:pPr>
            <a:r>
              <a:rPr lang="cs-CZ" sz="2800" dirty="0" smtClean="0"/>
              <a:t> 	 a</a:t>
            </a:r>
            <a:endParaRPr lang="en-GB" sz="2800" dirty="0"/>
          </a:p>
        </p:txBody>
      </p:sp>
      <p:sp>
        <p:nvSpPr>
          <p:cNvPr id="2" name="Obdélník 1"/>
          <p:cNvSpPr/>
          <p:nvPr/>
        </p:nvSpPr>
        <p:spPr>
          <a:xfrm>
            <a:off x="0" y="44624"/>
            <a:ext cx="91440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3200" dirty="0" smtClean="0"/>
              <a:t>Př.: Urči souřadnice bodu tak, aby S byl střed úsečky:</a:t>
            </a:r>
            <a:endParaRPr lang="en-GB" sz="3200" dirty="0"/>
          </a:p>
        </p:txBody>
      </p:sp>
      <p:graphicFrame>
        <p:nvGraphicFramePr>
          <p:cNvPr id="15364" name="Object 4"/>
          <p:cNvGraphicFramePr>
            <a:graphicFrameLocks noChangeAspect="1"/>
          </p:cNvGraphicFramePr>
          <p:nvPr/>
        </p:nvGraphicFramePr>
        <p:xfrm>
          <a:off x="998538" y="836613"/>
          <a:ext cx="1519237" cy="542925"/>
        </p:xfrm>
        <a:graphic>
          <a:graphicData uri="http://schemas.openxmlformats.org/presentationml/2006/ole">
            <p:oleObj spid="_x0000_s33814" name="Rovnice" r:id="rId3" imgW="571252" imgH="203112" progId="Equation.3">
              <p:embed/>
            </p:oleObj>
          </a:graphicData>
        </a:graphic>
      </p:graphicFrame>
      <p:graphicFrame>
        <p:nvGraphicFramePr>
          <p:cNvPr id="15365" name="Object 5"/>
          <p:cNvGraphicFramePr>
            <a:graphicFrameLocks noChangeAspect="1"/>
          </p:cNvGraphicFramePr>
          <p:nvPr/>
        </p:nvGraphicFramePr>
        <p:xfrm>
          <a:off x="2801938" y="836613"/>
          <a:ext cx="1354137" cy="544512"/>
        </p:xfrm>
        <a:graphic>
          <a:graphicData uri="http://schemas.openxmlformats.org/presentationml/2006/ole">
            <p:oleObj spid="_x0000_s33815" name="Rovnice" r:id="rId4" imgW="507780" imgH="203112" progId="Equation.3">
              <p:embed/>
            </p:oleObj>
          </a:graphicData>
        </a:graphic>
      </p:graphicFrame>
      <p:graphicFrame>
        <p:nvGraphicFramePr>
          <p:cNvPr id="16391" name="Object 7"/>
          <p:cNvGraphicFramePr>
            <a:graphicFrameLocks noChangeAspect="1"/>
          </p:cNvGraphicFramePr>
          <p:nvPr/>
        </p:nvGraphicFramePr>
        <p:xfrm>
          <a:off x="3455838" y="1709738"/>
          <a:ext cx="292100" cy="557212"/>
        </p:xfrm>
        <a:graphic>
          <a:graphicData uri="http://schemas.openxmlformats.org/presentationml/2006/ole">
            <p:oleObj spid="_x0000_s33816" name="Rovnice" r:id="rId5" imgW="114151" imgH="215619" progId="Equation.3">
              <p:embed/>
            </p:oleObj>
          </a:graphicData>
        </a:graphic>
      </p:graphicFrame>
      <p:graphicFrame>
        <p:nvGraphicFramePr>
          <p:cNvPr id="33803" name="Object 2"/>
          <p:cNvGraphicFramePr>
            <a:graphicFrameLocks noChangeAspect="1"/>
          </p:cNvGraphicFramePr>
          <p:nvPr/>
        </p:nvGraphicFramePr>
        <p:xfrm>
          <a:off x="1351806" y="1844675"/>
          <a:ext cx="1924050" cy="1052513"/>
        </p:xfrm>
        <a:graphic>
          <a:graphicData uri="http://schemas.openxmlformats.org/presentationml/2006/ole">
            <p:oleObj spid="_x0000_s33817" name="Rovnice" r:id="rId6" imgW="723586" imgH="393529" progId="Equation.3">
              <p:embed/>
            </p:oleObj>
          </a:graphicData>
        </a:graphic>
      </p:graphicFrame>
      <p:graphicFrame>
        <p:nvGraphicFramePr>
          <p:cNvPr id="33804" name="Object 15"/>
          <p:cNvGraphicFramePr>
            <a:graphicFrameLocks noChangeAspect="1"/>
          </p:cNvGraphicFramePr>
          <p:nvPr/>
        </p:nvGraphicFramePr>
        <p:xfrm>
          <a:off x="1351806" y="3094567"/>
          <a:ext cx="1689100" cy="1052513"/>
        </p:xfrm>
        <a:graphic>
          <a:graphicData uri="http://schemas.openxmlformats.org/presentationml/2006/ole">
            <p:oleObj spid="_x0000_s33818" name="Rovnice" r:id="rId7" imgW="634725" imgH="393529" progId="Equation.3">
              <p:embed/>
            </p:oleObj>
          </a:graphicData>
        </a:graphic>
      </p:graphicFrame>
      <p:graphicFrame>
        <p:nvGraphicFramePr>
          <p:cNvPr id="33806" name="Object 17"/>
          <p:cNvGraphicFramePr>
            <a:graphicFrameLocks noChangeAspect="1"/>
          </p:cNvGraphicFramePr>
          <p:nvPr/>
        </p:nvGraphicFramePr>
        <p:xfrm>
          <a:off x="5765626" y="3094567"/>
          <a:ext cx="2157412" cy="1052513"/>
        </p:xfrm>
        <a:graphic>
          <a:graphicData uri="http://schemas.openxmlformats.org/presentationml/2006/ole">
            <p:oleObj spid="_x0000_s33819" name="Rovnice" r:id="rId8" imgW="812447" imgH="393529" progId="Equation.3">
              <p:embed/>
            </p:oleObj>
          </a:graphicData>
        </a:graphic>
      </p:graphicFrame>
      <p:graphicFrame>
        <p:nvGraphicFramePr>
          <p:cNvPr id="33808" name="Object 19"/>
          <p:cNvGraphicFramePr>
            <a:graphicFrameLocks noChangeAspect="1"/>
          </p:cNvGraphicFramePr>
          <p:nvPr/>
        </p:nvGraphicFramePr>
        <p:xfrm>
          <a:off x="5765626" y="1844675"/>
          <a:ext cx="1957388" cy="1052513"/>
        </p:xfrm>
        <a:graphic>
          <a:graphicData uri="http://schemas.openxmlformats.org/presentationml/2006/ole">
            <p:oleObj spid="_x0000_s33820" name="Rovnice" r:id="rId9" imgW="736280" imgH="393529" progId="Equation.3">
              <p:embed/>
            </p:oleObj>
          </a:graphicData>
        </a:graphic>
      </p:graphicFrame>
      <p:graphicFrame>
        <p:nvGraphicFramePr>
          <p:cNvPr id="33809" name="Object 20"/>
          <p:cNvGraphicFramePr>
            <a:graphicFrameLocks noChangeAspect="1"/>
          </p:cNvGraphicFramePr>
          <p:nvPr/>
        </p:nvGraphicFramePr>
        <p:xfrm>
          <a:off x="3575050" y="5732463"/>
          <a:ext cx="1608138" cy="901700"/>
        </p:xfrm>
        <a:graphic>
          <a:graphicData uri="http://schemas.openxmlformats.org/presentationml/2006/ole">
            <p:oleObj spid="_x0000_s33821" name="Rovnice" r:id="rId10" imgW="457002" imgH="253890" progId="Equation.3">
              <p:embed/>
            </p:oleObj>
          </a:graphicData>
        </a:graphic>
      </p:graphicFrame>
      <p:graphicFrame>
        <p:nvGraphicFramePr>
          <p:cNvPr id="33810" name="Object 15"/>
          <p:cNvGraphicFramePr>
            <a:graphicFrameLocks noChangeAspect="1"/>
          </p:cNvGraphicFramePr>
          <p:nvPr/>
        </p:nvGraphicFramePr>
        <p:xfrm>
          <a:off x="1351806" y="4344459"/>
          <a:ext cx="1587500" cy="542925"/>
        </p:xfrm>
        <a:graphic>
          <a:graphicData uri="http://schemas.openxmlformats.org/presentationml/2006/ole">
            <p:oleObj spid="_x0000_s33822" name="Rovnice" r:id="rId11" imgW="596641" imgH="203112" progId="Equation.3">
              <p:embed/>
            </p:oleObj>
          </a:graphicData>
        </a:graphic>
      </p:graphicFrame>
      <p:graphicFrame>
        <p:nvGraphicFramePr>
          <p:cNvPr id="33811" name="Object 15"/>
          <p:cNvGraphicFramePr>
            <a:graphicFrameLocks noChangeAspect="1"/>
          </p:cNvGraphicFramePr>
          <p:nvPr/>
        </p:nvGraphicFramePr>
        <p:xfrm>
          <a:off x="1351806" y="5084763"/>
          <a:ext cx="1046163" cy="542925"/>
        </p:xfrm>
        <a:graphic>
          <a:graphicData uri="http://schemas.openxmlformats.org/presentationml/2006/ole">
            <p:oleObj spid="_x0000_s33823" name="Rovnice" r:id="rId12" imgW="393529" imgH="203112" progId="Equation.3">
              <p:embed/>
            </p:oleObj>
          </a:graphicData>
        </a:graphic>
      </p:graphicFrame>
      <p:graphicFrame>
        <p:nvGraphicFramePr>
          <p:cNvPr id="33812" name="Object 17"/>
          <p:cNvGraphicFramePr>
            <a:graphicFrameLocks noChangeAspect="1"/>
          </p:cNvGraphicFramePr>
          <p:nvPr/>
        </p:nvGraphicFramePr>
        <p:xfrm>
          <a:off x="5765626" y="4344459"/>
          <a:ext cx="2190750" cy="542925"/>
        </p:xfrm>
        <a:graphic>
          <a:graphicData uri="http://schemas.openxmlformats.org/presentationml/2006/ole">
            <p:oleObj spid="_x0000_s33824" name="Rovnice" r:id="rId13" imgW="825500" imgH="203200" progId="Equation.3">
              <p:embed/>
            </p:oleObj>
          </a:graphicData>
        </a:graphic>
      </p:graphicFrame>
      <p:graphicFrame>
        <p:nvGraphicFramePr>
          <p:cNvPr id="33813" name="Object 17"/>
          <p:cNvGraphicFramePr>
            <a:graphicFrameLocks noChangeAspect="1"/>
          </p:cNvGraphicFramePr>
          <p:nvPr/>
        </p:nvGraphicFramePr>
        <p:xfrm>
          <a:off x="5765626" y="5084763"/>
          <a:ext cx="1246188" cy="542925"/>
        </p:xfrm>
        <a:graphic>
          <a:graphicData uri="http://schemas.openxmlformats.org/presentationml/2006/ole">
            <p:oleObj spid="_x0000_s33825" name="Rovnice" r:id="rId14" imgW="469696" imgH="203112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38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38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38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38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38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38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338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338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338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TextovéPole 23"/>
          <p:cNvSpPr txBox="1"/>
          <p:nvPr/>
        </p:nvSpPr>
        <p:spPr>
          <a:xfrm>
            <a:off x="539552" y="836712"/>
            <a:ext cx="26642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Font typeface="+mj-lt"/>
              <a:buAutoNum type="alphaLcParenR" startAt="2"/>
              <a:tabLst>
                <a:tab pos="1879600" algn="l"/>
              </a:tabLst>
            </a:pPr>
            <a:r>
              <a:rPr lang="cs-CZ" sz="2800" dirty="0" smtClean="0"/>
              <a:t> 	 a</a:t>
            </a:r>
            <a:endParaRPr lang="en-GB" sz="2800" dirty="0"/>
          </a:p>
        </p:txBody>
      </p:sp>
      <p:sp>
        <p:nvSpPr>
          <p:cNvPr id="2" name="Obdélník 1"/>
          <p:cNvSpPr/>
          <p:nvPr/>
        </p:nvSpPr>
        <p:spPr>
          <a:xfrm>
            <a:off x="0" y="44624"/>
            <a:ext cx="91440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3200" dirty="0" smtClean="0"/>
              <a:t>Př.: Urči souřadnice bodu tak, aby S byl střed úsečky:</a:t>
            </a:r>
            <a:endParaRPr lang="en-GB" sz="3200" dirty="0"/>
          </a:p>
        </p:txBody>
      </p:sp>
      <p:graphicFrame>
        <p:nvGraphicFramePr>
          <p:cNvPr id="15364" name="Object 4"/>
          <p:cNvGraphicFramePr>
            <a:graphicFrameLocks noChangeAspect="1"/>
          </p:cNvGraphicFramePr>
          <p:nvPr/>
        </p:nvGraphicFramePr>
        <p:xfrm>
          <a:off x="1250950" y="836613"/>
          <a:ext cx="1012825" cy="542925"/>
        </p:xfrm>
        <a:graphic>
          <a:graphicData uri="http://schemas.openxmlformats.org/presentationml/2006/ole">
            <p:oleObj spid="_x0000_s41999" name="Rovnice" r:id="rId3" imgW="380835" imgH="203112" progId="Equation.3">
              <p:embed/>
            </p:oleObj>
          </a:graphicData>
        </a:graphic>
      </p:graphicFrame>
      <p:graphicFrame>
        <p:nvGraphicFramePr>
          <p:cNvPr id="15365" name="Object 5"/>
          <p:cNvGraphicFramePr>
            <a:graphicFrameLocks noChangeAspect="1"/>
          </p:cNvGraphicFramePr>
          <p:nvPr/>
        </p:nvGraphicFramePr>
        <p:xfrm>
          <a:off x="2717800" y="836613"/>
          <a:ext cx="1522413" cy="544512"/>
        </p:xfrm>
        <a:graphic>
          <a:graphicData uri="http://schemas.openxmlformats.org/presentationml/2006/ole">
            <p:oleObj spid="_x0000_s42000" name="Rovnice" r:id="rId4" imgW="571252" imgH="203112" progId="Equation.3">
              <p:embed/>
            </p:oleObj>
          </a:graphicData>
        </a:graphic>
      </p:graphicFrame>
      <p:graphicFrame>
        <p:nvGraphicFramePr>
          <p:cNvPr id="16391" name="Object 7"/>
          <p:cNvGraphicFramePr>
            <a:graphicFrameLocks noChangeAspect="1"/>
          </p:cNvGraphicFramePr>
          <p:nvPr/>
        </p:nvGraphicFramePr>
        <p:xfrm>
          <a:off x="3455838" y="1709738"/>
          <a:ext cx="292100" cy="557212"/>
        </p:xfrm>
        <a:graphic>
          <a:graphicData uri="http://schemas.openxmlformats.org/presentationml/2006/ole">
            <p:oleObj spid="_x0000_s42001" name="Rovnice" r:id="rId5" imgW="114151" imgH="215619" progId="Equation.3">
              <p:embed/>
            </p:oleObj>
          </a:graphicData>
        </a:graphic>
      </p:graphicFrame>
      <p:graphicFrame>
        <p:nvGraphicFramePr>
          <p:cNvPr id="33803" name="Object 2"/>
          <p:cNvGraphicFramePr>
            <a:graphicFrameLocks noChangeAspect="1"/>
          </p:cNvGraphicFramePr>
          <p:nvPr/>
        </p:nvGraphicFramePr>
        <p:xfrm>
          <a:off x="1351806" y="1844675"/>
          <a:ext cx="1924050" cy="1052513"/>
        </p:xfrm>
        <a:graphic>
          <a:graphicData uri="http://schemas.openxmlformats.org/presentationml/2006/ole">
            <p:oleObj spid="_x0000_s42002" name="Rovnice" r:id="rId6" imgW="723586" imgH="393529" progId="Equation.3">
              <p:embed/>
            </p:oleObj>
          </a:graphicData>
        </a:graphic>
      </p:graphicFrame>
      <p:graphicFrame>
        <p:nvGraphicFramePr>
          <p:cNvPr id="33804" name="Object 15"/>
          <p:cNvGraphicFramePr>
            <a:graphicFrameLocks noChangeAspect="1"/>
          </p:cNvGraphicFramePr>
          <p:nvPr/>
        </p:nvGraphicFramePr>
        <p:xfrm>
          <a:off x="1385888" y="3094038"/>
          <a:ext cx="1620837" cy="1052512"/>
        </p:xfrm>
        <a:graphic>
          <a:graphicData uri="http://schemas.openxmlformats.org/presentationml/2006/ole">
            <p:oleObj spid="_x0000_s42003" name="Rovnice" r:id="rId7" imgW="609336" imgH="393529" progId="Equation.3">
              <p:embed/>
            </p:oleObj>
          </a:graphicData>
        </a:graphic>
      </p:graphicFrame>
      <p:graphicFrame>
        <p:nvGraphicFramePr>
          <p:cNvPr id="33806" name="Object 17"/>
          <p:cNvGraphicFramePr>
            <a:graphicFrameLocks noChangeAspect="1"/>
          </p:cNvGraphicFramePr>
          <p:nvPr/>
        </p:nvGraphicFramePr>
        <p:xfrm>
          <a:off x="5765626" y="3094038"/>
          <a:ext cx="1887537" cy="1052512"/>
        </p:xfrm>
        <a:graphic>
          <a:graphicData uri="http://schemas.openxmlformats.org/presentationml/2006/ole">
            <p:oleObj spid="_x0000_s42004" name="Rovnice" r:id="rId8" imgW="710891" imgH="393529" progId="Equation.3">
              <p:embed/>
            </p:oleObj>
          </a:graphicData>
        </a:graphic>
      </p:graphicFrame>
      <p:graphicFrame>
        <p:nvGraphicFramePr>
          <p:cNvPr id="33808" name="Object 19"/>
          <p:cNvGraphicFramePr>
            <a:graphicFrameLocks noChangeAspect="1"/>
          </p:cNvGraphicFramePr>
          <p:nvPr/>
        </p:nvGraphicFramePr>
        <p:xfrm>
          <a:off x="5765626" y="1844675"/>
          <a:ext cx="1957388" cy="1052513"/>
        </p:xfrm>
        <a:graphic>
          <a:graphicData uri="http://schemas.openxmlformats.org/presentationml/2006/ole">
            <p:oleObj spid="_x0000_s42005" name="Rovnice" r:id="rId9" imgW="736280" imgH="393529" progId="Equation.3">
              <p:embed/>
            </p:oleObj>
          </a:graphicData>
        </a:graphic>
      </p:graphicFrame>
      <p:graphicFrame>
        <p:nvGraphicFramePr>
          <p:cNvPr id="33809" name="Object 20"/>
          <p:cNvGraphicFramePr>
            <a:graphicFrameLocks noChangeAspect="1"/>
          </p:cNvGraphicFramePr>
          <p:nvPr/>
        </p:nvGraphicFramePr>
        <p:xfrm>
          <a:off x="3419475" y="5732463"/>
          <a:ext cx="1920875" cy="901700"/>
        </p:xfrm>
        <a:graphic>
          <a:graphicData uri="http://schemas.openxmlformats.org/presentationml/2006/ole">
            <p:oleObj spid="_x0000_s42006" name="Rovnice" r:id="rId10" imgW="545626" imgH="253780" progId="Equation.3">
              <p:embed/>
            </p:oleObj>
          </a:graphicData>
        </a:graphic>
      </p:graphicFrame>
      <p:graphicFrame>
        <p:nvGraphicFramePr>
          <p:cNvPr id="33810" name="Object 15"/>
          <p:cNvGraphicFramePr>
            <a:graphicFrameLocks noChangeAspect="1"/>
          </p:cNvGraphicFramePr>
          <p:nvPr/>
        </p:nvGraphicFramePr>
        <p:xfrm>
          <a:off x="1385888" y="4344988"/>
          <a:ext cx="1149350" cy="542925"/>
        </p:xfrm>
        <a:graphic>
          <a:graphicData uri="http://schemas.openxmlformats.org/presentationml/2006/ole">
            <p:oleObj spid="_x0000_s42007" name="Rovnice" r:id="rId11" imgW="431613" imgH="203112" progId="Equation.3">
              <p:embed/>
            </p:oleObj>
          </a:graphicData>
        </a:graphic>
      </p:graphicFrame>
      <p:graphicFrame>
        <p:nvGraphicFramePr>
          <p:cNvPr id="33812" name="Object 17"/>
          <p:cNvGraphicFramePr>
            <a:graphicFrameLocks noChangeAspect="1"/>
          </p:cNvGraphicFramePr>
          <p:nvPr/>
        </p:nvGraphicFramePr>
        <p:xfrm>
          <a:off x="5765626" y="4344988"/>
          <a:ext cx="1787525" cy="542925"/>
        </p:xfrm>
        <a:graphic>
          <a:graphicData uri="http://schemas.openxmlformats.org/presentationml/2006/ole">
            <p:oleObj spid="_x0000_s42008" name="Rovnice" r:id="rId12" imgW="672808" imgH="203112" progId="Equation.3">
              <p:embed/>
            </p:oleObj>
          </a:graphicData>
        </a:graphic>
      </p:graphicFrame>
      <p:graphicFrame>
        <p:nvGraphicFramePr>
          <p:cNvPr id="33813" name="Object 17"/>
          <p:cNvGraphicFramePr>
            <a:graphicFrameLocks noChangeAspect="1"/>
          </p:cNvGraphicFramePr>
          <p:nvPr/>
        </p:nvGraphicFramePr>
        <p:xfrm>
          <a:off x="5918100" y="5084763"/>
          <a:ext cx="1246188" cy="542925"/>
        </p:xfrm>
        <a:graphic>
          <a:graphicData uri="http://schemas.openxmlformats.org/presentationml/2006/ole">
            <p:oleObj spid="_x0000_s42009" name="Rovnice" r:id="rId13" imgW="469696" imgH="203112" progId="Equation.3">
              <p:embed/>
            </p:oleObj>
          </a:graphicData>
        </a:graphic>
      </p:graphicFrame>
      <p:graphicFrame>
        <p:nvGraphicFramePr>
          <p:cNvPr id="41998" name="Object 18"/>
          <p:cNvGraphicFramePr>
            <a:graphicFrameLocks noChangeAspect="1"/>
          </p:cNvGraphicFramePr>
          <p:nvPr/>
        </p:nvGraphicFramePr>
        <p:xfrm>
          <a:off x="1385888" y="5084763"/>
          <a:ext cx="1182687" cy="542925"/>
        </p:xfrm>
        <a:graphic>
          <a:graphicData uri="http://schemas.openxmlformats.org/presentationml/2006/ole">
            <p:oleObj spid="_x0000_s42010" name="Rovnice" r:id="rId14" imgW="444307" imgH="203112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38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38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38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419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38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38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338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338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338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en-GB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360363" indent="-360363" algn="ctr"/>
            <a:r>
              <a:rPr lang="cs-CZ" sz="2000" dirty="0" smtClean="0"/>
              <a:t>obrázky soustavy souřadnic byly vytvořeny v softwaru </a:t>
            </a:r>
            <a:r>
              <a:rPr lang="cs-CZ" sz="2000" dirty="0" err="1" smtClean="0"/>
              <a:t>GeoGebra</a:t>
            </a:r>
            <a:r>
              <a:rPr lang="cs-CZ" sz="2000" dirty="0" smtClean="0"/>
              <a:t/>
            </a:r>
            <a:br>
              <a:rPr lang="cs-CZ" sz="2000" dirty="0" smtClean="0"/>
            </a:br>
            <a:r>
              <a:rPr lang="cs-CZ" sz="2000" dirty="0" smtClean="0"/>
              <a:t>a pomocí prostředků softwaru MS PowerPoint</a:t>
            </a:r>
          </a:p>
          <a:p>
            <a:pPr marL="901700" indent="-901700">
              <a:buNone/>
            </a:pPr>
            <a:endParaRPr lang="en-GB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194</TotalTime>
  <Words>108</Words>
  <Application>Microsoft Office PowerPoint</Application>
  <PresentationFormat>Předvádění na obrazovce (4:3)</PresentationFormat>
  <Paragraphs>29</Paragraphs>
  <Slides>9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1" baseType="lpstr">
      <vt:lpstr>Motiv sady Office</vt:lpstr>
      <vt:lpstr>Rovnice</vt:lpstr>
      <vt:lpstr>ANALYTICKÁ GEOMETRIE</vt:lpstr>
      <vt:lpstr>Snímek 2</vt:lpstr>
      <vt:lpstr>Snímek 3</vt:lpstr>
      <vt:lpstr>Pro střed  úsečky AB, kde a  platí: </vt:lpstr>
      <vt:lpstr>Snímek 5</vt:lpstr>
      <vt:lpstr>Snímek 6</vt:lpstr>
      <vt:lpstr>Snímek 7</vt:lpstr>
      <vt:lpstr>Snímek 8</vt:lpstr>
      <vt:lpstr>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3 ANALYTICKÁ GEOMETRIE</dc:title>
  <dc:creator>Petra Toboříková</dc:creator>
  <cp:lastModifiedBy>Petra Toboříková</cp:lastModifiedBy>
  <cp:revision>41</cp:revision>
  <dcterms:modified xsi:type="dcterms:W3CDTF">2014-12-11T11:15:39Z</dcterms:modified>
</cp:coreProperties>
</file>