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305" r:id="rId3"/>
    <p:sldId id="312" r:id="rId4"/>
    <p:sldId id="306" r:id="rId5"/>
    <p:sldId id="313" r:id="rId6"/>
    <p:sldId id="314" r:id="rId7"/>
    <p:sldId id="319" r:id="rId8"/>
    <p:sldId id="315" r:id="rId9"/>
    <p:sldId id="320" r:id="rId10"/>
    <p:sldId id="321" r:id="rId11"/>
    <p:sldId id="318" r:id="rId12"/>
    <p:sldId id="28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114" y="-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18" Type="http://schemas.openxmlformats.org/officeDocument/2006/relationships/image" Target="../media/image1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image" Target="../media/image18.wmf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19" Type="http://schemas.openxmlformats.org/officeDocument/2006/relationships/image" Target="../media/image20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image" Target="../media/image32.wmf"/><Relationship Id="rId18" Type="http://schemas.openxmlformats.org/officeDocument/2006/relationships/image" Target="../media/image37.wmf"/><Relationship Id="rId3" Type="http://schemas.openxmlformats.org/officeDocument/2006/relationships/image" Target="../media/image23.wmf"/><Relationship Id="rId21" Type="http://schemas.openxmlformats.org/officeDocument/2006/relationships/image" Target="../media/image40.wmf"/><Relationship Id="rId7" Type="http://schemas.openxmlformats.org/officeDocument/2006/relationships/image" Target="../media/image27.wmf"/><Relationship Id="rId12" Type="http://schemas.openxmlformats.org/officeDocument/2006/relationships/image" Target="../media/image31.wmf"/><Relationship Id="rId17" Type="http://schemas.openxmlformats.org/officeDocument/2006/relationships/image" Target="../media/image36.wmf"/><Relationship Id="rId2" Type="http://schemas.openxmlformats.org/officeDocument/2006/relationships/image" Target="../media/image22.wmf"/><Relationship Id="rId16" Type="http://schemas.openxmlformats.org/officeDocument/2006/relationships/image" Target="../media/image35.wmf"/><Relationship Id="rId20" Type="http://schemas.openxmlformats.org/officeDocument/2006/relationships/image" Target="../media/image39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11" Type="http://schemas.openxmlformats.org/officeDocument/2006/relationships/image" Target="../media/image30.wmf"/><Relationship Id="rId5" Type="http://schemas.openxmlformats.org/officeDocument/2006/relationships/image" Target="../media/image25.wmf"/><Relationship Id="rId15" Type="http://schemas.openxmlformats.org/officeDocument/2006/relationships/image" Target="../media/image34.wmf"/><Relationship Id="rId10" Type="http://schemas.openxmlformats.org/officeDocument/2006/relationships/image" Target="../media/image29.wmf"/><Relationship Id="rId19" Type="http://schemas.openxmlformats.org/officeDocument/2006/relationships/image" Target="../media/image38.wmf"/><Relationship Id="rId4" Type="http://schemas.openxmlformats.org/officeDocument/2006/relationships/image" Target="../media/image24.wmf"/><Relationship Id="rId9" Type="http://schemas.openxmlformats.org/officeDocument/2006/relationships/image" Target="../media/image11.wmf"/><Relationship Id="rId14" Type="http://schemas.openxmlformats.org/officeDocument/2006/relationships/image" Target="../media/image3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image" Target="../media/image53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12" Type="http://schemas.openxmlformats.org/officeDocument/2006/relationships/image" Target="../media/image52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11" Type="http://schemas.openxmlformats.org/officeDocument/2006/relationships/image" Target="../media/image51.wmf"/><Relationship Id="rId5" Type="http://schemas.openxmlformats.org/officeDocument/2006/relationships/image" Target="../media/image45.wmf"/><Relationship Id="rId15" Type="http://schemas.openxmlformats.org/officeDocument/2006/relationships/image" Target="../media/image55.wmf"/><Relationship Id="rId10" Type="http://schemas.openxmlformats.org/officeDocument/2006/relationships/image" Target="../media/image50.wmf"/><Relationship Id="rId4" Type="http://schemas.openxmlformats.org/officeDocument/2006/relationships/image" Target="../media/image44.wmf"/><Relationship Id="rId9" Type="http://schemas.openxmlformats.org/officeDocument/2006/relationships/image" Target="../media/image49.wmf"/><Relationship Id="rId14" Type="http://schemas.openxmlformats.org/officeDocument/2006/relationships/image" Target="../media/image5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13" Type="http://schemas.openxmlformats.org/officeDocument/2006/relationships/image" Target="../media/image70.wmf"/><Relationship Id="rId3" Type="http://schemas.openxmlformats.org/officeDocument/2006/relationships/image" Target="../media/image64.wmf"/><Relationship Id="rId7" Type="http://schemas.openxmlformats.org/officeDocument/2006/relationships/image" Target="../media/image61.wmf"/><Relationship Id="rId12" Type="http://schemas.openxmlformats.org/officeDocument/2006/relationships/image" Target="../media/image69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6" Type="http://schemas.openxmlformats.org/officeDocument/2006/relationships/image" Target="../media/image60.wmf"/><Relationship Id="rId11" Type="http://schemas.openxmlformats.org/officeDocument/2006/relationships/image" Target="../media/image68.wmf"/><Relationship Id="rId5" Type="http://schemas.openxmlformats.org/officeDocument/2006/relationships/image" Target="../media/image59.wmf"/><Relationship Id="rId10" Type="http://schemas.openxmlformats.org/officeDocument/2006/relationships/image" Target="../media/image67.wmf"/><Relationship Id="rId4" Type="http://schemas.openxmlformats.org/officeDocument/2006/relationships/image" Target="../media/image6.wmf"/><Relationship Id="rId9" Type="http://schemas.openxmlformats.org/officeDocument/2006/relationships/image" Target="../media/image66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13" Type="http://schemas.openxmlformats.org/officeDocument/2006/relationships/image" Target="../media/image81.wmf"/><Relationship Id="rId3" Type="http://schemas.openxmlformats.org/officeDocument/2006/relationships/image" Target="../media/image60.wmf"/><Relationship Id="rId7" Type="http://schemas.openxmlformats.org/officeDocument/2006/relationships/image" Target="../media/image75.wmf"/><Relationship Id="rId12" Type="http://schemas.openxmlformats.org/officeDocument/2006/relationships/image" Target="../media/image80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6" Type="http://schemas.openxmlformats.org/officeDocument/2006/relationships/image" Target="../media/image74.wmf"/><Relationship Id="rId11" Type="http://schemas.openxmlformats.org/officeDocument/2006/relationships/image" Target="../media/image79.wmf"/><Relationship Id="rId5" Type="http://schemas.openxmlformats.org/officeDocument/2006/relationships/image" Target="../media/image63.wmf"/><Relationship Id="rId10" Type="http://schemas.openxmlformats.org/officeDocument/2006/relationships/image" Target="../media/image78.wmf"/><Relationship Id="rId4" Type="http://schemas.openxmlformats.org/officeDocument/2006/relationships/image" Target="../media/image73.wmf"/><Relationship Id="rId9" Type="http://schemas.openxmlformats.org/officeDocument/2006/relationships/image" Target="../media/image7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12" Type="http://schemas.openxmlformats.org/officeDocument/2006/relationships/image" Target="../media/image55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6" Type="http://schemas.openxmlformats.org/officeDocument/2006/relationships/image" Target="../media/image87.wmf"/><Relationship Id="rId11" Type="http://schemas.openxmlformats.org/officeDocument/2006/relationships/image" Target="../media/image54.wmf"/><Relationship Id="rId5" Type="http://schemas.openxmlformats.org/officeDocument/2006/relationships/image" Target="../media/image86.wmf"/><Relationship Id="rId10" Type="http://schemas.openxmlformats.org/officeDocument/2006/relationships/image" Target="../media/image53.wmf"/><Relationship Id="rId4" Type="http://schemas.openxmlformats.org/officeDocument/2006/relationships/image" Target="../media/image85.wmf"/><Relationship Id="rId9" Type="http://schemas.openxmlformats.org/officeDocument/2006/relationships/image" Target="../media/image9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7818B-3C02-4F67-BCA3-9D3E4192A278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7F512B-7FCE-4E86-AF48-408BF8982C0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100000">
              <a:schemeClr val="accent1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991CC-16D7-4A83-943B-517F13D6FD69}" type="datetimeFigureOut">
              <a:rPr lang="en-GB" smtClean="0"/>
              <a:pPr/>
              <a:t>11/02/2015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E854D-1EEA-4719-841C-BF943FE42F4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oleObject" Target="../embeddings/oleObject12.bin"/><Relationship Id="rId18" Type="http://schemas.openxmlformats.org/officeDocument/2006/relationships/oleObject" Target="../embeddings/oleObject17.bin"/><Relationship Id="rId3" Type="http://schemas.openxmlformats.org/officeDocument/2006/relationships/oleObject" Target="../embeddings/oleObject2.bin"/><Relationship Id="rId21" Type="http://schemas.openxmlformats.org/officeDocument/2006/relationships/oleObject" Target="../embeddings/oleObject20.bin"/><Relationship Id="rId7" Type="http://schemas.openxmlformats.org/officeDocument/2006/relationships/oleObject" Target="../embeddings/oleObject6.bin"/><Relationship Id="rId12" Type="http://schemas.openxmlformats.org/officeDocument/2006/relationships/oleObject" Target="../embeddings/oleObject11.bin"/><Relationship Id="rId17" Type="http://schemas.openxmlformats.org/officeDocument/2006/relationships/oleObject" Target="../embeddings/oleObject16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15.bin"/><Relationship Id="rId20" Type="http://schemas.openxmlformats.org/officeDocument/2006/relationships/oleObject" Target="../embeddings/oleObject19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14.bin"/><Relationship Id="rId10" Type="http://schemas.openxmlformats.org/officeDocument/2006/relationships/oleObject" Target="../embeddings/oleObject9.bin"/><Relationship Id="rId19" Type="http://schemas.openxmlformats.org/officeDocument/2006/relationships/oleObject" Target="../embeddings/oleObject18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Relationship Id="rId14" Type="http://schemas.openxmlformats.org/officeDocument/2006/relationships/oleObject" Target="../embeddings/oleObject1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oleObject" Target="../embeddings/oleObject31.bin"/><Relationship Id="rId18" Type="http://schemas.openxmlformats.org/officeDocument/2006/relationships/oleObject" Target="../embeddings/oleObject36.bin"/><Relationship Id="rId3" Type="http://schemas.openxmlformats.org/officeDocument/2006/relationships/oleObject" Target="../embeddings/oleObject21.bin"/><Relationship Id="rId21" Type="http://schemas.openxmlformats.org/officeDocument/2006/relationships/oleObject" Target="../embeddings/oleObject39.bin"/><Relationship Id="rId7" Type="http://schemas.openxmlformats.org/officeDocument/2006/relationships/oleObject" Target="../embeddings/oleObject25.bin"/><Relationship Id="rId12" Type="http://schemas.openxmlformats.org/officeDocument/2006/relationships/oleObject" Target="../embeddings/oleObject30.bin"/><Relationship Id="rId17" Type="http://schemas.openxmlformats.org/officeDocument/2006/relationships/oleObject" Target="../embeddings/oleObject35.bin"/><Relationship Id="rId2" Type="http://schemas.openxmlformats.org/officeDocument/2006/relationships/slideLayout" Target="../slideLayouts/slideLayout6.xml"/><Relationship Id="rId16" Type="http://schemas.openxmlformats.org/officeDocument/2006/relationships/oleObject" Target="../embeddings/oleObject34.bin"/><Relationship Id="rId20" Type="http://schemas.openxmlformats.org/officeDocument/2006/relationships/oleObject" Target="../embeddings/oleObject38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4.bin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3.bin"/><Relationship Id="rId15" Type="http://schemas.openxmlformats.org/officeDocument/2006/relationships/oleObject" Target="../embeddings/oleObject33.bin"/><Relationship Id="rId23" Type="http://schemas.openxmlformats.org/officeDocument/2006/relationships/oleObject" Target="../embeddings/oleObject41.bin"/><Relationship Id="rId10" Type="http://schemas.openxmlformats.org/officeDocument/2006/relationships/oleObject" Target="../embeddings/oleObject28.bin"/><Relationship Id="rId19" Type="http://schemas.openxmlformats.org/officeDocument/2006/relationships/oleObject" Target="../embeddings/oleObject37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Relationship Id="rId14" Type="http://schemas.openxmlformats.org/officeDocument/2006/relationships/oleObject" Target="../embeddings/oleObject32.bin"/><Relationship Id="rId22" Type="http://schemas.openxmlformats.org/officeDocument/2006/relationships/oleObject" Target="../embeddings/oleObject4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oleObject" Target="../embeddings/oleObject52.bin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12" Type="http://schemas.openxmlformats.org/officeDocument/2006/relationships/oleObject" Target="../embeddings/oleObject51.bin"/><Relationship Id="rId17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5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5.bin"/><Relationship Id="rId11" Type="http://schemas.openxmlformats.org/officeDocument/2006/relationships/oleObject" Target="../embeddings/oleObject50.bin"/><Relationship Id="rId5" Type="http://schemas.openxmlformats.org/officeDocument/2006/relationships/oleObject" Target="../embeddings/oleObject44.bin"/><Relationship Id="rId15" Type="http://schemas.openxmlformats.org/officeDocument/2006/relationships/oleObject" Target="../embeddings/oleObject54.bin"/><Relationship Id="rId10" Type="http://schemas.openxmlformats.org/officeDocument/2006/relationships/oleObject" Target="../embeddings/oleObject49.bin"/><Relationship Id="rId4" Type="http://schemas.openxmlformats.org/officeDocument/2006/relationships/oleObject" Target="../embeddings/oleObject43.bin"/><Relationship Id="rId9" Type="http://schemas.openxmlformats.org/officeDocument/2006/relationships/oleObject" Target="../embeddings/oleObject48.bin"/><Relationship Id="rId14" Type="http://schemas.openxmlformats.org/officeDocument/2006/relationships/oleObject" Target="../embeddings/oleObject5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6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0.bin"/><Relationship Id="rId5" Type="http://schemas.openxmlformats.org/officeDocument/2006/relationships/oleObject" Target="../embeddings/oleObject59.bin"/><Relationship Id="rId4" Type="http://schemas.openxmlformats.org/officeDocument/2006/relationships/oleObject" Target="../embeddings/oleObject5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65.bin"/><Relationship Id="rId4" Type="http://schemas.openxmlformats.org/officeDocument/2006/relationships/oleObject" Target="../embeddings/oleObject6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1.bin"/><Relationship Id="rId13" Type="http://schemas.openxmlformats.org/officeDocument/2006/relationships/oleObject" Target="../embeddings/oleObject76.bin"/><Relationship Id="rId3" Type="http://schemas.openxmlformats.org/officeDocument/2006/relationships/oleObject" Target="../embeddings/oleObject66.bin"/><Relationship Id="rId7" Type="http://schemas.openxmlformats.org/officeDocument/2006/relationships/oleObject" Target="../embeddings/oleObject70.bin"/><Relationship Id="rId12" Type="http://schemas.openxmlformats.org/officeDocument/2006/relationships/oleObject" Target="../embeddings/oleObject7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69.bin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68.bin"/><Relationship Id="rId15" Type="http://schemas.openxmlformats.org/officeDocument/2006/relationships/oleObject" Target="../embeddings/oleObject78.bin"/><Relationship Id="rId10" Type="http://schemas.openxmlformats.org/officeDocument/2006/relationships/oleObject" Target="../embeddings/oleObject73.bin"/><Relationship Id="rId4" Type="http://schemas.openxmlformats.org/officeDocument/2006/relationships/oleObject" Target="../embeddings/oleObject67.bin"/><Relationship Id="rId9" Type="http://schemas.openxmlformats.org/officeDocument/2006/relationships/oleObject" Target="../embeddings/oleObject72.bin"/><Relationship Id="rId14" Type="http://schemas.openxmlformats.org/officeDocument/2006/relationships/oleObject" Target="../embeddings/oleObject77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13" Type="http://schemas.openxmlformats.org/officeDocument/2006/relationships/oleObject" Target="../embeddings/oleObject89.bin"/><Relationship Id="rId3" Type="http://schemas.openxmlformats.org/officeDocument/2006/relationships/oleObject" Target="../embeddings/oleObject79.bin"/><Relationship Id="rId7" Type="http://schemas.openxmlformats.org/officeDocument/2006/relationships/oleObject" Target="../embeddings/oleObject83.bin"/><Relationship Id="rId12" Type="http://schemas.openxmlformats.org/officeDocument/2006/relationships/oleObject" Target="../embeddings/oleObject8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2.bin"/><Relationship Id="rId11" Type="http://schemas.openxmlformats.org/officeDocument/2006/relationships/oleObject" Target="../embeddings/oleObject87.bin"/><Relationship Id="rId5" Type="http://schemas.openxmlformats.org/officeDocument/2006/relationships/oleObject" Target="../embeddings/oleObject81.bin"/><Relationship Id="rId15" Type="http://schemas.openxmlformats.org/officeDocument/2006/relationships/oleObject" Target="../embeddings/oleObject91.bin"/><Relationship Id="rId10" Type="http://schemas.openxmlformats.org/officeDocument/2006/relationships/oleObject" Target="../embeddings/oleObject86.bin"/><Relationship Id="rId4" Type="http://schemas.openxmlformats.org/officeDocument/2006/relationships/oleObject" Target="../embeddings/oleObject80.bin"/><Relationship Id="rId9" Type="http://schemas.openxmlformats.org/officeDocument/2006/relationships/oleObject" Target="../embeddings/oleObject85.bin"/><Relationship Id="rId14" Type="http://schemas.openxmlformats.org/officeDocument/2006/relationships/oleObject" Target="../embeddings/oleObject9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7.bin"/><Relationship Id="rId13" Type="http://schemas.openxmlformats.org/officeDocument/2006/relationships/oleObject" Target="../embeddings/oleObject102.bin"/><Relationship Id="rId3" Type="http://schemas.openxmlformats.org/officeDocument/2006/relationships/oleObject" Target="../embeddings/oleObject92.bin"/><Relationship Id="rId7" Type="http://schemas.openxmlformats.org/officeDocument/2006/relationships/oleObject" Target="../embeddings/oleObject96.bin"/><Relationship Id="rId12" Type="http://schemas.openxmlformats.org/officeDocument/2006/relationships/oleObject" Target="../embeddings/oleObject10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5.bin"/><Relationship Id="rId11" Type="http://schemas.openxmlformats.org/officeDocument/2006/relationships/oleObject" Target="../embeddings/oleObject100.bin"/><Relationship Id="rId5" Type="http://schemas.openxmlformats.org/officeDocument/2006/relationships/oleObject" Target="../embeddings/oleObject94.bin"/><Relationship Id="rId10" Type="http://schemas.openxmlformats.org/officeDocument/2006/relationships/oleObject" Target="../embeddings/oleObject99.bin"/><Relationship Id="rId4" Type="http://schemas.openxmlformats.org/officeDocument/2006/relationships/oleObject" Target="../embeddings/oleObject93.bin"/><Relationship Id="rId9" Type="http://schemas.openxmlformats.org/officeDocument/2006/relationships/oleObject" Target="../embeddings/oleObject98.bin"/><Relationship Id="rId14" Type="http://schemas.openxmlformats.org/officeDocument/2006/relationships/oleObject" Target="../embeddings/oleObject103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cs-CZ" sz="4800" dirty="0" smtClean="0"/>
              <a:t>2.11 Trigonometrie</a:t>
            </a:r>
            <a:endParaRPr lang="en-GB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956320"/>
            <a:ext cx="6400800" cy="600472"/>
          </a:xfrm>
        </p:spPr>
        <p:txBody>
          <a:bodyPr/>
          <a:lstStyle/>
          <a:p>
            <a:r>
              <a:rPr lang="cs-CZ" dirty="0" smtClean="0"/>
              <a:t>2 GONIOMETRIE </a:t>
            </a:r>
            <a:endParaRPr lang="en-GB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827584" y="3789040"/>
            <a:ext cx="7488832" cy="600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Mgr. Petra Toboříková, Ph.D.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800" dirty="0" smtClean="0">
                <a:solidFill>
                  <a:srgbClr val="0070C0"/>
                </a:solidFill>
              </a:rPr>
              <a:t>VOŠZ a SZŠ Hradec Králové, Komenského 234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vnoramenný trojúhelník 25"/>
          <p:cNvSpPr/>
          <p:nvPr/>
        </p:nvSpPr>
        <p:spPr>
          <a:xfrm rot="1012957">
            <a:off x="2479935" y="912113"/>
            <a:ext cx="3719878" cy="1517458"/>
          </a:xfrm>
          <a:prstGeom prst="triangle">
            <a:avLst>
              <a:gd name="adj" fmla="val 545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ovéPole 29"/>
          <p:cNvSpPr txBox="1"/>
          <p:nvPr/>
        </p:nvSpPr>
        <p:spPr>
          <a:xfrm>
            <a:off x="2370564" y="3429000"/>
            <a:ext cx="4402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řešení</a:t>
            </a:r>
            <a:r>
              <a:rPr lang="cs-CZ" sz="2800" dirty="0" smtClean="0"/>
              <a:t> obecných trojúhelníků</a:t>
            </a:r>
            <a:endParaRPr lang="en-GB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408106" y="5714092"/>
            <a:ext cx="4327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hledání velikostí stran a úhlů</a:t>
            </a:r>
            <a:endParaRPr lang="en-GB" sz="2800" dirty="0"/>
          </a:p>
        </p:txBody>
      </p:sp>
      <p:sp>
        <p:nvSpPr>
          <p:cNvPr id="32" name="Šipka dolů 31"/>
          <p:cNvSpPr/>
          <p:nvPr/>
        </p:nvSpPr>
        <p:spPr>
          <a:xfrm>
            <a:off x="4463988" y="4077072"/>
            <a:ext cx="216024" cy="15121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2.11.1	Sinová věta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78496" y="1888232"/>
            <a:ext cx="5987008" cy="7486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/>
              <a:t>Pro každý trojúhelník ABC platí:</a:t>
            </a:r>
            <a:endParaRPr lang="en-GB" sz="3600" dirty="0"/>
          </a:p>
        </p:txBody>
      </p:sp>
      <p:graphicFrame>
        <p:nvGraphicFramePr>
          <p:cNvPr id="101378" name="Object 2"/>
          <p:cNvGraphicFramePr>
            <a:graphicFrameLocks noChangeAspect="1"/>
          </p:cNvGraphicFramePr>
          <p:nvPr/>
        </p:nvGraphicFramePr>
        <p:xfrm>
          <a:off x="2148504" y="2780928"/>
          <a:ext cx="4846992" cy="1728192"/>
        </p:xfrm>
        <a:graphic>
          <a:graphicData uri="http://schemas.openxmlformats.org/presentationml/2006/ole">
            <p:oleObj spid="_x0000_s101378" name="Rovnice" r:id="rId3" imgW="1180800" imgH="419040" progId="Equation.3">
              <p:embed/>
            </p:oleObj>
          </a:graphicData>
        </a:graphic>
      </p:graphicFrame>
      <p:sp>
        <p:nvSpPr>
          <p:cNvPr id="5" name="Obdélník 4"/>
          <p:cNvSpPr/>
          <p:nvPr/>
        </p:nvSpPr>
        <p:spPr>
          <a:xfrm>
            <a:off x="1475656" y="1844824"/>
            <a:ext cx="6192688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délník 37"/>
          <p:cNvSpPr/>
          <p:nvPr/>
        </p:nvSpPr>
        <p:spPr>
          <a:xfrm>
            <a:off x="899592" y="2420888"/>
            <a:ext cx="1512168" cy="3600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bdélník 38"/>
          <p:cNvSpPr/>
          <p:nvPr/>
        </p:nvSpPr>
        <p:spPr>
          <a:xfrm>
            <a:off x="1979712" y="3861048"/>
            <a:ext cx="576064" cy="3600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ovéPole 26"/>
          <p:cNvSpPr txBox="1"/>
          <p:nvPr/>
        </p:nvSpPr>
        <p:spPr>
          <a:xfrm>
            <a:off x="1259632" y="2348880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b=</a:t>
            </a:r>
            <a:r>
              <a:rPr lang="cs-CZ" sz="2800" dirty="0" smtClean="0"/>
              <a:t>?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827584" y="2348880"/>
            <a:ext cx="17123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b=</a:t>
            </a:r>
            <a:r>
              <a:rPr lang="cs-CZ" sz="2800" dirty="0" smtClean="0"/>
              <a:t>19,7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graphicFrame>
        <p:nvGraphicFramePr>
          <p:cNvPr id="80918" name="Object 22"/>
          <p:cNvGraphicFramePr>
            <a:graphicFrameLocks noChangeAspect="1"/>
          </p:cNvGraphicFramePr>
          <p:nvPr/>
        </p:nvGraphicFramePr>
        <p:xfrm>
          <a:off x="1979712" y="3861048"/>
          <a:ext cx="591855" cy="397123"/>
        </p:xfrm>
        <a:graphic>
          <a:graphicData uri="http://schemas.openxmlformats.org/presentationml/2006/ole">
            <p:oleObj spid="_x0000_s80918" name="Rovnice" r:id="rId3" imgW="304560" imgH="203040" progId="Equation.3">
              <p:embed/>
            </p:oleObj>
          </a:graphicData>
        </a:graphic>
      </p:graphicFrame>
      <p:sp>
        <p:nvSpPr>
          <p:cNvPr id="40" name="Obdélník 39"/>
          <p:cNvSpPr/>
          <p:nvPr/>
        </p:nvSpPr>
        <p:spPr>
          <a:xfrm>
            <a:off x="0" y="4149080"/>
            <a:ext cx="1691680" cy="3600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bdélník 40"/>
          <p:cNvSpPr/>
          <p:nvPr/>
        </p:nvSpPr>
        <p:spPr>
          <a:xfrm>
            <a:off x="2843808" y="2492896"/>
            <a:ext cx="432048" cy="3600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ovéPole 56"/>
          <p:cNvSpPr txBox="1"/>
          <p:nvPr/>
        </p:nvSpPr>
        <p:spPr>
          <a:xfrm>
            <a:off x="88229" y="4077072"/>
            <a:ext cx="1675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15,3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11560" y="4077072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?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graphicFrame>
        <p:nvGraphicFramePr>
          <p:cNvPr id="80917" name="Object 21"/>
          <p:cNvGraphicFramePr>
            <a:graphicFrameLocks noChangeAspect="1"/>
          </p:cNvGraphicFramePr>
          <p:nvPr/>
        </p:nvGraphicFramePr>
        <p:xfrm>
          <a:off x="2840042" y="2420888"/>
          <a:ext cx="507822" cy="432048"/>
        </p:xfrm>
        <a:graphic>
          <a:graphicData uri="http://schemas.openxmlformats.org/presentationml/2006/ole">
            <p:oleObj spid="_x0000_s80917" name="Rovnice" r:id="rId4" imgW="241200" imgH="203040" progId="Equation.3">
              <p:embed/>
            </p:oleObj>
          </a:graphicData>
        </a:graphic>
      </p:graphicFrame>
      <p:sp>
        <p:nvSpPr>
          <p:cNvPr id="37" name="Obdélník 36"/>
          <p:cNvSpPr/>
          <p:nvPr/>
        </p:nvSpPr>
        <p:spPr>
          <a:xfrm>
            <a:off x="755576" y="3429000"/>
            <a:ext cx="432048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0914" name="Object 18"/>
          <p:cNvGraphicFramePr>
            <a:graphicFrameLocks noChangeAspect="1"/>
          </p:cNvGraphicFramePr>
          <p:nvPr/>
        </p:nvGraphicFramePr>
        <p:xfrm>
          <a:off x="755576" y="3464173"/>
          <a:ext cx="358775" cy="396875"/>
        </p:xfrm>
        <a:graphic>
          <a:graphicData uri="http://schemas.openxmlformats.org/presentationml/2006/ole">
            <p:oleObj spid="_x0000_s80914" name="Rovnice" r:id="rId5" imgW="126720" imgH="139680" progId="Equation.3">
              <p:embed/>
            </p:oleObj>
          </a:graphicData>
        </a:graphic>
      </p:graphicFrame>
      <p:graphicFrame>
        <p:nvGraphicFramePr>
          <p:cNvPr id="80920" name="Object 24"/>
          <p:cNvGraphicFramePr>
            <a:graphicFrameLocks noChangeAspect="1"/>
          </p:cNvGraphicFramePr>
          <p:nvPr/>
        </p:nvGraphicFramePr>
        <p:xfrm>
          <a:off x="702000" y="3429000"/>
          <a:ext cx="531329" cy="450825"/>
        </p:xfrm>
        <a:graphic>
          <a:graphicData uri="http://schemas.openxmlformats.org/presentationml/2006/ole">
            <p:oleObj spid="_x0000_s80920" name="Rovnice" r:id="rId6" imgW="241200" imgH="203040" progId="Equation.3">
              <p:embed/>
            </p:oleObj>
          </a:graphicData>
        </a:graphic>
      </p:graphicFrame>
      <p:sp>
        <p:nvSpPr>
          <p:cNvPr id="36" name="Obdélník 35"/>
          <p:cNvSpPr/>
          <p:nvPr/>
        </p:nvSpPr>
        <p:spPr>
          <a:xfrm>
            <a:off x="2915816" y="3356992"/>
            <a:ext cx="1296144" cy="288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ovéPole 25"/>
          <p:cNvSpPr txBox="1"/>
          <p:nvPr/>
        </p:nvSpPr>
        <p:spPr>
          <a:xfrm>
            <a:off x="2915816" y="3212976"/>
            <a:ext cx="1422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r>
              <a:rPr lang="en-US" sz="2800" dirty="0" smtClean="0"/>
              <a:t>=10</a:t>
            </a:r>
            <a:r>
              <a:rPr lang="cs-CZ" sz="2800" dirty="0" smtClean="0"/>
              <a:t>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Př. Urči zbývající strany a úhly v trojúhelníku ABC, je-li dáno:</a:t>
            </a:r>
            <a:endParaRPr lang="en-GB" sz="3200" dirty="0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0" y="628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0907" name="Object 11"/>
          <p:cNvGraphicFramePr>
            <a:graphicFrameLocks noChangeAspect="1"/>
          </p:cNvGraphicFramePr>
          <p:nvPr/>
        </p:nvGraphicFramePr>
        <p:xfrm>
          <a:off x="2061378" y="1305496"/>
          <a:ext cx="1646526" cy="467613"/>
        </p:xfrm>
        <a:graphic>
          <a:graphicData uri="http://schemas.openxmlformats.org/presentationml/2006/ole">
            <p:oleObj spid="_x0000_s80907" name="Rovnice" r:id="rId7" imgW="583920" imgH="164880" progId="Equation.3">
              <p:embed/>
            </p:oleObj>
          </a:graphicData>
        </a:graphic>
      </p:graphicFrame>
      <p:graphicFrame>
        <p:nvGraphicFramePr>
          <p:cNvPr id="80911" name="Object 15"/>
          <p:cNvGraphicFramePr>
            <a:graphicFrameLocks noChangeAspect="1"/>
          </p:cNvGraphicFramePr>
          <p:nvPr/>
        </p:nvGraphicFramePr>
        <p:xfrm>
          <a:off x="3945037" y="1196752"/>
          <a:ext cx="1468700" cy="648072"/>
        </p:xfrm>
        <a:graphic>
          <a:graphicData uri="http://schemas.openxmlformats.org/presentationml/2006/ole">
            <p:oleObj spid="_x0000_s80911" name="Rovnice" r:id="rId8" imgW="520560" imgH="228600" progId="Equation.3">
              <p:embed/>
            </p:oleObj>
          </a:graphicData>
        </a:graphic>
      </p:graphicFrame>
      <p:graphicFrame>
        <p:nvGraphicFramePr>
          <p:cNvPr id="80912" name="Object 16"/>
          <p:cNvGraphicFramePr>
            <a:graphicFrameLocks noChangeAspect="1"/>
          </p:cNvGraphicFramePr>
          <p:nvPr/>
        </p:nvGraphicFramePr>
        <p:xfrm>
          <a:off x="5652120" y="1196752"/>
          <a:ext cx="1289558" cy="648072"/>
        </p:xfrm>
        <a:graphic>
          <a:graphicData uri="http://schemas.openxmlformats.org/presentationml/2006/ole">
            <p:oleObj spid="_x0000_s80912" name="Rovnice" r:id="rId9" imgW="457200" imgH="228600" progId="Equation.3">
              <p:embed/>
            </p:oleObj>
          </a:graphicData>
        </a:graphic>
      </p:graphicFrame>
      <p:graphicFrame>
        <p:nvGraphicFramePr>
          <p:cNvPr id="80913" name="Object 17"/>
          <p:cNvGraphicFramePr>
            <a:graphicFrameLocks noChangeAspect="1"/>
          </p:cNvGraphicFramePr>
          <p:nvPr/>
        </p:nvGraphicFramePr>
        <p:xfrm>
          <a:off x="4427985" y="1916832"/>
          <a:ext cx="3212372" cy="507217"/>
        </p:xfrm>
        <a:graphic>
          <a:graphicData uri="http://schemas.openxmlformats.org/presentationml/2006/ole">
            <p:oleObj spid="_x0000_s80913" name="Rovnice" r:id="rId10" imgW="1295280" imgH="203040" progId="Equation.3">
              <p:embed/>
            </p:oleObj>
          </a:graphicData>
        </a:graphic>
      </p:graphicFrame>
      <p:cxnSp>
        <p:nvCxnSpPr>
          <p:cNvPr id="21" name="Přímá spojovací čára 20"/>
          <p:cNvCxnSpPr/>
          <p:nvPr/>
        </p:nvCxnSpPr>
        <p:spPr>
          <a:xfrm>
            <a:off x="899592" y="1844824"/>
            <a:ext cx="72728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vnoramenný trojúhelník 21"/>
          <p:cNvSpPr/>
          <p:nvPr/>
        </p:nvSpPr>
        <p:spPr>
          <a:xfrm rot="9329109">
            <a:off x="392265" y="2899753"/>
            <a:ext cx="3670052" cy="1475754"/>
          </a:xfrm>
          <a:prstGeom prst="triangle">
            <a:avLst>
              <a:gd name="adj" fmla="val 5459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64870" y="3697868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123728" y="4365104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63888" y="1844824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9" name="Oblouk 28"/>
          <p:cNvSpPr/>
          <p:nvPr/>
        </p:nvSpPr>
        <p:spPr>
          <a:xfrm rot="2169950">
            <a:off x="9196" y="2953301"/>
            <a:ext cx="1251276" cy="1295604"/>
          </a:xfrm>
          <a:prstGeom prst="arc">
            <a:avLst>
              <a:gd name="adj1" fmla="val 17811091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blouk 30"/>
          <p:cNvSpPr/>
          <p:nvPr/>
        </p:nvSpPr>
        <p:spPr>
          <a:xfrm rot="15457422">
            <a:off x="1760876" y="3759446"/>
            <a:ext cx="1251276" cy="1295604"/>
          </a:xfrm>
          <a:prstGeom prst="arc">
            <a:avLst>
              <a:gd name="adj1" fmla="val 18110930"/>
              <a:gd name="adj2" fmla="val 232940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blouk 33"/>
          <p:cNvSpPr/>
          <p:nvPr/>
        </p:nvSpPr>
        <p:spPr>
          <a:xfrm rot="10009739">
            <a:off x="2614917" y="1898333"/>
            <a:ext cx="1251276" cy="1295604"/>
          </a:xfrm>
          <a:prstGeom prst="arc">
            <a:avLst>
              <a:gd name="adj1" fmla="val 18088457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0919" name="Object 23"/>
          <p:cNvGraphicFramePr>
            <a:graphicFrameLocks noChangeAspect="1"/>
          </p:cNvGraphicFramePr>
          <p:nvPr/>
        </p:nvGraphicFramePr>
        <p:xfrm>
          <a:off x="7596336" y="1916832"/>
          <a:ext cx="882650" cy="506413"/>
        </p:xfrm>
        <a:graphic>
          <a:graphicData uri="http://schemas.openxmlformats.org/presentationml/2006/ole">
            <p:oleObj spid="_x0000_s80919" name="Rovnice" r:id="rId11" imgW="355320" imgH="203040" progId="Equation.3">
              <p:embed/>
            </p:oleObj>
          </a:graphicData>
        </a:graphic>
      </p:graphicFrame>
      <p:graphicFrame>
        <p:nvGraphicFramePr>
          <p:cNvPr id="80921" name="Object 25"/>
          <p:cNvGraphicFramePr>
            <a:graphicFrameLocks noChangeAspect="1"/>
          </p:cNvGraphicFramePr>
          <p:nvPr/>
        </p:nvGraphicFramePr>
        <p:xfrm>
          <a:off x="4546452" y="2420888"/>
          <a:ext cx="2091407" cy="1155051"/>
        </p:xfrm>
        <a:graphic>
          <a:graphicData uri="http://schemas.openxmlformats.org/presentationml/2006/ole">
            <p:oleObj spid="_x0000_s80921" name="Rovnice" r:id="rId12" imgW="761760" imgH="419040" progId="Equation.3">
              <p:embed/>
            </p:oleObj>
          </a:graphicData>
        </a:graphic>
      </p:graphicFrame>
      <p:graphicFrame>
        <p:nvGraphicFramePr>
          <p:cNvPr id="80922" name="Object 26"/>
          <p:cNvGraphicFramePr>
            <a:graphicFrameLocks noChangeAspect="1"/>
          </p:cNvGraphicFramePr>
          <p:nvPr/>
        </p:nvGraphicFramePr>
        <p:xfrm>
          <a:off x="4211960" y="3501008"/>
          <a:ext cx="2998788" cy="1084263"/>
        </p:xfrm>
        <a:graphic>
          <a:graphicData uri="http://schemas.openxmlformats.org/presentationml/2006/ole">
            <p:oleObj spid="_x0000_s80922" name="Rovnice" r:id="rId13" imgW="1091880" imgH="393480" progId="Equation.3">
              <p:embed/>
            </p:oleObj>
          </a:graphicData>
        </a:graphic>
      </p:graphicFrame>
      <p:graphicFrame>
        <p:nvGraphicFramePr>
          <p:cNvPr id="80923" name="Object 27"/>
          <p:cNvGraphicFramePr>
            <a:graphicFrameLocks noChangeAspect="1"/>
          </p:cNvGraphicFramePr>
          <p:nvPr/>
        </p:nvGraphicFramePr>
        <p:xfrm>
          <a:off x="7363271" y="3789040"/>
          <a:ext cx="1673225" cy="593725"/>
        </p:xfrm>
        <a:graphic>
          <a:graphicData uri="http://schemas.openxmlformats.org/presentationml/2006/ole">
            <p:oleObj spid="_x0000_s80923" name="Rovnice" r:id="rId14" imgW="609480" imgH="215640" progId="Equation.3">
              <p:embed/>
            </p:oleObj>
          </a:graphicData>
        </a:graphic>
      </p:graphicFrame>
      <p:graphicFrame>
        <p:nvGraphicFramePr>
          <p:cNvPr id="80924" name="Object 28"/>
          <p:cNvGraphicFramePr>
            <a:graphicFrameLocks noChangeAspect="1"/>
          </p:cNvGraphicFramePr>
          <p:nvPr/>
        </p:nvGraphicFramePr>
        <p:xfrm>
          <a:off x="2699792" y="4653136"/>
          <a:ext cx="3313113" cy="1084262"/>
        </p:xfrm>
        <a:graphic>
          <a:graphicData uri="http://schemas.openxmlformats.org/presentationml/2006/ole">
            <p:oleObj spid="_x0000_s80924" name="Rovnice" r:id="rId15" imgW="1206360" imgH="393480" progId="Equation.3">
              <p:embed/>
            </p:oleObj>
          </a:graphicData>
        </a:graphic>
      </p:graphicFrame>
      <p:graphicFrame>
        <p:nvGraphicFramePr>
          <p:cNvPr id="80925" name="Object 29"/>
          <p:cNvGraphicFramePr>
            <a:graphicFrameLocks noChangeAspect="1"/>
          </p:cNvGraphicFramePr>
          <p:nvPr/>
        </p:nvGraphicFramePr>
        <p:xfrm>
          <a:off x="5148064" y="5610225"/>
          <a:ext cx="1917700" cy="698500"/>
        </p:xfrm>
        <a:graphic>
          <a:graphicData uri="http://schemas.openxmlformats.org/presentationml/2006/ole">
            <p:oleObj spid="_x0000_s80925" name="Rovnice" r:id="rId16" imgW="698400" imgH="253800" progId="Equation.3">
              <p:embed/>
            </p:oleObj>
          </a:graphicData>
        </a:graphic>
      </p:graphicFrame>
      <p:graphicFrame>
        <p:nvGraphicFramePr>
          <p:cNvPr id="80927" name="Object 31"/>
          <p:cNvGraphicFramePr>
            <a:graphicFrameLocks noChangeAspect="1"/>
          </p:cNvGraphicFramePr>
          <p:nvPr/>
        </p:nvGraphicFramePr>
        <p:xfrm>
          <a:off x="4569494" y="2420888"/>
          <a:ext cx="2090738" cy="1155700"/>
        </p:xfrm>
        <a:graphic>
          <a:graphicData uri="http://schemas.openxmlformats.org/presentationml/2006/ole">
            <p:oleObj spid="_x0000_s80927" name="Rovnice" r:id="rId17" imgW="761760" imgH="419040" progId="Equation.3">
              <p:embed/>
            </p:oleObj>
          </a:graphicData>
        </a:graphic>
      </p:graphicFrame>
      <p:graphicFrame>
        <p:nvGraphicFramePr>
          <p:cNvPr id="80928" name="Object 32"/>
          <p:cNvGraphicFramePr>
            <a:graphicFrameLocks noChangeAspect="1"/>
          </p:cNvGraphicFramePr>
          <p:nvPr/>
        </p:nvGraphicFramePr>
        <p:xfrm>
          <a:off x="4211960" y="3501008"/>
          <a:ext cx="2790825" cy="1084262"/>
        </p:xfrm>
        <a:graphic>
          <a:graphicData uri="http://schemas.openxmlformats.org/presentationml/2006/ole">
            <p:oleObj spid="_x0000_s80928" name="Rovnice" r:id="rId18" imgW="1015920" imgH="393480" progId="Equation.3">
              <p:embed/>
            </p:oleObj>
          </a:graphicData>
        </a:graphic>
      </p:graphicFrame>
      <p:graphicFrame>
        <p:nvGraphicFramePr>
          <p:cNvPr id="80929" name="Object 33"/>
          <p:cNvGraphicFramePr>
            <a:graphicFrameLocks noChangeAspect="1"/>
          </p:cNvGraphicFramePr>
          <p:nvPr/>
        </p:nvGraphicFramePr>
        <p:xfrm>
          <a:off x="7380312" y="3789040"/>
          <a:ext cx="1498600" cy="593725"/>
        </p:xfrm>
        <a:graphic>
          <a:graphicData uri="http://schemas.openxmlformats.org/presentationml/2006/ole">
            <p:oleObj spid="_x0000_s80929" name="Rovnice" r:id="rId19" imgW="545760" imgH="215640" progId="Equation.3">
              <p:embed/>
            </p:oleObj>
          </a:graphicData>
        </a:graphic>
      </p:graphicFrame>
      <p:graphicFrame>
        <p:nvGraphicFramePr>
          <p:cNvPr id="80930" name="Object 34"/>
          <p:cNvGraphicFramePr>
            <a:graphicFrameLocks noChangeAspect="1"/>
          </p:cNvGraphicFramePr>
          <p:nvPr/>
        </p:nvGraphicFramePr>
        <p:xfrm>
          <a:off x="2915816" y="4648994"/>
          <a:ext cx="3103563" cy="1084262"/>
        </p:xfrm>
        <a:graphic>
          <a:graphicData uri="http://schemas.openxmlformats.org/presentationml/2006/ole">
            <p:oleObj spid="_x0000_s80930" name="Rovnice" r:id="rId20" imgW="1130040" imgH="393480" progId="Equation.3">
              <p:embed/>
            </p:oleObj>
          </a:graphicData>
        </a:graphic>
      </p:graphicFrame>
      <p:graphicFrame>
        <p:nvGraphicFramePr>
          <p:cNvPr id="80931" name="Object 35"/>
          <p:cNvGraphicFramePr>
            <a:graphicFrameLocks noChangeAspect="1"/>
          </p:cNvGraphicFramePr>
          <p:nvPr/>
        </p:nvGraphicFramePr>
        <p:xfrm>
          <a:off x="5148064" y="5589240"/>
          <a:ext cx="1882775" cy="698500"/>
        </p:xfrm>
        <a:graphic>
          <a:graphicData uri="http://schemas.openxmlformats.org/presentationml/2006/ole">
            <p:oleObj spid="_x0000_s80931" name="Rovnice" r:id="rId21" imgW="6858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0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0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0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0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0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4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80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80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80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80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8" dur="500"/>
                                        <p:tgtEl>
                                          <p:spTgt spid="809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1" dur="500"/>
                                        <p:tgtEl>
                                          <p:spTgt spid="809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4" dur="500"/>
                                        <p:tgtEl>
                                          <p:spTgt spid="80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7" dur="500"/>
                                        <p:tgtEl>
                                          <p:spTgt spid="809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0" dur="500"/>
                                        <p:tgtEl>
                                          <p:spTgt spid="80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80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80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80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80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  <p:bldP spid="27" grpId="0"/>
      <p:bldP spid="27" grpId="1"/>
      <p:bldP spid="51" grpId="0"/>
      <p:bldP spid="40" grpId="0" animBg="1"/>
      <p:bldP spid="41" grpId="0" animBg="1"/>
      <p:bldP spid="57" grpId="0"/>
      <p:bldP spid="28" grpId="0"/>
      <p:bldP spid="28" grpId="1"/>
      <p:bldP spid="37" grpId="0" animBg="1"/>
      <p:bldP spid="36" grpId="0" animBg="1"/>
      <p:bldP spid="26" grpId="0"/>
      <p:bldP spid="22" grpId="0" animBg="1"/>
      <p:bldP spid="23" grpId="0"/>
      <p:bldP spid="24" grpId="0"/>
      <p:bldP spid="25" grpId="0"/>
      <p:bldP spid="29" grpId="0" animBg="1"/>
      <p:bldP spid="31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délník 35"/>
          <p:cNvSpPr/>
          <p:nvPr/>
        </p:nvSpPr>
        <p:spPr>
          <a:xfrm>
            <a:off x="2915816" y="3356992"/>
            <a:ext cx="1440160" cy="288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ovéPole 25"/>
          <p:cNvSpPr txBox="1"/>
          <p:nvPr/>
        </p:nvSpPr>
        <p:spPr>
          <a:xfrm>
            <a:off x="2915816" y="3212976"/>
            <a:ext cx="15488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r>
              <a:rPr lang="en-US" sz="2800" dirty="0" smtClean="0"/>
              <a:t>=</a:t>
            </a:r>
            <a:r>
              <a:rPr lang="cs-CZ" sz="2800" dirty="0" smtClean="0"/>
              <a:t>6,1 d</a:t>
            </a:r>
            <a:r>
              <a:rPr lang="en-US" sz="2800" dirty="0" smtClean="0"/>
              <a:t>m</a:t>
            </a:r>
            <a:endParaRPr lang="en-GB" sz="2800" dirty="0"/>
          </a:p>
        </p:txBody>
      </p:sp>
      <p:sp>
        <p:nvSpPr>
          <p:cNvPr id="38" name="Obdélník 37"/>
          <p:cNvSpPr/>
          <p:nvPr/>
        </p:nvSpPr>
        <p:spPr>
          <a:xfrm>
            <a:off x="899592" y="2420888"/>
            <a:ext cx="1512168" cy="3600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bdélník 38"/>
          <p:cNvSpPr/>
          <p:nvPr/>
        </p:nvSpPr>
        <p:spPr>
          <a:xfrm>
            <a:off x="1979712" y="3861048"/>
            <a:ext cx="576064" cy="3600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ovéPole 50"/>
          <p:cNvSpPr txBox="1"/>
          <p:nvPr/>
        </p:nvSpPr>
        <p:spPr>
          <a:xfrm>
            <a:off x="882174" y="2348880"/>
            <a:ext cx="1566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b=</a:t>
            </a:r>
            <a:r>
              <a:rPr lang="cs-CZ" sz="2800" dirty="0" smtClean="0"/>
              <a:t>7,2 d</a:t>
            </a:r>
            <a:r>
              <a:rPr lang="en-US" sz="2800" dirty="0" smtClean="0"/>
              <a:t>m</a:t>
            </a:r>
            <a:endParaRPr lang="en-GB" sz="2800" dirty="0"/>
          </a:p>
        </p:txBody>
      </p:sp>
      <p:graphicFrame>
        <p:nvGraphicFramePr>
          <p:cNvPr id="80918" name="Object 22"/>
          <p:cNvGraphicFramePr>
            <a:graphicFrameLocks noChangeAspect="1"/>
          </p:cNvGraphicFramePr>
          <p:nvPr/>
        </p:nvGraphicFramePr>
        <p:xfrm>
          <a:off x="2123728" y="3861048"/>
          <a:ext cx="222250" cy="396875"/>
        </p:xfrm>
        <a:graphic>
          <a:graphicData uri="http://schemas.openxmlformats.org/presentationml/2006/ole">
            <p:oleObj spid="_x0000_s102408" name="Rovnice" r:id="rId3" imgW="114120" imgH="203040" progId="Equation.3">
              <p:embed/>
            </p:oleObj>
          </a:graphicData>
        </a:graphic>
      </p:graphicFrame>
      <p:sp>
        <p:nvSpPr>
          <p:cNvPr id="40" name="Obdélník 39"/>
          <p:cNvSpPr/>
          <p:nvPr/>
        </p:nvSpPr>
        <p:spPr>
          <a:xfrm>
            <a:off x="0" y="4149080"/>
            <a:ext cx="1691680" cy="3600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bdélník 40"/>
          <p:cNvSpPr/>
          <p:nvPr/>
        </p:nvSpPr>
        <p:spPr>
          <a:xfrm>
            <a:off x="2843808" y="2492896"/>
            <a:ext cx="432048" cy="3600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ovéPole 56"/>
          <p:cNvSpPr txBox="1"/>
          <p:nvPr/>
        </p:nvSpPr>
        <p:spPr>
          <a:xfrm>
            <a:off x="88229" y="4077072"/>
            <a:ext cx="15295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5,7 d</a:t>
            </a:r>
            <a:r>
              <a:rPr lang="en-US" sz="2800" dirty="0" smtClean="0"/>
              <a:t>m</a:t>
            </a:r>
            <a:endParaRPr lang="en-GB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79512" y="4077072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?d</a:t>
            </a:r>
            <a:r>
              <a:rPr lang="en-US" sz="2800" dirty="0" smtClean="0"/>
              <a:t>m</a:t>
            </a:r>
            <a:endParaRPr lang="en-GB" sz="2800" dirty="0"/>
          </a:p>
        </p:txBody>
      </p:sp>
      <p:graphicFrame>
        <p:nvGraphicFramePr>
          <p:cNvPr id="80917" name="Object 21"/>
          <p:cNvGraphicFramePr>
            <a:graphicFrameLocks noChangeAspect="1"/>
          </p:cNvGraphicFramePr>
          <p:nvPr/>
        </p:nvGraphicFramePr>
        <p:xfrm>
          <a:off x="2915816" y="2492896"/>
          <a:ext cx="239713" cy="352425"/>
        </p:xfrm>
        <a:graphic>
          <a:graphicData uri="http://schemas.openxmlformats.org/presentationml/2006/ole">
            <p:oleObj spid="_x0000_s102407" name="Rovnice" r:id="rId4" imgW="114120" imgH="164880" progId="Equation.3">
              <p:embed/>
            </p:oleObj>
          </a:graphicData>
        </a:graphic>
      </p:graphicFrame>
      <p:sp>
        <p:nvSpPr>
          <p:cNvPr id="37" name="Obdélník 36"/>
          <p:cNvSpPr/>
          <p:nvPr/>
        </p:nvSpPr>
        <p:spPr>
          <a:xfrm>
            <a:off x="755576" y="3429000"/>
            <a:ext cx="432048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0920" name="Object 24"/>
          <p:cNvGraphicFramePr>
            <a:graphicFrameLocks noChangeAspect="1"/>
          </p:cNvGraphicFramePr>
          <p:nvPr/>
        </p:nvGraphicFramePr>
        <p:xfrm>
          <a:off x="728303" y="3410223"/>
          <a:ext cx="531329" cy="450825"/>
        </p:xfrm>
        <a:graphic>
          <a:graphicData uri="http://schemas.openxmlformats.org/presentationml/2006/ole">
            <p:oleObj spid="_x0000_s102410" name="Rovnice" r:id="rId5" imgW="241200" imgH="203040" progId="Equation.3">
              <p:embed/>
            </p:oleObj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Př. Urči zbývající strany a úhly v trojúhelníku ABC, je-li dáno:</a:t>
            </a:r>
            <a:endParaRPr lang="en-GB" sz="3200" dirty="0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0" y="628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0907" name="Object 11"/>
          <p:cNvGraphicFramePr>
            <a:graphicFrameLocks noChangeAspect="1"/>
          </p:cNvGraphicFramePr>
          <p:nvPr/>
        </p:nvGraphicFramePr>
        <p:xfrm>
          <a:off x="1990725" y="1270000"/>
          <a:ext cx="1790700" cy="541338"/>
        </p:xfrm>
        <a:graphic>
          <a:graphicData uri="http://schemas.openxmlformats.org/presentationml/2006/ole">
            <p:oleObj spid="_x0000_s102402" name="Rovnice" r:id="rId6" imgW="634680" imgH="190440" progId="Equation.3">
              <p:embed/>
            </p:oleObj>
          </a:graphicData>
        </a:graphic>
      </p:graphicFrame>
      <p:graphicFrame>
        <p:nvGraphicFramePr>
          <p:cNvPr id="80911" name="Object 15"/>
          <p:cNvGraphicFramePr>
            <a:graphicFrameLocks noChangeAspect="1"/>
          </p:cNvGraphicFramePr>
          <p:nvPr/>
        </p:nvGraphicFramePr>
        <p:xfrm>
          <a:off x="3808413" y="1250950"/>
          <a:ext cx="1790700" cy="539750"/>
        </p:xfrm>
        <a:graphic>
          <a:graphicData uri="http://schemas.openxmlformats.org/presentationml/2006/ole">
            <p:oleObj spid="_x0000_s102403" name="Rovnice" r:id="rId7" imgW="634680" imgH="190440" progId="Equation.3">
              <p:embed/>
            </p:oleObj>
          </a:graphicData>
        </a:graphic>
      </p:graphicFrame>
      <p:graphicFrame>
        <p:nvGraphicFramePr>
          <p:cNvPr id="80912" name="Object 16"/>
          <p:cNvGraphicFramePr>
            <a:graphicFrameLocks noChangeAspect="1"/>
          </p:cNvGraphicFramePr>
          <p:nvPr/>
        </p:nvGraphicFramePr>
        <p:xfrm>
          <a:off x="5694710" y="1196752"/>
          <a:ext cx="1325562" cy="576263"/>
        </p:xfrm>
        <a:graphic>
          <a:graphicData uri="http://schemas.openxmlformats.org/presentationml/2006/ole">
            <p:oleObj spid="_x0000_s102404" name="Rovnice" r:id="rId8" imgW="469800" imgH="203040" progId="Equation.3">
              <p:embed/>
            </p:oleObj>
          </a:graphicData>
        </a:graphic>
      </p:graphicFrame>
      <p:graphicFrame>
        <p:nvGraphicFramePr>
          <p:cNvPr id="80913" name="Object 17"/>
          <p:cNvGraphicFramePr>
            <a:graphicFrameLocks noChangeAspect="1"/>
          </p:cNvGraphicFramePr>
          <p:nvPr/>
        </p:nvGraphicFramePr>
        <p:xfrm>
          <a:off x="4427984" y="1988840"/>
          <a:ext cx="2960688" cy="571500"/>
        </p:xfrm>
        <a:graphic>
          <a:graphicData uri="http://schemas.openxmlformats.org/presentationml/2006/ole">
            <p:oleObj spid="_x0000_s102405" name="Rovnice" r:id="rId9" imgW="1193760" imgH="228600" progId="Equation.3">
              <p:embed/>
            </p:oleObj>
          </a:graphicData>
        </a:graphic>
      </p:graphicFrame>
      <p:cxnSp>
        <p:nvCxnSpPr>
          <p:cNvPr id="21" name="Přímá spojovací čára 20"/>
          <p:cNvCxnSpPr/>
          <p:nvPr/>
        </p:nvCxnSpPr>
        <p:spPr>
          <a:xfrm>
            <a:off x="899592" y="1844824"/>
            <a:ext cx="72728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vnoramenný trojúhelník 21"/>
          <p:cNvSpPr/>
          <p:nvPr/>
        </p:nvSpPr>
        <p:spPr>
          <a:xfrm rot="9329109">
            <a:off x="392265" y="2899753"/>
            <a:ext cx="3670052" cy="1475754"/>
          </a:xfrm>
          <a:prstGeom prst="triangle">
            <a:avLst>
              <a:gd name="adj" fmla="val 5459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64870" y="3697868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123728" y="4365104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63888" y="1844824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9" name="Oblouk 28"/>
          <p:cNvSpPr/>
          <p:nvPr/>
        </p:nvSpPr>
        <p:spPr>
          <a:xfrm rot="2169950">
            <a:off x="9196" y="2953301"/>
            <a:ext cx="1251276" cy="1295604"/>
          </a:xfrm>
          <a:prstGeom prst="arc">
            <a:avLst>
              <a:gd name="adj1" fmla="val 17811091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blouk 30"/>
          <p:cNvSpPr/>
          <p:nvPr/>
        </p:nvSpPr>
        <p:spPr>
          <a:xfrm rot="15457422">
            <a:off x="1760876" y="3759446"/>
            <a:ext cx="1251276" cy="1295604"/>
          </a:xfrm>
          <a:prstGeom prst="arc">
            <a:avLst>
              <a:gd name="adj1" fmla="val 18110930"/>
              <a:gd name="adj2" fmla="val 232940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blouk 33"/>
          <p:cNvSpPr/>
          <p:nvPr/>
        </p:nvSpPr>
        <p:spPr>
          <a:xfrm rot="10009739">
            <a:off x="2614917" y="1898333"/>
            <a:ext cx="1251276" cy="1295604"/>
          </a:xfrm>
          <a:prstGeom prst="arc">
            <a:avLst>
              <a:gd name="adj1" fmla="val 18088457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0919" name="Object 23"/>
          <p:cNvGraphicFramePr>
            <a:graphicFrameLocks noChangeAspect="1"/>
          </p:cNvGraphicFramePr>
          <p:nvPr/>
        </p:nvGraphicFramePr>
        <p:xfrm>
          <a:off x="7327156" y="2018704"/>
          <a:ext cx="882650" cy="506413"/>
        </p:xfrm>
        <a:graphic>
          <a:graphicData uri="http://schemas.openxmlformats.org/presentationml/2006/ole">
            <p:oleObj spid="_x0000_s102409" name="Rovnice" r:id="rId10" imgW="355320" imgH="203040" progId="Equation.3">
              <p:embed/>
            </p:oleObj>
          </a:graphicData>
        </a:graphic>
      </p:graphicFrame>
      <p:graphicFrame>
        <p:nvGraphicFramePr>
          <p:cNvPr id="80921" name="Object 25"/>
          <p:cNvGraphicFramePr>
            <a:graphicFrameLocks noChangeAspect="1"/>
          </p:cNvGraphicFramePr>
          <p:nvPr/>
        </p:nvGraphicFramePr>
        <p:xfrm>
          <a:off x="4690468" y="1916832"/>
          <a:ext cx="2091407" cy="1155051"/>
        </p:xfrm>
        <a:graphic>
          <a:graphicData uri="http://schemas.openxmlformats.org/presentationml/2006/ole">
            <p:oleObj spid="_x0000_s102411" name="Rovnice" r:id="rId11" imgW="761760" imgH="419040" progId="Equation.3">
              <p:embed/>
            </p:oleObj>
          </a:graphicData>
        </a:graphic>
      </p:graphicFrame>
      <p:graphicFrame>
        <p:nvGraphicFramePr>
          <p:cNvPr id="80922" name="Object 26"/>
          <p:cNvGraphicFramePr>
            <a:graphicFrameLocks noChangeAspect="1"/>
          </p:cNvGraphicFramePr>
          <p:nvPr/>
        </p:nvGraphicFramePr>
        <p:xfrm>
          <a:off x="4399186" y="2994967"/>
          <a:ext cx="2405062" cy="1154113"/>
        </p:xfrm>
        <a:graphic>
          <a:graphicData uri="http://schemas.openxmlformats.org/presentationml/2006/ole">
            <p:oleObj spid="_x0000_s102412" name="Rovnice" r:id="rId12" imgW="876240" imgH="419040" progId="Equation.3">
              <p:embed/>
            </p:oleObj>
          </a:graphicData>
        </a:graphic>
      </p:graphicFrame>
      <p:graphicFrame>
        <p:nvGraphicFramePr>
          <p:cNvPr id="80923" name="Object 27"/>
          <p:cNvGraphicFramePr>
            <a:graphicFrameLocks noChangeAspect="1"/>
          </p:cNvGraphicFramePr>
          <p:nvPr/>
        </p:nvGraphicFramePr>
        <p:xfrm>
          <a:off x="7431088" y="2952750"/>
          <a:ext cx="1533525" cy="1257300"/>
        </p:xfrm>
        <a:graphic>
          <a:graphicData uri="http://schemas.openxmlformats.org/presentationml/2006/ole">
            <p:oleObj spid="_x0000_s102413" name="Rovnice" r:id="rId13" imgW="558720" imgH="457200" progId="Equation.3">
              <p:embed/>
            </p:oleObj>
          </a:graphicData>
        </a:graphic>
      </p:graphicFrame>
      <p:graphicFrame>
        <p:nvGraphicFramePr>
          <p:cNvPr id="80924" name="Object 28"/>
          <p:cNvGraphicFramePr>
            <a:graphicFrameLocks noChangeAspect="1"/>
          </p:cNvGraphicFramePr>
          <p:nvPr/>
        </p:nvGraphicFramePr>
        <p:xfrm>
          <a:off x="4139952" y="4168502"/>
          <a:ext cx="3625850" cy="628650"/>
        </p:xfrm>
        <a:graphic>
          <a:graphicData uri="http://schemas.openxmlformats.org/presentationml/2006/ole">
            <p:oleObj spid="_x0000_s102414" name="Rovnice" r:id="rId14" imgW="1320480" imgH="228600" progId="Equation.3">
              <p:embed/>
            </p:oleObj>
          </a:graphicData>
        </a:graphic>
      </p:graphicFrame>
      <p:graphicFrame>
        <p:nvGraphicFramePr>
          <p:cNvPr id="80925" name="Object 29"/>
          <p:cNvGraphicFramePr>
            <a:graphicFrameLocks noChangeAspect="1"/>
          </p:cNvGraphicFramePr>
          <p:nvPr/>
        </p:nvGraphicFramePr>
        <p:xfrm>
          <a:off x="5364088" y="5842000"/>
          <a:ext cx="1255713" cy="768350"/>
        </p:xfrm>
        <a:graphic>
          <a:graphicData uri="http://schemas.openxmlformats.org/presentationml/2006/ole">
            <p:oleObj spid="_x0000_s102415" name="Rovnice" r:id="rId15" imgW="457200" imgH="279360" progId="Equation.3">
              <p:embed/>
            </p:oleObj>
          </a:graphicData>
        </a:graphic>
      </p:graphicFrame>
      <p:graphicFrame>
        <p:nvGraphicFramePr>
          <p:cNvPr id="102421" name="Object 28"/>
          <p:cNvGraphicFramePr>
            <a:graphicFrameLocks noChangeAspect="1"/>
          </p:cNvGraphicFramePr>
          <p:nvPr/>
        </p:nvGraphicFramePr>
        <p:xfrm>
          <a:off x="4850655" y="4798913"/>
          <a:ext cx="3033713" cy="1222375"/>
        </p:xfrm>
        <a:graphic>
          <a:graphicData uri="http://schemas.openxmlformats.org/presentationml/2006/ole">
            <p:oleObj spid="_x0000_s102421" name="Rovnice" r:id="rId16" imgW="1104840" imgH="444240" progId="Equation.3">
              <p:embed/>
            </p:oleObj>
          </a:graphicData>
        </a:graphic>
      </p:graphicFrame>
      <p:graphicFrame>
        <p:nvGraphicFramePr>
          <p:cNvPr id="102422" name="Object 23"/>
          <p:cNvGraphicFramePr>
            <a:graphicFrameLocks noChangeAspect="1"/>
          </p:cNvGraphicFramePr>
          <p:nvPr/>
        </p:nvGraphicFramePr>
        <p:xfrm>
          <a:off x="2808000" y="2420343"/>
          <a:ext cx="511247" cy="432593"/>
        </p:xfrm>
        <a:graphic>
          <a:graphicData uri="http://schemas.openxmlformats.org/presentationml/2006/ole">
            <p:oleObj spid="_x0000_s102422" name="Rovnice" r:id="rId17" imgW="241200" imgH="203040" progId="Equation.3">
              <p:embed/>
            </p:oleObj>
          </a:graphicData>
        </a:graphic>
      </p:graphicFrame>
      <p:graphicFrame>
        <p:nvGraphicFramePr>
          <p:cNvPr id="102423" name="Object 23"/>
          <p:cNvGraphicFramePr>
            <a:graphicFrameLocks noChangeAspect="1"/>
          </p:cNvGraphicFramePr>
          <p:nvPr/>
        </p:nvGraphicFramePr>
        <p:xfrm>
          <a:off x="1979712" y="3789040"/>
          <a:ext cx="484187" cy="431800"/>
        </p:xfrm>
        <a:graphic>
          <a:graphicData uri="http://schemas.openxmlformats.org/presentationml/2006/ole">
            <p:oleObj spid="_x0000_s102423" name="Rovnice" r:id="rId18" imgW="228600" imgH="203040" progId="Equation.3">
              <p:embed/>
            </p:oleObj>
          </a:graphicData>
        </a:graphic>
      </p:graphicFrame>
      <p:graphicFrame>
        <p:nvGraphicFramePr>
          <p:cNvPr id="102424" name="Object 25"/>
          <p:cNvGraphicFramePr>
            <a:graphicFrameLocks noChangeAspect="1"/>
          </p:cNvGraphicFramePr>
          <p:nvPr/>
        </p:nvGraphicFramePr>
        <p:xfrm>
          <a:off x="4716016" y="2492896"/>
          <a:ext cx="2090737" cy="1155700"/>
        </p:xfrm>
        <a:graphic>
          <a:graphicData uri="http://schemas.openxmlformats.org/presentationml/2006/ole">
            <p:oleObj spid="_x0000_s102424" name="Rovnice" r:id="rId19" imgW="761760" imgH="419040" progId="Equation.3">
              <p:embed/>
            </p:oleObj>
          </a:graphicData>
        </a:graphic>
      </p:graphicFrame>
      <p:graphicFrame>
        <p:nvGraphicFramePr>
          <p:cNvPr id="102425" name="Object 26"/>
          <p:cNvGraphicFramePr>
            <a:graphicFrameLocks noChangeAspect="1"/>
          </p:cNvGraphicFramePr>
          <p:nvPr/>
        </p:nvGraphicFramePr>
        <p:xfrm>
          <a:off x="4427984" y="3645024"/>
          <a:ext cx="2789238" cy="1084263"/>
        </p:xfrm>
        <a:graphic>
          <a:graphicData uri="http://schemas.openxmlformats.org/presentationml/2006/ole">
            <p:oleObj spid="_x0000_s102425" name="Rovnice" r:id="rId20" imgW="1015920" imgH="393480" progId="Equation.3">
              <p:embed/>
            </p:oleObj>
          </a:graphicData>
        </a:graphic>
      </p:graphicFrame>
      <p:graphicFrame>
        <p:nvGraphicFramePr>
          <p:cNvPr id="102426" name="Object 27"/>
          <p:cNvGraphicFramePr>
            <a:graphicFrameLocks noChangeAspect="1"/>
          </p:cNvGraphicFramePr>
          <p:nvPr/>
        </p:nvGraphicFramePr>
        <p:xfrm>
          <a:off x="7380312" y="3861048"/>
          <a:ext cx="1533525" cy="593725"/>
        </p:xfrm>
        <a:graphic>
          <a:graphicData uri="http://schemas.openxmlformats.org/presentationml/2006/ole">
            <p:oleObj spid="_x0000_s102426" name="Rovnice" r:id="rId21" imgW="558720" imgH="215640" progId="Equation.3">
              <p:embed/>
            </p:oleObj>
          </a:graphicData>
        </a:graphic>
      </p:graphicFrame>
      <p:graphicFrame>
        <p:nvGraphicFramePr>
          <p:cNvPr id="102427" name="Object 28"/>
          <p:cNvGraphicFramePr>
            <a:graphicFrameLocks noChangeAspect="1"/>
          </p:cNvGraphicFramePr>
          <p:nvPr/>
        </p:nvGraphicFramePr>
        <p:xfrm>
          <a:off x="3131840" y="4725144"/>
          <a:ext cx="3101975" cy="1082675"/>
        </p:xfrm>
        <a:graphic>
          <a:graphicData uri="http://schemas.openxmlformats.org/presentationml/2006/ole">
            <p:oleObj spid="_x0000_s102427" name="Rovnice" r:id="rId22" imgW="1130040" imgH="393480" progId="Equation.3">
              <p:embed/>
            </p:oleObj>
          </a:graphicData>
        </a:graphic>
      </p:graphicFrame>
      <p:graphicFrame>
        <p:nvGraphicFramePr>
          <p:cNvPr id="102428" name="Object 29"/>
          <p:cNvGraphicFramePr>
            <a:graphicFrameLocks noChangeAspect="1"/>
          </p:cNvGraphicFramePr>
          <p:nvPr/>
        </p:nvGraphicFramePr>
        <p:xfrm>
          <a:off x="5347618" y="5805264"/>
          <a:ext cx="1744662" cy="698500"/>
        </p:xfrm>
        <a:graphic>
          <a:graphicData uri="http://schemas.openxmlformats.org/presentationml/2006/ole">
            <p:oleObj spid="_x0000_s102428" name="Rovnice" r:id="rId23" imgW="63468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0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0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0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80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0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0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80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02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0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02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0" dur="500"/>
                                        <p:tgtEl>
                                          <p:spTgt spid="809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3" dur="500"/>
                                        <p:tgtEl>
                                          <p:spTgt spid="809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6" dur="500"/>
                                        <p:tgtEl>
                                          <p:spTgt spid="809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9" dur="500"/>
                                        <p:tgtEl>
                                          <p:spTgt spid="80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2" dur="500"/>
                                        <p:tgtEl>
                                          <p:spTgt spid="809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5" dur="500"/>
                                        <p:tgtEl>
                                          <p:spTgt spid="80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8" dur="500"/>
                                        <p:tgtEl>
                                          <p:spTgt spid="102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80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80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102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500"/>
                                        <p:tgtEl>
                                          <p:spTgt spid="809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500"/>
                                        <p:tgtEl>
                                          <p:spTgt spid="102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102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102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102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102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6" grpId="0"/>
      <p:bldP spid="38" grpId="0" animBg="1"/>
      <p:bldP spid="38" grpId="1" animBg="1"/>
      <p:bldP spid="39" grpId="0" animBg="1"/>
      <p:bldP spid="39" grpId="1" animBg="1"/>
      <p:bldP spid="51" grpId="0"/>
      <p:bldP spid="40" grpId="0" animBg="1"/>
      <p:bldP spid="41" grpId="0" animBg="1"/>
      <p:bldP spid="57" grpId="0"/>
      <p:bldP spid="28" grpId="0"/>
      <p:bldP spid="28" grpId="1"/>
      <p:bldP spid="37" grpId="0" animBg="1"/>
      <p:bldP spid="22" grpId="0" animBg="1"/>
      <p:bldP spid="23" grpId="0"/>
      <p:bldP spid="24" grpId="0"/>
      <p:bldP spid="25" grpId="0"/>
      <p:bldP spid="29" grpId="0" animBg="1"/>
      <p:bldP spid="31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Př.	 Řeš (dopočítej zbylé strany a úhly) trojúhelník ABC, je-li dáno:</a:t>
            </a:r>
            <a:endParaRPr lang="en-GB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908720"/>
            <a:ext cx="6624736" cy="4926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400000"/>
              </a:lnSpc>
              <a:buFont typeface="+mj-lt"/>
              <a:buAutoNum type="alphaLcParenR"/>
              <a:tabLst>
                <a:tab pos="4040188" algn="l"/>
              </a:tabLst>
            </a:pPr>
            <a:r>
              <a:rPr lang="cs-CZ" sz="2800" dirty="0" smtClean="0"/>
              <a:t> 	a	</a:t>
            </a:r>
          </a:p>
          <a:p>
            <a:pPr marL="342900" indent="-342900">
              <a:lnSpc>
                <a:spcPct val="400000"/>
              </a:lnSpc>
              <a:buFont typeface="+mj-lt"/>
              <a:buAutoNum type="alphaLcParenR"/>
              <a:tabLst>
                <a:tab pos="3589338" algn="l"/>
              </a:tabLst>
            </a:pPr>
            <a:r>
              <a:rPr lang="cs-CZ" sz="2800" dirty="0" smtClean="0"/>
              <a:t> 	a</a:t>
            </a:r>
          </a:p>
          <a:p>
            <a:pPr marL="342900" indent="-342900">
              <a:lnSpc>
                <a:spcPct val="400000"/>
              </a:lnSpc>
              <a:buFont typeface="+mj-lt"/>
              <a:buAutoNum type="alphaLcParenR"/>
              <a:tabLst>
                <a:tab pos="3494088" algn="l"/>
              </a:tabLst>
            </a:pPr>
            <a:r>
              <a:rPr lang="cs-CZ" sz="2800" dirty="0" smtClean="0"/>
              <a:t> 	a</a:t>
            </a:r>
            <a:endParaRPr lang="en-GB" sz="2800" dirty="0"/>
          </a:p>
        </p:txBody>
      </p:sp>
      <p:graphicFrame>
        <p:nvGraphicFramePr>
          <p:cNvPr id="103426" name="Object 2"/>
          <p:cNvGraphicFramePr>
            <a:graphicFrameLocks noChangeAspect="1"/>
          </p:cNvGraphicFramePr>
          <p:nvPr/>
        </p:nvGraphicFramePr>
        <p:xfrm>
          <a:off x="1277938" y="1880816"/>
          <a:ext cx="1681162" cy="504825"/>
        </p:xfrm>
        <a:graphic>
          <a:graphicData uri="http://schemas.openxmlformats.org/presentationml/2006/ole">
            <p:oleObj spid="_x0000_s103426" name="Rovnice" r:id="rId3" imgW="596880" imgH="177480" progId="Equation.3">
              <p:embed/>
            </p:oleObj>
          </a:graphicData>
        </a:graphic>
      </p:graphicFrame>
      <p:graphicFrame>
        <p:nvGraphicFramePr>
          <p:cNvPr id="103427" name="Object 3"/>
          <p:cNvGraphicFramePr>
            <a:graphicFrameLocks noChangeAspect="1"/>
          </p:cNvGraphicFramePr>
          <p:nvPr/>
        </p:nvGraphicFramePr>
        <p:xfrm>
          <a:off x="3035027" y="1881089"/>
          <a:ext cx="1754188" cy="503237"/>
        </p:xfrm>
        <a:graphic>
          <a:graphicData uri="http://schemas.openxmlformats.org/presentationml/2006/ole">
            <p:oleObj spid="_x0000_s103427" name="Rovnice" r:id="rId4" imgW="622080" imgH="177480" progId="Equation.3">
              <p:embed/>
            </p:oleObj>
          </a:graphicData>
        </a:graphic>
      </p:graphicFrame>
      <p:graphicFrame>
        <p:nvGraphicFramePr>
          <p:cNvPr id="103428" name="Object 4"/>
          <p:cNvGraphicFramePr>
            <a:graphicFrameLocks noChangeAspect="1"/>
          </p:cNvGraphicFramePr>
          <p:nvPr/>
        </p:nvGraphicFramePr>
        <p:xfrm>
          <a:off x="5118645" y="1772816"/>
          <a:ext cx="1325563" cy="574675"/>
        </p:xfrm>
        <a:graphic>
          <a:graphicData uri="http://schemas.openxmlformats.org/presentationml/2006/ole">
            <p:oleObj spid="_x0000_s103428" name="Rovnice" r:id="rId5" imgW="469800" imgH="203040" progId="Equation.3">
              <p:embed/>
            </p:oleObj>
          </a:graphicData>
        </a:graphic>
      </p:graphicFrame>
      <p:graphicFrame>
        <p:nvGraphicFramePr>
          <p:cNvPr id="103429" name="Object 5"/>
          <p:cNvGraphicFramePr>
            <a:graphicFrameLocks noChangeAspect="1"/>
          </p:cNvGraphicFramePr>
          <p:nvPr/>
        </p:nvGraphicFramePr>
        <p:xfrm>
          <a:off x="1223963" y="3570832"/>
          <a:ext cx="1752600" cy="541338"/>
        </p:xfrm>
        <a:graphic>
          <a:graphicData uri="http://schemas.openxmlformats.org/presentationml/2006/ole">
            <p:oleObj spid="_x0000_s103429" name="Rovnice" r:id="rId6" imgW="622080" imgH="190440" progId="Equation.3">
              <p:embed/>
            </p:oleObj>
          </a:graphicData>
        </a:graphic>
      </p:graphicFrame>
      <p:graphicFrame>
        <p:nvGraphicFramePr>
          <p:cNvPr id="103430" name="Object 6"/>
          <p:cNvGraphicFramePr>
            <a:graphicFrameLocks noChangeAspect="1"/>
          </p:cNvGraphicFramePr>
          <p:nvPr/>
        </p:nvGraphicFramePr>
        <p:xfrm>
          <a:off x="3059832" y="3516485"/>
          <a:ext cx="1323975" cy="574675"/>
        </p:xfrm>
        <a:graphic>
          <a:graphicData uri="http://schemas.openxmlformats.org/presentationml/2006/ole">
            <p:oleObj spid="_x0000_s103430" name="Rovnice" r:id="rId7" imgW="469800" imgH="203040" progId="Equation.3">
              <p:embed/>
            </p:oleObj>
          </a:graphicData>
        </a:graphic>
      </p:graphicFrame>
      <p:graphicFrame>
        <p:nvGraphicFramePr>
          <p:cNvPr id="103431" name="Object 7"/>
          <p:cNvGraphicFramePr>
            <a:graphicFrameLocks noChangeAspect="1"/>
          </p:cNvGraphicFramePr>
          <p:nvPr/>
        </p:nvGraphicFramePr>
        <p:xfrm>
          <a:off x="4716016" y="3465041"/>
          <a:ext cx="1290637" cy="646112"/>
        </p:xfrm>
        <a:graphic>
          <a:graphicData uri="http://schemas.openxmlformats.org/presentationml/2006/ole">
            <p:oleObj spid="_x0000_s103431" name="Rovnice" r:id="rId8" imgW="457200" imgH="228600" progId="Equation.3">
              <p:embed/>
            </p:oleObj>
          </a:graphicData>
        </a:graphic>
      </p:graphicFrame>
      <p:graphicFrame>
        <p:nvGraphicFramePr>
          <p:cNvPr id="103432" name="Object 8"/>
          <p:cNvGraphicFramePr>
            <a:graphicFrameLocks noChangeAspect="1"/>
          </p:cNvGraphicFramePr>
          <p:nvPr/>
        </p:nvGraphicFramePr>
        <p:xfrm>
          <a:off x="1259632" y="5263926"/>
          <a:ext cx="1358900" cy="541338"/>
        </p:xfrm>
        <a:graphic>
          <a:graphicData uri="http://schemas.openxmlformats.org/presentationml/2006/ole">
            <p:oleObj spid="_x0000_s103432" name="Rovnice" r:id="rId9" imgW="482400" imgH="190440" progId="Equation.3">
              <p:embed/>
            </p:oleObj>
          </a:graphicData>
        </a:graphic>
      </p:graphicFrame>
      <p:graphicFrame>
        <p:nvGraphicFramePr>
          <p:cNvPr id="103433" name="Object 9"/>
          <p:cNvGraphicFramePr>
            <a:graphicFrameLocks noChangeAspect="1"/>
          </p:cNvGraphicFramePr>
          <p:nvPr/>
        </p:nvGraphicFramePr>
        <p:xfrm>
          <a:off x="2555776" y="5265117"/>
          <a:ext cx="1682750" cy="503237"/>
        </p:xfrm>
        <a:graphic>
          <a:graphicData uri="http://schemas.openxmlformats.org/presentationml/2006/ole">
            <p:oleObj spid="_x0000_s103433" name="Rovnice" r:id="rId10" imgW="596880" imgH="177480" progId="Equation.3">
              <p:embed/>
            </p:oleObj>
          </a:graphicData>
        </a:graphic>
      </p:graphicFrame>
      <p:graphicFrame>
        <p:nvGraphicFramePr>
          <p:cNvPr id="103434" name="Object 10"/>
          <p:cNvGraphicFramePr>
            <a:graphicFrameLocks noChangeAspect="1"/>
          </p:cNvGraphicFramePr>
          <p:nvPr/>
        </p:nvGraphicFramePr>
        <p:xfrm>
          <a:off x="4644008" y="5157936"/>
          <a:ext cx="1290637" cy="646112"/>
        </p:xfrm>
        <a:graphic>
          <a:graphicData uri="http://schemas.openxmlformats.org/presentationml/2006/ole">
            <p:oleObj spid="_x0000_s103434" name="Rovnice" r:id="rId11" imgW="457200" imgH="228600" progId="Equation.3">
              <p:embed/>
            </p:oleObj>
          </a:graphicData>
        </a:graphic>
      </p:graphicFrame>
      <p:graphicFrame>
        <p:nvGraphicFramePr>
          <p:cNvPr id="103435" name="Object 11"/>
          <p:cNvGraphicFramePr>
            <a:graphicFrameLocks noChangeAspect="1"/>
          </p:cNvGraphicFramePr>
          <p:nvPr/>
        </p:nvGraphicFramePr>
        <p:xfrm>
          <a:off x="1763689" y="2496350"/>
          <a:ext cx="1143814" cy="572610"/>
        </p:xfrm>
        <a:graphic>
          <a:graphicData uri="http://schemas.openxmlformats.org/presentationml/2006/ole">
            <p:oleObj spid="_x0000_s103435" name="Rovnice" r:id="rId12" imgW="457200" imgH="228600" progId="Equation.3">
              <p:embed/>
            </p:oleObj>
          </a:graphicData>
        </a:graphic>
      </p:graphicFrame>
      <p:graphicFrame>
        <p:nvGraphicFramePr>
          <p:cNvPr id="103436" name="Object 12"/>
          <p:cNvGraphicFramePr>
            <a:graphicFrameLocks noChangeAspect="1"/>
          </p:cNvGraphicFramePr>
          <p:nvPr/>
        </p:nvGraphicFramePr>
        <p:xfrm>
          <a:off x="3131841" y="2496077"/>
          <a:ext cx="1111456" cy="572611"/>
        </p:xfrm>
        <a:graphic>
          <a:graphicData uri="http://schemas.openxmlformats.org/presentationml/2006/ole">
            <p:oleObj spid="_x0000_s103436" name="Rovnice" r:id="rId13" imgW="444240" imgH="228600" progId="Equation.3">
              <p:embed/>
            </p:oleObj>
          </a:graphicData>
        </a:graphic>
      </p:graphicFrame>
      <p:graphicFrame>
        <p:nvGraphicFramePr>
          <p:cNvPr id="103437" name="Object 13"/>
          <p:cNvGraphicFramePr>
            <a:graphicFrameLocks noChangeAspect="1"/>
          </p:cNvGraphicFramePr>
          <p:nvPr/>
        </p:nvGraphicFramePr>
        <p:xfrm>
          <a:off x="4499993" y="2586565"/>
          <a:ext cx="1584176" cy="448803"/>
        </p:xfrm>
        <a:graphic>
          <a:graphicData uri="http://schemas.openxmlformats.org/presentationml/2006/ole">
            <p:oleObj spid="_x0000_s103437" name="Rovnice" r:id="rId14" imgW="634680" imgH="177480" progId="Equation.3">
              <p:embed/>
            </p:oleObj>
          </a:graphicData>
        </a:graphic>
      </p:graphicFrame>
      <p:sp>
        <p:nvSpPr>
          <p:cNvPr id="17" name="Obdélník 16"/>
          <p:cNvSpPr/>
          <p:nvPr/>
        </p:nvSpPr>
        <p:spPr>
          <a:xfrm>
            <a:off x="1619672" y="2492896"/>
            <a:ext cx="4608512" cy="64807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3438" name="Object 14"/>
          <p:cNvGraphicFramePr>
            <a:graphicFrameLocks noChangeAspect="1"/>
          </p:cNvGraphicFramePr>
          <p:nvPr/>
        </p:nvGraphicFramePr>
        <p:xfrm>
          <a:off x="1668016" y="4292600"/>
          <a:ext cx="1301750" cy="573088"/>
        </p:xfrm>
        <a:graphic>
          <a:graphicData uri="http://schemas.openxmlformats.org/presentationml/2006/ole">
            <p:oleObj spid="_x0000_s103438" name="Rovnice" r:id="rId15" imgW="520560" imgH="228600" progId="Equation.3">
              <p:embed/>
            </p:oleObj>
          </a:graphicData>
        </a:graphic>
      </p:graphicFrame>
      <p:graphicFrame>
        <p:nvGraphicFramePr>
          <p:cNvPr id="103439" name="Object 15"/>
          <p:cNvGraphicFramePr>
            <a:graphicFrameLocks noChangeAspect="1"/>
          </p:cNvGraphicFramePr>
          <p:nvPr/>
        </p:nvGraphicFramePr>
        <p:xfrm>
          <a:off x="2987824" y="4365104"/>
          <a:ext cx="1646237" cy="468313"/>
        </p:xfrm>
        <a:graphic>
          <a:graphicData uri="http://schemas.openxmlformats.org/presentationml/2006/ole">
            <p:oleObj spid="_x0000_s103439" name="Rovnice" r:id="rId16" imgW="583920" imgH="164880" progId="Equation.3">
              <p:embed/>
            </p:oleObj>
          </a:graphicData>
        </a:graphic>
      </p:graphicFrame>
      <p:graphicFrame>
        <p:nvGraphicFramePr>
          <p:cNvPr id="103440" name="Object 16"/>
          <p:cNvGraphicFramePr>
            <a:graphicFrameLocks noChangeAspect="1"/>
          </p:cNvGraphicFramePr>
          <p:nvPr/>
        </p:nvGraphicFramePr>
        <p:xfrm>
          <a:off x="4860032" y="4365625"/>
          <a:ext cx="1431925" cy="468313"/>
        </p:xfrm>
        <a:graphic>
          <a:graphicData uri="http://schemas.openxmlformats.org/presentationml/2006/ole">
            <p:oleObj spid="_x0000_s103440" name="Rovnice" r:id="rId17" imgW="507960" imgH="164880" progId="Equation.3">
              <p:embed/>
            </p:oleObj>
          </a:graphicData>
        </a:graphic>
      </p:graphicFrame>
      <p:sp>
        <p:nvSpPr>
          <p:cNvPr id="21" name="Obdélník 20"/>
          <p:cNvSpPr/>
          <p:nvPr/>
        </p:nvSpPr>
        <p:spPr>
          <a:xfrm>
            <a:off x="1619672" y="4221088"/>
            <a:ext cx="4680520" cy="64807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bdélník 24"/>
          <p:cNvSpPr/>
          <p:nvPr/>
        </p:nvSpPr>
        <p:spPr>
          <a:xfrm>
            <a:off x="1619672" y="5877272"/>
            <a:ext cx="3024336" cy="64807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ovéPole 25"/>
          <p:cNvSpPr txBox="1"/>
          <p:nvPr/>
        </p:nvSpPr>
        <p:spPr>
          <a:xfrm>
            <a:off x="2051720" y="5949280"/>
            <a:ext cx="22391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/>
              <a:t>nemá řešení</a:t>
            </a:r>
            <a:endParaRPr lang="en-GB" sz="32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délník 37"/>
          <p:cNvSpPr/>
          <p:nvPr/>
        </p:nvSpPr>
        <p:spPr>
          <a:xfrm>
            <a:off x="827584" y="2420888"/>
            <a:ext cx="1512168" cy="3600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bdélník 38"/>
          <p:cNvSpPr/>
          <p:nvPr/>
        </p:nvSpPr>
        <p:spPr>
          <a:xfrm>
            <a:off x="1979712" y="3861048"/>
            <a:ext cx="576064" cy="36004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ovéPole 50"/>
          <p:cNvSpPr txBox="1"/>
          <p:nvPr/>
        </p:nvSpPr>
        <p:spPr>
          <a:xfrm>
            <a:off x="827584" y="2347094"/>
            <a:ext cx="15295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b=</a:t>
            </a:r>
            <a:r>
              <a:rPr lang="cs-CZ" sz="2800" dirty="0" smtClean="0"/>
              <a:t>3,1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40" name="Obdélník 39"/>
          <p:cNvSpPr/>
          <p:nvPr/>
        </p:nvSpPr>
        <p:spPr>
          <a:xfrm>
            <a:off x="539552" y="4149080"/>
            <a:ext cx="1152128" cy="3600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bdélník 40"/>
          <p:cNvSpPr/>
          <p:nvPr/>
        </p:nvSpPr>
        <p:spPr>
          <a:xfrm>
            <a:off x="2843808" y="2492896"/>
            <a:ext cx="432048" cy="36004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ovéPole 27"/>
          <p:cNvSpPr txBox="1"/>
          <p:nvPr/>
        </p:nvSpPr>
        <p:spPr>
          <a:xfrm>
            <a:off x="611560" y="4057908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?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graphicFrame>
        <p:nvGraphicFramePr>
          <p:cNvPr id="80917" name="Object 21"/>
          <p:cNvGraphicFramePr>
            <a:graphicFrameLocks noChangeAspect="1"/>
          </p:cNvGraphicFramePr>
          <p:nvPr/>
        </p:nvGraphicFramePr>
        <p:xfrm>
          <a:off x="2840042" y="2420888"/>
          <a:ext cx="507822" cy="432048"/>
        </p:xfrm>
        <a:graphic>
          <a:graphicData uri="http://schemas.openxmlformats.org/presentationml/2006/ole">
            <p:oleObj spid="_x0000_s123911" name="Rovnice" r:id="rId3" imgW="241200" imgH="203040" progId="Equation.3">
              <p:embed/>
            </p:oleObj>
          </a:graphicData>
        </a:graphic>
      </p:graphicFrame>
      <p:sp>
        <p:nvSpPr>
          <p:cNvPr id="37" name="Obdélník 36"/>
          <p:cNvSpPr/>
          <p:nvPr/>
        </p:nvSpPr>
        <p:spPr>
          <a:xfrm>
            <a:off x="755576" y="3429000"/>
            <a:ext cx="432048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0914" name="Object 18"/>
          <p:cNvGraphicFramePr>
            <a:graphicFrameLocks noChangeAspect="1"/>
          </p:cNvGraphicFramePr>
          <p:nvPr/>
        </p:nvGraphicFramePr>
        <p:xfrm>
          <a:off x="755576" y="3464173"/>
          <a:ext cx="358775" cy="396875"/>
        </p:xfrm>
        <a:graphic>
          <a:graphicData uri="http://schemas.openxmlformats.org/presentationml/2006/ole">
            <p:oleObj spid="_x0000_s123910" name="Rovnice" r:id="rId4" imgW="126720" imgH="139680" progId="Equation.3">
              <p:embed/>
            </p:oleObj>
          </a:graphicData>
        </a:graphic>
      </p:graphicFrame>
      <p:sp>
        <p:nvSpPr>
          <p:cNvPr id="36" name="Obdélník 35"/>
          <p:cNvSpPr/>
          <p:nvPr/>
        </p:nvSpPr>
        <p:spPr>
          <a:xfrm>
            <a:off x="2915816" y="3356992"/>
            <a:ext cx="1440160" cy="288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ovéPole 25"/>
          <p:cNvSpPr txBox="1"/>
          <p:nvPr/>
        </p:nvSpPr>
        <p:spPr>
          <a:xfrm>
            <a:off x="2915816" y="3193812"/>
            <a:ext cx="1511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r>
              <a:rPr lang="en-US" sz="2800" dirty="0" smtClean="0"/>
              <a:t>=</a:t>
            </a:r>
            <a:r>
              <a:rPr lang="cs-CZ" sz="2800" dirty="0" smtClean="0"/>
              <a:t>4,3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Př. Urči zbývající strany a úhly v trojúhelníku ABC, je-li dáno:</a:t>
            </a:r>
            <a:endParaRPr lang="en-GB" sz="3200" dirty="0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0" y="628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0907" name="Object 11"/>
          <p:cNvGraphicFramePr>
            <a:graphicFrameLocks noChangeAspect="1"/>
          </p:cNvGraphicFramePr>
          <p:nvPr/>
        </p:nvGraphicFramePr>
        <p:xfrm>
          <a:off x="1475656" y="1287463"/>
          <a:ext cx="1752600" cy="504825"/>
        </p:xfrm>
        <a:graphic>
          <a:graphicData uri="http://schemas.openxmlformats.org/presentationml/2006/ole">
            <p:oleObj spid="_x0000_s123906" name="Rovnice" r:id="rId5" imgW="622080" imgH="177480" progId="Equation.3">
              <p:embed/>
            </p:oleObj>
          </a:graphicData>
        </a:graphic>
      </p:graphicFrame>
      <p:graphicFrame>
        <p:nvGraphicFramePr>
          <p:cNvPr id="80911" name="Object 15"/>
          <p:cNvGraphicFramePr>
            <a:graphicFrameLocks noChangeAspect="1"/>
          </p:cNvGraphicFramePr>
          <p:nvPr/>
        </p:nvGraphicFramePr>
        <p:xfrm>
          <a:off x="3802063" y="1250950"/>
          <a:ext cx="1754187" cy="539750"/>
        </p:xfrm>
        <a:graphic>
          <a:graphicData uri="http://schemas.openxmlformats.org/presentationml/2006/ole">
            <p:oleObj spid="_x0000_s123907" name="Rovnice" r:id="rId6" imgW="622080" imgH="190440" progId="Equation.3">
              <p:embed/>
            </p:oleObj>
          </a:graphicData>
        </a:graphic>
      </p:graphicFrame>
      <p:graphicFrame>
        <p:nvGraphicFramePr>
          <p:cNvPr id="80912" name="Object 16"/>
          <p:cNvGraphicFramePr>
            <a:graphicFrameLocks noChangeAspect="1"/>
          </p:cNvGraphicFramePr>
          <p:nvPr/>
        </p:nvGraphicFramePr>
        <p:xfrm>
          <a:off x="6234770" y="1196752"/>
          <a:ext cx="1289558" cy="648072"/>
        </p:xfrm>
        <a:graphic>
          <a:graphicData uri="http://schemas.openxmlformats.org/presentationml/2006/ole">
            <p:oleObj spid="_x0000_s123908" name="Rovnice" r:id="rId7" imgW="457200" imgH="228600" progId="Equation.3">
              <p:embed/>
            </p:oleObj>
          </a:graphicData>
        </a:graphic>
      </p:graphicFrame>
      <p:cxnSp>
        <p:nvCxnSpPr>
          <p:cNvPr id="21" name="Přímá spojovací čára 20"/>
          <p:cNvCxnSpPr/>
          <p:nvPr/>
        </p:nvCxnSpPr>
        <p:spPr>
          <a:xfrm>
            <a:off x="899592" y="1844824"/>
            <a:ext cx="72728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vnoramenný trojúhelník 21"/>
          <p:cNvSpPr/>
          <p:nvPr/>
        </p:nvSpPr>
        <p:spPr>
          <a:xfrm rot="9329109">
            <a:off x="392265" y="2899753"/>
            <a:ext cx="3670052" cy="1475754"/>
          </a:xfrm>
          <a:prstGeom prst="triangle">
            <a:avLst>
              <a:gd name="adj" fmla="val 5459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64870" y="3697868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123728" y="4365104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63888" y="1844824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9" name="Oblouk 28"/>
          <p:cNvSpPr/>
          <p:nvPr/>
        </p:nvSpPr>
        <p:spPr>
          <a:xfrm rot="2169950">
            <a:off x="9196" y="2953301"/>
            <a:ext cx="1251276" cy="1295604"/>
          </a:xfrm>
          <a:prstGeom prst="arc">
            <a:avLst>
              <a:gd name="adj1" fmla="val 17811091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blouk 30"/>
          <p:cNvSpPr/>
          <p:nvPr/>
        </p:nvSpPr>
        <p:spPr>
          <a:xfrm rot="15457422">
            <a:off x="1760876" y="3759446"/>
            <a:ext cx="1251276" cy="1295604"/>
          </a:xfrm>
          <a:prstGeom prst="arc">
            <a:avLst>
              <a:gd name="adj1" fmla="val 18110930"/>
              <a:gd name="adj2" fmla="val 232940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blouk 33"/>
          <p:cNvSpPr/>
          <p:nvPr/>
        </p:nvSpPr>
        <p:spPr>
          <a:xfrm rot="10009739">
            <a:off x="2614917" y="1898333"/>
            <a:ext cx="1251276" cy="1295604"/>
          </a:xfrm>
          <a:prstGeom prst="arc">
            <a:avLst>
              <a:gd name="adj1" fmla="val 18088457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3925" name="Object 18"/>
          <p:cNvGraphicFramePr>
            <a:graphicFrameLocks noChangeAspect="1"/>
          </p:cNvGraphicFramePr>
          <p:nvPr/>
        </p:nvGraphicFramePr>
        <p:xfrm>
          <a:off x="2068513" y="3789040"/>
          <a:ext cx="322262" cy="577850"/>
        </p:xfrm>
        <a:graphic>
          <a:graphicData uri="http://schemas.openxmlformats.org/presentationml/2006/ole">
            <p:oleObj spid="_x0000_s123925" name="Rovnice" r:id="rId8" imgW="114120" imgH="203040" progId="Equation.3">
              <p:embed/>
            </p:oleObj>
          </a:graphicData>
        </a:graphic>
      </p:graphicFrame>
      <p:sp>
        <p:nvSpPr>
          <p:cNvPr id="46" name="TextovéPole 45"/>
          <p:cNvSpPr txBox="1"/>
          <p:nvPr/>
        </p:nvSpPr>
        <p:spPr>
          <a:xfrm>
            <a:off x="1619672" y="4869160"/>
            <a:ext cx="5874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neznáme ani jednu dvojici strana - úhel</a:t>
            </a:r>
            <a:endParaRPr lang="en-GB" sz="2800" dirty="0"/>
          </a:p>
        </p:txBody>
      </p:sp>
      <p:sp>
        <p:nvSpPr>
          <p:cNvPr id="47" name="Šipka dolů 46"/>
          <p:cNvSpPr/>
          <p:nvPr/>
        </p:nvSpPr>
        <p:spPr>
          <a:xfrm>
            <a:off x="4463988" y="5445280"/>
            <a:ext cx="216024" cy="504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ovéPole 47"/>
          <p:cNvSpPr txBox="1"/>
          <p:nvPr/>
        </p:nvSpPr>
        <p:spPr>
          <a:xfrm>
            <a:off x="2631821" y="5930116"/>
            <a:ext cx="3970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nelze použít sinovou větu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3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0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  <p:bldP spid="51" grpId="0"/>
      <p:bldP spid="40" grpId="0" animBg="1"/>
      <p:bldP spid="40" grpId="1" animBg="1"/>
      <p:bldP spid="41" grpId="0" animBg="1"/>
      <p:bldP spid="41" grpId="1" animBg="1"/>
      <p:bldP spid="28" grpId="0"/>
      <p:bldP spid="37" grpId="0" animBg="1"/>
      <p:bldP spid="37" grpId="1" animBg="1"/>
      <p:bldP spid="36" grpId="0" animBg="1"/>
      <p:bldP spid="36" grpId="1" animBg="1"/>
      <p:bldP spid="26" grpId="0"/>
      <p:bldP spid="22" grpId="0" animBg="1"/>
      <p:bldP spid="23" grpId="0"/>
      <p:bldP spid="24" grpId="0"/>
      <p:bldP spid="25" grpId="0"/>
      <p:bldP spid="29" grpId="0" animBg="1"/>
      <p:bldP spid="31" grpId="0" animBg="1"/>
      <p:bldP spid="34" grpId="0" animBg="1"/>
      <p:bldP spid="46" grpId="0"/>
      <p:bldP spid="47" grpId="0" animBg="1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2.11.2	Kosinová věta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78496" y="1888232"/>
            <a:ext cx="5987008" cy="7486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/>
              <a:t>Pro každý trojúhelník ABC platí:</a:t>
            </a:r>
            <a:endParaRPr lang="en-GB" sz="3600" dirty="0"/>
          </a:p>
        </p:txBody>
      </p:sp>
      <p:graphicFrame>
        <p:nvGraphicFramePr>
          <p:cNvPr id="101378" name="Object 2"/>
          <p:cNvGraphicFramePr>
            <a:graphicFrameLocks noChangeAspect="1"/>
          </p:cNvGraphicFramePr>
          <p:nvPr/>
        </p:nvGraphicFramePr>
        <p:xfrm>
          <a:off x="1716236" y="2755056"/>
          <a:ext cx="5827713" cy="942975"/>
        </p:xfrm>
        <a:graphic>
          <a:graphicData uri="http://schemas.openxmlformats.org/presentationml/2006/ole">
            <p:oleObj spid="_x0000_s119810" name="Rovnice" r:id="rId3" imgW="1422360" imgH="228600" progId="Equation.3">
              <p:embed/>
            </p:oleObj>
          </a:graphicData>
        </a:graphic>
      </p:graphicFrame>
      <p:sp>
        <p:nvSpPr>
          <p:cNvPr id="5" name="Obdélník 4"/>
          <p:cNvSpPr/>
          <p:nvPr/>
        </p:nvSpPr>
        <p:spPr>
          <a:xfrm>
            <a:off x="1475656" y="1844824"/>
            <a:ext cx="6192688" cy="38884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9811" name="Object 2"/>
          <p:cNvGraphicFramePr>
            <a:graphicFrameLocks noChangeAspect="1"/>
          </p:cNvGraphicFramePr>
          <p:nvPr/>
        </p:nvGraphicFramePr>
        <p:xfrm>
          <a:off x="1716236" y="3683669"/>
          <a:ext cx="5775325" cy="942975"/>
        </p:xfrm>
        <a:graphic>
          <a:graphicData uri="http://schemas.openxmlformats.org/presentationml/2006/ole">
            <p:oleObj spid="_x0000_s119811" name="Rovnice" r:id="rId4" imgW="1409400" imgH="228600" progId="Equation.3">
              <p:embed/>
            </p:oleObj>
          </a:graphicData>
        </a:graphic>
      </p:graphicFrame>
      <p:graphicFrame>
        <p:nvGraphicFramePr>
          <p:cNvPr id="119812" name="Object 2"/>
          <p:cNvGraphicFramePr>
            <a:graphicFrameLocks noChangeAspect="1"/>
          </p:cNvGraphicFramePr>
          <p:nvPr/>
        </p:nvGraphicFramePr>
        <p:xfrm>
          <a:off x="1716236" y="4679032"/>
          <a:ext cx="5880100" cy="838200"/>
        </p:xfrm>
        <a:graphic>
          <a:graphicData uri="http://schemas.openxmlformats.org/presentationml/2006/ole">
            <p:oleObj spid="_x0000_s119812" name="Rovnice" r:id="rId5" imgW="14349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936" name="Object 2"/>
          <p:cNvGraphicFramePr>
            <a:graphicFrameLocks noChangeAspect="1"/>
          </p:cNvGraphicFramePr>
          <p:nvPr/>
        </p:nvGraphicFramePr>
        <p:xfrm>
          <a:off x="539552" y="4449638"/>
          <a:ext cx="4224064" cy="683491"/>
        </p:xfrm>
        <a:graphic>
          <a:graphicData uri="http://schemas.openxmlformats.org/presentationml/2006/ole">
            <p:oleObj spid="_x0000_s124936" name="Rovnice" r:id="rId3" imgW="1422360" imgH="228600" progId="Equation.3">
              <p:embed/>
            </p:oleObj>
          </a:graphicData>
        </a:graphic>
      </p:graphicFrame>
      <p:sp>
        <p:nvSpPr>
          <p:cNvPr id="51" name="TextovéPole 50"/>
          <p:cNvSpPr txBox="1"/>
          <p:nvPr/>
        </p:nvSpPr>
        <p:spPr>
          <a:xfrm>
            <a:off x="827584" y="2257708"/>
            <a:ext cx="15295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b=</a:t>
            </a:r>
            <a:r>
              <a:rPr lang="cs-CZ" sz="2800" dirty="0" smtClean="0"/>
              <a:t>3,1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11560" y="3933056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?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graphicFrame>
        <p:nvGraphicFramePr>
          <p:cNvPr id="80917" name="Object 21"/>
          <p:cNvGraphicFramePr>
            <a:graphicFrameLocks noChangeAspect="1"/>
          </p:cNvGraphicFramePr>
          <p:nvPr/>
        </p:nvGraphicFramePr>
        <p:xfrm>
          <a:off x="2840042" y="2348880"/>
          <a:ext cx="507822" cy="432048"/>
        </p:xfrm>
        <a:graphic>
          <a:graphicData uri="http://schemas.openxmlformats.org/presentationml/2006/ole">
            <p:oleObj spid="_x0000_s124934" name="Rovnice" r:id="rId4" imgW="241200" imgH="203040" progId="Equation.3">
              <p:embed/>
            </p:oleObj>
          </a:graphicData>
        </a:graphic>
      </p:graphicFrame>
      <p:graphicFrame>
        <p:nvGraphicFramePr>
          <p:cNvPr id="80914" name="Object 18"/>
          <p:cNvGraphicFramePr>
            <a:graphicFrameLocks noChangeAspect="1"/>
          </p:cNvGraphicFramePr>
          <p:nvPr/>
        </p:nvGraphicFramePr>
        <p:xfrm>
          <a:off x="755576" y="3392165"/>
          <a:ext cx="358775" cy="396875"/>
        </p:xfrm>
        <a:graphic>
          <a:graphicData uri="http://schemas.openxmlformats.org/presentationml/2006/ole">
            <p:oleObj spid="_x0000_s124933" name="Rovnice" r:id="rId5" imgW="126720" imgH="139680" progId="Equation.3">
              <p:embed/>
            </p:oleObj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2915816" y="3068960"/>
            <a:ext cx="1511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r>
              <a:rPr lang="en-US" sz="2800" dirty="0" smtClean="0"/>
              <a:t>=</a:t>
            </a:r>
            <a:r>
              <a:rPr lang="cs-CZ" sz="2800" dirty="0" smtClean="0"/>
              <a:t>4,3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Př. Urči zbývající strany a úhly v trojúhelníku ABC, je-li dáno:</a:t>
            </a:r>
            <a:endParaRPr lang="en-GB" sz="3200" dirty="0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0" y="628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0907" name="Object 11"/>
          <p:cNvGraphicFramePr>
            <a:graphicFrameLocks noChangeAspect="1"/>
          </p:cNvGraphicFramePr>
          <p:nvPr/>
        </p:nvGraphicFramePr>
        <p:xfrm>
          <a:off x="1475656" y="1287463"/>
          <a:ext cx="1752600" cy="504825"/>
        </p:xfrm>
        <a:graphic>
          <a:graphicData uri="http://schemas.openxmlformats.org/presentationml/2006/ole">
            <p:oleObj spid="_x0000_s124930" name="Rovnice" r:id="rId6" imgW="622080" imgH="177480" progId="Equation.3">
              <p:embed/>
            </p:oleObj>
          </a:graphicData>
        </a:graphic>
      </p:graphicFrame>
      <p:graphicFrame>
        <p:nvGraphicFramePr>
          <p:cNvPr id="80911" name="Object 15"/>
          <p:cNvGraphicFramePr>
            <a:graphicFrameLocks noChangeAspect="1"/>
          </p:cNvGraphicFramePr>
          <p:nvPr/>
        </p:nvGraphicFramePr>
        <p:xfrm>
          <a:off x="3802063" y="1250950"/>
          <a:ext cx="1754187" cy="539750"/>
        </p:xfrm>
        <a:graphic>
          <a:graphicData uri="http://schemas.openxmlformats.org/presentationml/2006/ole">
            <p:oleObj spid="_x0000_s124931" name="Rovnice" r:id="rId7" imgW="622080" imgH="190440" progId="Equation.3">
              <p:embed/>
            </p:oleObj>
          </a:graphicData>
        </a:graphic>
      </p:graphicFrame>
      <p:graphicFrame>
        <p:nvGraphicFramePr>
          <p:cNvPr id="80912" name="Object 16"/>
          <p:cNvGraphicFramePr>
            <a:graphicFrameLocks noChangeAspect="1"/>
          </p:cNvGraphicFramePr>
          <p:nvPr/>
        </p:nvGraphicFramePr>
        <p:xfrm>
          <a:off x="6234770" y="1196752"/>
          <a:ext cx="1289558" cy="648072"/>
        </p:xfrm>
        <a:graphic>
          <a:graphicData uri="http://schemas.openxmlformats.org/presentationml/2006/ole">
            <p:oleObj spid="_x0000_s124932" name="Rovnice" r:id="rId8" imgW="457200" imgH="228600" progId="Equation.3">
              <p:embed/>
            </p:oleObj>
          </a:graphicData>
        </a:graphic>
      </p:graphicFrame>
      <p:cxnSp>
        <p:nvCxnSpPr>
          <p:cNvPr id="21" name="Přímá spojovací čára 20"/>
          <p:cNvCxnSpPr/>
          <p:nvPr/>
        </p:nvCxnSpPr>
        <p:spPr>
          <a:xfrm>
            <a:off x="899592" y="1844824"/>
            <a:ext cx="72728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vnoramenný trojúhelník 21"/>
          <p:cNvSpPr/>
          <p:nvPr/>
        </p:nvSpPr>
        <p:spPr>
          <a:xfrm rot="9329109">
            <a:off x="392265" y="2755737"/>
            <a:ext cx="3670052" cy="1475754"/>
          </a:xfrm>
          <a:prstGeom prst="triangle">
            <a:avLst>
              <a:gd name="adj" fmla="val 5459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64870" y="3553851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385156" y="4077072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63888" y="1825660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9" name="Oblouk 28"/>
          <p:cNvSpPr/>
          <p:nvPr/>
        </p:nvSpPr>
        <p:spPr>
          <a:xfrm rot="2169950">
            <a:off x="9196" y="2809284"/>
            <a:ext cx="1251276" cy="1295604"/>
          </a:xfrm>
          <a:prstGeom prst="arc">
            <a:avLst>
              <a:gd name="adj1" fmla="val 17811091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blouk 30"/>
          <p:cNvSpPr/>
          <p:nvPr/>
        </p:nvSpPr>
        <p:spPr>
          <a:xfrm rot="15457422">
            <a:off x="1760876" y="3615430"/>
            <a:ext cx="1251276" cy="1295604"/>
          </a:xfrm>
          <a:prstGeom prst="arc">
            <a:avLst>
              <a:gd name="adj1" fmla="val 18110930"/>
              <a:gd name="adj2" fmla="val 232940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blouk 33"/>
          <p:cNvSpPr/>
          <p:nvPr/>
        </p:nvSpPr>
        <p:spPr>
          <a:xfrm rot="10009739">
            <a:off x="2614917" y="1754316"/>
            <a:ext cx="1251276" cy="1295604"/>
          </a:xfrm>
          <a:prstGeom prst="arc">
            <a:avLst>
              <a:gd name="adj1" fmla="val 18088457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3925" name="Object 18"/>
          <p:cNvGraphicFramePr>
            <a:graphicFrameLocks noChangeAspect="1"/>
          </p:cNvGraphicFramePr>
          <p:nvPr/>
        </p:nvGraphicFramePr>
        <p:xfrm>
          <a:off x="2068513" y="3645024"/>
          <a:ext cx="322262" cy="577850"/>
        </p:xfrm>
        <a:graphic>
          <a:graphicData uri="http://schemas.openxmlformats.org/presentationml/2006/ole">
            <p:oleObj spid="_x0000_s124935" name="Rovnice" r:id="rId9" imgW="114120" imgH="203040" progId="Equation.3">
              <p:embed/>
            </p:oleObj>
          </a:graphicData>
        </a:graphic>
      </p:graphicFrame>
      <p:graphicFrame>
        <p:nvGraphicFramePr>
          <p:cNvPr id="124937" name="Object 2"/>
          <p:cNvGraphicFramePr>
            <a:graphicFrameLocks noChangeAspect="1"/>
          </p:cNvGraphicFramePr>
          <p:nvPr/>
        </p:nvGraphicFramePr>
        <p:xfrm>
          <a:off x="539552" y="5013176"/>
          <a:ext cx="6335712" cy="644525"/>
        </p:xfrm>
        <a:graphic>
          <a:graphicData uri="http://schemas.openxmlformats.org/presentationml/2006/ole">
            <p:oleObj spid="_x0000_s124937" name="Rovnice" r:id="rId10" imgW="2133360" imgH="215640" progId="Equation.3">
              <p:embed/>
            </p:oleObj>
          </a:graphicData>
        </a:graphic>
      </p:graphicFrame>
      <p:graphicFrame>
        <p:nvGraphicFramePr>
          <p:cNvPr id="124938" name="Object 2"/>
          <p:cNvGraphicFramePr>
            <a:graphicFrameLocks noChangeAspect="1"/>
          </p:cNvGraphicFramePr>
          <p:nvPr/>
        </p:nvGraphicFramePr>
        <p:xfrm>
          <a:off x="539552" y="5460702"/>
          <a:ext cx="1922462" cy="644525"/>
        </p:xfrm>
        <a:graphic>
          <a:graphicData uri="http://schemas.openxmlformats.org/presentationml/2006/ole">
            <p:oleObj spid="_x0000_s124938" name="Rovnice" r:id="rId11" imgW="647640" imgH="215640" progId="Equation.3">
              <p:embed/>
            </p:oleObj>
          </a:graphicData>
        </a:graphic>
      </p:graphicFrame>
      <p:graphicFrame>
        <p:nvGraphicFramePr>
          <p:cNvPr id="124939" name="Object 2"/>
          <p:cNvGraphicFramePr>
            <a:graphicFrameLocks noChangeAspect="1"/>
          </p:cNvGraphicFramePr>
          <p:nvPr/>
        </p:nvGraphicFramePr>
        <p:xfrm>
          <a:off x="721519" y="6065540"/>
          <a:ext cx="1546225" cy="531812"/>
        </p:xfrm>
        <a:graphic>
          <a:graphicData uri="http://schemas.openxmlformats.org/presentationml/2006/ole">
            <p:oleObj spid="_x0000_s124939" name="Rovnice" r:id="rId12" imgW="520560" imgH="177480" progId="Equation.3">
              <p:embed/>
            </p:oleObj>
          </a:graphicData>
        </a:graphic>
      </p:graphicFrame>
      <p:sp>
        <p:nvSpPr>
          <p:cNvPr id="42" name="TextovéPole 41"/>
          <p:cNvSpPr txBox="1"/>
          <p:nvPr/>
        </p:nvSpPr>
        <p:spPr>
          <a:xfrm>
            <a:off x="395536" y="3913892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3,7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graphicFrame>
        <p:nvGraphicFramePr>
          <p:cNvPr id="124940" name="Object 2"/>
          <p:cNvGraphicFramePr>
            <a:graphicFrameLocks noChangeAspect="1"/>
          </p:cNvGraphicFramePr>
          <p:nvPr/>
        </p:nvGraphicFramePr>
        <p:xfrm>
          <a:off x="2690242" y="6054551"/>
          <a:ext cx="1809750" cy="758825"/>
        </p:xfrm>
        <a:graphic>
          <a:graphicData uri="http://schemas.openxmlformats.org/presentationml/2006/ole">
            <p:oleObj spid="_x0000_s124940" name="Rovnice" r:id="rId13" imgW="609480" imgH="253800" progId="Equation.3">
              <p:embed/>
            </p:oleObj>
          </a:graphicData>
        </a:graphic>
      </p:graphicFrame>
      <p:sp>
        <p:nvSpPr>
          <p:cNvPr id="43" name="TextovéPole 42"/>
          <p:cNvSpPr txBox="1"/>
          <p:nvPr/>
        </p:nvSpPr>
        <p:spPr>
          <a:xfrm>
            <a:off x="5473526" y="2060848"/>
            <a:ext cx="313092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dále můžeme použít</a:t>
            </a:r>
          </a:p>
          <a:p>
            <a:pPr algn="ctr"/>
            <a:r>
              <a:rPr lang="cs-CZ" sz="2800" dirty="0" smtClean="0"/>
              <a:t>opět sinovou větu</a:t>
            </a:r>
            <a:endParaRPr lang="en-GB" sz="2800" dirty="0"/>
          </a:p>
        </p:txBody>
      </p:sp>
      <p:graphicFrame>
        <p:nvGraphicFramePr>
          <p:cNvPr id="124941" name="Object 16"/>
          <p:cNvGraphicFramePr>
            <a:graphicFrameLocks noChangeAspect="1"/>
          </p:cNvGraphicFramePr>
          <p:nvPr/>
        </p:nvGraphicFramePr>
        <p:xfrm>
          <a:off x="6499225" y="2996952"/>
          <a:ext cx="1363663" cy="719137"/>
        </p:xfrm>
        <a:graphic>
          <a:graphicData uri="http://schemas.openxmlformats.org/presentationml/2006/ole">
            <p:oleObj spid="_x0000_s124941" name="Rovnice" r:id="rId14" imgW="482400" imgH="253800" progId="Equation.3">
              <p:embed/>
            </p:oleObj>
          </a:graphicData>
        </a:graphic>
      </p:graphicFrame>
      <p:graphicFrame>
        <p:nvGraphicFramePr>
          <p:cNvPr id="124942" name="Object 16"/>
          <p:cNvGraphicFramePr>
            <a:graphicFrameLocks noChangeAspect="1"/>
          </p:cNvGraphicFramePr>
          <p:nvPr/>
        </p:nvGraphicFramePr>
        <p:xfrm>
          <a:off x="6534150" y="4149080"/>
          <a:ext cx="1327150" cy="790575"/>
        </p:xfrm>
        <a:graphic>
          <a:graphicData uri="http://schemas.openxmlformats.org/presentationml/2006/ole">
            <p:oleObj spid="_x0000_s124942" name="Rovnice" r:id="rId15" imgW="469800" imgH="279360" progId="Equation.3">
              <p:embed/>
            </p:oleObj>
          </a:graphicData>
        </a:graphic>
      </p:graphicFrame>
      <p:sp>
        <p:nvSpPr>
          <p:cNvPr id="44" name="TextovéPole 43"/>
          <p:cNvSpPr txBox="1"/>
          <p:nvPr/>
        </p:nvSpPr>
        <p:spPr>
          <a:xfrm>
            <a:off x="5473526" y="3627021"/>
            <a:ext cx="3347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dopočítáme třetí úhel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4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4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4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4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4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4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1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délník 34"/>
          <p:cNvSpPr/>
          <p:nvPr/>
        </p:nvSpPr>
        <p:spPr>
          <a:xfrm>
            <a:off x="755576" y="2996952"/>
            <a:ext cx="432048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ovéPole 50"/>
          <p:cNvSpPr txBox="1"/>
          <p:nvPr/>
        </p:nvSpPr>
        <p:spPr>
          <a:xfrm>
            <a:off x="827584" y="1969676"/>
            <a:ext cx="1257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b=</a:t>
            </a:r>
            <a:r>
              <a:rPr lang="cs-CZ" sz="2800" dirty="0" smtClean="0"/>
              <a:t>5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11560" y="3717032"/>
            <a:ext cx="1220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r>
              <a:rPr lang="en-US" sz="2800" dirty="0" smtClean="0"/>
              <a:t>=</a:t>
            </a:r>
            <a:r>
              <a:rPr lang="cs-CZ" sz="2800" dirty="0" smtClean="0"/>
              <a:t>6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graphicFrame>
        <p:nvGraphicFramePr>
          <p:cNvPr id="80917" name="Object 21"/>
          <p:cNvGraphicFramePr>
            <a:graphicFrameLocks noChangeAspect="1"/>
          </p:cNvGraphicFramePr>
          <p:nvPr/>
        </p:nvGraphicFramePr>
        <p:xfrm>
          <a:off x="752475" y="3009900"/>
          <a:ext cx="506413" cy="404813"/>
        </p:xfrm>
        <a:graphic>
          <a:graphicData uri="http://schemas.openxmlformats.org/presentationml/2006/ole">
            <p:oleObj spid="_x0000_s125958" name="Rovnice" r:id="rId3" imgW="241200" imgH="190440" progId="Equation.3">
              <p:embed/>
            </p:oleObj>
          </a:graphicData>
        </a:graphic>
      </p:graphicFrame>
      <p:graphicFrame>
        <p:nvGraphicFramePr>
          <p:cNvPr id="80914" name="Object 18"/>
          <p:cNvGraphicFramePr>
            <a:graphicFrameLocks noChangeAspect="1"/>
          </p:cNvGraphicFramePr>
          <p:nvPr/>
        </p:nvGraphicFramePr>
        <p:xfrm>
          <a:off x="755576" y="3032125"/>
          <a:ext cx="358775" cy="396875"/>
        </p:xfrm>
        <a:graphic>
          <a:graphicData uri="http://schemas.openxmlformats.org/presentationml/2006/ole">
            <p:oleObj spid="_x0000_s125957" name="Rovnice" r:id="rId4" imgW="126720" imgH="139680" progId="Equation.3">
              <p:embed/>
            </p:oleObj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2915816" y="2852936"/>
            <a:ext cx="12394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r>
              <a:rPr lang="en-US" sz="2800" dirty="0" smtClean="0"/>
              <a:t>=</a:t>
            </a:r>
            <a:r>
              <a:rPr lang="cs-CZ" sz="2800" dirty="0" smtClean="0"/>
              <a:t>4 </a:t>
            </a:r>
            <a:r>
              <a:rPr lang="en-US" sz="2800" dirty="0" smtClean="0"/>
              <a:t>cm</a:t>
            </a:r>
            <a:endParaRPr lang="en-GB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dirty="0" smtClean="0"/>
              <a:t>Př. Trojúhelník ABC má délky stran 4, 5 a 6 cm. Urči velikosti jeho vnitřních úhlů.</a:t>
            </a:r>
            <a:endParaRPr lang="en-GB" sz="3200" dirty="0"/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0" y="209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0" y="419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0" y="628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Přímá spojovací čára 20"/>
          <p:cNvCxnSpPr/>
          <p:nvPr/>
        </p:nvCxnSpPr>
        <p:spPr>
          <a:xfrm>
            <a:off x="899592" y="1412776"/>
            <a:ext cx="72728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vnoramenný trojúhelník 21"/>
          <p:cNvSpPr/>
          <p:nvPr/>
        </p:nvSpPr>
        <p:spPr>
          <a:xfrm rot="9329109">
            <a:off x="392265" y="2467704"/>
            <a:ext cx="3670052" cy="1475754"/>
          </a:xfrm>
          <a:prstGeom prst="triangle">
            <a:avLst>
              <a:gd name="adj" fmla="val 5459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ovéPole 22"/>
          <p:cNvSpPr txBox="1"/>
          <p:nvPr/>
        </p:nvSpPr>
        <p:spPr>
          <a:xfrm>
            <a:off x="64870" y="3265819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123728" y="3933055"/>
            <a:ext cx="386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63888" y="1412775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</a:t>
            </a:r>
            <a:endParaRPr lang="en-GB" sz="2800" b="1" dirty="0"/>
          </a:p>
        </p:txBody>
      </p:sp>
      <p:sp>
        <p:nvSpPr>
          <p:cNvPr id="29" name="Oblouk 28"/>
          <p:cNvSpPr/>
          <p:nvPr/>
        </p:nvSpPr>
        <p:spPr>
          <a:xfrm rot="2169950">
            <a:off x="9196" y="2521252"/>
            <a:ext cx="1251276" cy="1295604"/>
          </a:xfrm>
          <a:prstGeom prst="arc">
            <a:avLst>
              <a:gd name="adj1" fmla="val 17811091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blouk 30"/>
          <p:cNvSpPr/>
          <p:nvPr/>
        </p:nvSpPr>
        <p:spPr>
          <a:xfrm rot="15457422">
            <a:off x="1760876" y="3327397"/>
            <a:ext cx="1251276" cy="1295604"/>
          </a:xfrm>
          <a:prstGeom prst="arc">
            <a:avLst>
              <a:gd name="adj1" fmla="val 18110930"/>
              <a:gd name="adj2" fmla="val 2329402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blouk 33"/>
          <p:cNvSpPr/>
          <p:nvPr/>
        </p:nvSpPr>
        <p:spPr>
          <a:xfrm rot="10009739">
            <a:off x="2614917" y="1466284"/>
            <a:ext cx="1251276" cy="1295604"/>
          </a:xfrm>
          <a:prstGeom prst="arc">
            <a:avLst>
              <a:gd name="adj1" fmla="val 18088457"/>
              <a:gd name="adj2" fmla="val 135991"/>
            </a:avLst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3925" name="Object 18"/>
          <p:cNvGraphicFramePr>
            <a:graphicFrameLocks noChangeAspect="1"/>
          </p:cNvGraphicFramePr>
          <p:nvPr/>
        </p:nvGraphicFramePr>
        <p:xfrm>
          <a:off x="2068513" y="3356992"/>
          <a:ext cx="322262" cy="577850"/>
        </p:xfrm>
        <a:graphic>
          <a:graphicData uri="http://schemas.openxmlformats.org/presentationml/2006/ole">
            <p:oleObj spid="_x0000_s125959" name="Rovnice" r:id="rId5" imgW="114120" imgH="203040" progId="Equation.3">
              <p:embed/>
            </p:oleObj>
          </a:graphicData>
        </a:graphic>
      </p:graphicFrame>
      <p:graphicFrame>
        <p:nvGraphicFramePr>
          <p:cNvPr id="125960" name="Object 21"/>
          <p:cNvGraphicFramePr>
            <a:graphicFrameLocks noChangeAspect="1"/>
          </p:cNvGraphicFramePr>
          <p:nvPr/>
        </p:nvGraphicFramePr>
        <p:xfrm>
          <a:off x="2843808" y="2096591"/>
          <a:ext cx="322262" cy="468313"/>
        </p:xfrm>
        <a:graphic>
          <a:graphicData uri="http://schemas.openxmlformats.org/presentationml/2006/ole">
            <p:oleObj spid="_x0000_s125960" name="Rovnice" r:id="rId6" imgW="114120" imgH="164880" progId="Equation.3">
              <p:embed/>
            </p:oleObj>
          </a:graphicData>
        </a:graphic>
      </p:graphicFrame>
      <p:graphicFrame>
        <p:nvGraphicFramePr>
          <p:cNvPr id="125961" name="Object 9"/>
          <p:cNvGraphicFramePr>
            <a:graphicFrameLocks noChangeAspect="1"/>
          </p:cNvGraphicFramePr>
          <p:nvPr/>
        </p:nvGraphicFramePr>
        <p:xfrm>
          <a:off x="4634805" y="1556792"/>
          <a:ext cx="4008040" cy="571340"/>
        </p:xfrm>
        <a:graphic>
          <a:graphicData uri="http://schemas.openxmlformats.org/presentationml/2006/ole">
            <p:oleObj spid="_x0000_s125961" name="Rovnice" r:id="rId7" imgW="1434960" imgH="203040" progId="Equation.3">
              <p:embed/>
            </p:oleObj>
          </a:graphicData>
        </a:graphic>
      </p:graphicFrame>
      <p:graphicFrame>
        <p:nvGraphicFramePr>
          <p:cNvPr id="125962" name="Object 10"/>
          <p:cNvGraphicFramePr>
            <a:graphicFrameLocks noChangeAspect="1"/>
          </p:cNvGraphicFramePr>
          <p:nvPr/>
        </p:nvGraphicFramePr>
        <p:xfrm>
          <a:off x="4603179" y="2209230"/>
          <a:ext cx="4505325" cy="571500"/>
        </p:xfrm>
        <a:graphic>
          <a:graphicData uri="http://schemas.openxmlformats.org/presentationml/2006/ole">
            <p:oleObj spid="_x0000_s125962" name="Rovnice" r:id="rId8" imgW="1612800" imgH="203040" progId="Equation.3">
              <p:embed/>
            </p:oleObj>
          </a:graphicData>
        </a:graphic>
      </p:graphicFrame>
      <p:graphicFrame>
        <p:nvGraphicFramePr>
          <p:cNvPr id="125963" name="Object 11"/>
          <p:cNvGraphicFramePr>
            <a:graphicFrameLocks noChangeAspect="1"/>
          </p:cNvGraphicFramePr>
          <p:nvPr/>
        </p:nvGraphicFramePr>
        <p:xfrm>
          <a:off x="4634805" y="2893442"/>
          <a:ext cx="3973512" cy="463550"/>
        </p:xfrm>
        <a:graphic>
          <a:graphicData uri="http://schemas.openxmlformats.org/presentationml/2006/ole">
            <p:oleObj spid="_x0000_s125963" name="Rovnice" r:id="rId9" imgW="1422360" imgH="164880" progId="Equation.3">
              <p:embed/>
            </p:oleObj>
          </a:graphicData>
        </a:graphic>
      </p:graphicFrame>
      <p:graphicFrame>
        <p:nvGraphicFramePr>
          <p:cNvPr id="125964" name="Object 12"/>
          <p:cNvGraphicFramePr>
            <a:graphicFrameLocks noChangeAspect="1"/>
          </p:cNvGraphicFramePr>
          <p:nvPr/>
        </p:nvGraphicFramePr>
        <p:xfrm>
          <a:off x="3105150" y="3470275"/>
          <a:ext cx="4221163" cy="463550"/>
        </p:xfrm>
        <a:graphic>
          <a:graphicData uri="http://schemas.openxmlformats.org/presentationml/2006/ole">
            <p:oleObj spid="_x0000_s125964" name="Rovnice" r:id="rId10" imgW="1511280" imgH="164880" progId="Equation.3">
              <p:embed/>
            </p:oleObj>
          </a:graphicData>
        </a:graphic>
      </p:graphicFrame>
      <p:graphicFrame>
        <p:nvGraphicFramePr>
          <p:cNvPr id="125965" name="Object 13"/>
          <p:cNvGraphicFramePr>
            <a:graphicFrameLocks noChangeAspect="1"/>
          </p:cNvGraphicFramePr>
          <p:nvPr/>
        </p:nvGraphicFramePr>
        <p:xfrm>
          <a:off x="4400575" y="3933056"/>
          <a:ext cx="2979737" cy="463550"/>
        </p:xfrm>
        <a:graphic>
          <a:graphicData uri="http://schemas.openxmlformats.org/presentationml/2006/ole">
            <p:oleObj spid="_x0000_s125965" name="Rovnice" r:id="rId11" imgW="1066680" imgH="164880" progId="Equation.3">
              <p:embed/>
            </p:oleObj>
          </a:graphicData>
        </a:graphic>
      </p:graphicFrame>
      <p:graphicFrame>
        <p:nvGraphicFramePr>
          <p:cNvPr id="125966" name="Object 14"/>
          <p:cNvGraphicFramePr>
            <a:graphicFrameLocks noChangeAspect="1"/>
          </p:cNvGraphicFramePr>
          <p:nvPr/>
        </p:nvGraphicFramePr>
        <p:xfrm>
          <a:off x="4352454" y="4300166"/>
          <a:ext cx="2163762" cy="1104900"/>
        </p:xfrm>
        <a:graphic>
          <a:graphicData uri="http://schemas.openxmlformats.org/presentationml/2006/ole">
            <p:oleObj spid="_x0000_s125966" name="Rovnice" r:id="rId12" imgW="774360" imgH="393480" progId="Equation.3">
              <p:embed/>
            </p:oleObj>
          </a:graphicData>
        </a:graphic>
      </p:graphicFrame>
      <p:graphicFrame>
        <p:nvGraphicFramePr>
          <p:cNvPr id="125967" name="Object 15"/>
          <p:cNvGraphicFramePr>
            <a:graphicFrameLocks noChangeAspect="1"/>
          </p:cNvGraphicFramePr>
          <p:nvPr/>
        </p:nvGraphicFramePr>
        <p:xfrm>
          <a:off x="4932040" y="5375275"/>
          <a:ext cx="1349375" cy="711200"/>
        </p:xfrm>
        <a:graphic>
          <a:graphicData uri="http://schemas.openxmlformats.org/presentationml/2006/ole">
            <p:oleObj spid="_x0000_s125967" name="Rovnice" r:id="rId13" imgW="482400" imgH="253800" progId="Equation.3">
              <p:embed/>
            </p:oleObj>
          </a:graphicData>
        </a:graphic>
      </p:graphicFrame>
      <p:sp>
        <p:nvSpPr>
          <p:cNvPr id="42" name="TextovéPole 41"/>
          <p:cNvSpPr txBox="1"/>
          <p:nvPr/>
        </p:nvSpPr>
        <p:spPr>
          <a:xfrm>
            <a:off x="107504" y="6074132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dále můžeme použít opět sinovou větu</a:t>
            </a:r>
            <a:endParaRPr lang="en-GB" sz="2800" dirty="0"/>
          </a:p>
        </p:txBody>
      </p:sp>
      <p:graphicFrame>
        <p:nvGraphicFramePr>
          <p:cNvPr id="43" name="Object 16"/>
          <p:cNvGraphicFramePr>
            <a:graphicFrameLocks noChangeAspect="1"/>
          </p:cNvGraphicFramePr>
          <p:nvPr/>
        </p:nvGraphicFramePr>
        <p:xfrm>
          <a:off x="5981154" y="6022801"/>
          <a:ext cx="1327150" cy="790575"/>
        </p:xfrm>
        <a:graphic>
          <a:graphicData uri="http://schemas.openxmlformats.org/presentationml/2006/ole">
            <p:oleObj spid="_x0000_s125968" name="Rovnice" r:id="rId14" imgW="469800" imgH="279360" progId="Equation.3">
              <p:embed/>
            </p:oleObj>
          </a:graphicData>
        </a:graphic>
      </p:graphicFrame>
      <p:graphicFrame>
        <p:nvGraphicFramePr>
          <p:cNvPr id="125969" name="Object 17"/>
          <p:cNvGraphicFramePr>
            <a:graphicFrameLocks noChangeAspect="1"/>
          </p:cNvGraphicFramePr>
          <p:nvPr/>
        </p:nvGraphicFramePr>
        <p:xfrm>
          <a:off x="7493322" y="6021288"/>
          <a:ext cx="1327150" cy="790575"/>
        </p:xfrm>
        <a:graphic>
          <a:graphicData uri="http://schemas.openxmlformats.org/presentationml/2006/ole">
            <p:oleObj spid="_x0000_s125969" name="Rovnice" r:id="rId15" imgW="469800" imgH="279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3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5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25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25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25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25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25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25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1" dur="500"/>
                                        <p:tgtEl>
                                          <p:spTgt spid="80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80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25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51" grpId="0"/>
      <p:bldP spid="28" grpId="0"/>
      <p:bldP spid="26" grpId="0"/>
      <p:bldP spid="22" grpId="0" animBg="1"/>
      <p:bldP spid="23" grpId="0"/>
      <p:bldP spid="24" grpId="0"/>
      <p:bldP spid="25" grpId="0"/>
      <p:bldP spid="29" grpId="0" animBg="1"/>
      <p:bldP spid="31" grpId="0" animBg="1"/>
      <p:bldP spid="34" grpId="0" animBg="1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Př.	 Řeš trojúhelník ABC, je-li dáno:</a:t>
            </a:r>
            <a:endParaRPr lang="en-GB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908720"/>
            <a:ext cx="66247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400000"/>
              </a:lnSpc>
              <a:buFont typeface="+mj-lt"/>
              <a:buAutoNum type="alphaLcParenR"/>
              <a:tabLst>
                <a:tab pos="4040188" algn="l"/>
              </a:tabLst>
            </a:pPr>
            <a:r>
              <a:rPr lang="cs-CZ" sz="2800" dirty="0" smtClean="0"/>
              <a:t> 	a	</a:t>
            </a:r>
          </a:p>
          <a:p>
            <a:pPr marL="342900" indent="-342900">
              <a:lnSpc>
                <a:spcPct val="400000"/>
              </a:lnSpc>
              <a:buFont typeface="+mj-lt"/>
              <a:buAutoNum type="alphaLcParenR"/>
              <a:tabLst>
                <a:tab pos="3589338" algn="l"/>
              </a:tabLst>
            </a:pPr>
            <a:r>
              <a:rPr lang="cs-CZ" sz="2800" dirty="0" smtClean="0"/>
              <a:t> 	a</a:t>
            </a:r>
            <a:endParaRPr lang="en-GB" sz="2800" dirty="0"/>
          </a:p>
        </p:txBody>
      </p:sp>
      <p:graphicFrame>
        <p:nvGraphicFramePr>
          <p:cNvPr id="103426" name="Object 2"/>
          <p:cNvGraphicFramePr>
            <a:graphicFrameLocks noChangeAspect="1"/>
          </p:cNvGraphicFramePr>
          <p:nvPr/>
        </p:nvGraphicFramePr>
        <p:xfrm>
          <a:off x="1438275" y="1881188"/>
          <a:ext cx="1358900" cy="504825"/>
        </p:xfrm>
        <a:graphic>
          <a:graphicData uri="http://schemas.openxmlformats.org/presentationml/2006/ole">
            <p:oleObj spid="_x0000_s122882" name="Rovnice" r:id="rId3" imgW="482400" imgH="177480" progId="Equation.3">
              <p:embed/>
            </p:oleObj>
          </a:graphicData>
        </a:graphic>
      </p:graphicFrame>
      <p:graphicFrame>
        <p:nvGraphicFramePr>
          <p:cNvPr id="103427" name="Object 3"/>
          <p:cNvGraphicFramePr>
            <a:graphicFrameLocks noChangeAspect="1"/>
          </p:cNvGraphicFramePr>
          <p:nvPr/>
        </p:nvGraphicFramePr>
        <p:xfrm>
          <a:off x="3070225" y="1881188"/>
          <a:ext cx="1682750" cy="503237"/>
        </p:xfrm>
        <a:graphic>
          <a:graphicData uri="http://schemas.openxmlformats.org/presentationml/2006/ole">
            <p:oleObj spid="_x0000_s122883" name="Rovnice" r:id="rId4" imgW="596880" imgH="177480" progId="Equation.3">
              <p:embed/>
            </p:oleObj>
          </a:graphicData>
        </a:graphic>
      </p:graphicFrame>
      <p:graphicFrame>
        <p:nvGraphicFramePr>
          <p:cNvPr id="103428" name="Object 4"/>
          <p:cNvGraphicFramePr>
            <a:graphicFrameLocks noChangeAspect="1"/>
          </p:cNvGraphicFramePr>
          <p:nvPr/>
        </p:nvGraphicFramePr>
        <p:xfrm>
          <a:off x="5227166" y="1774776"/>
          <a:ext cx="1289050" cy="646112"/>
        </p:xfrm>
        <a:graphic>
          <a:graphicData uri="http://schemas.openxmlformats.org/presentationml/2006/ole">
            <p:oleObj spid="_x0000_s122884" name="Rovnice" r:id="rId5" imgW="457200" imgH="228600" progId="Equation.3">
              <p:embed/>
            </p:oleObj>
          </a:graphicData>
        </a:graphic>
      </p:graphicFrame>
      <p:graphicFrame>
        <p:nvGraphicFramePr>
          <p:cNvPr id="103429" name="Object 5"/>
          <p:cNvGraphicFramePr>
            <a:graphicFrameLocks noChangeAspect="1"/>
          </p:cNvGraphicFramePr>
          <p:nvPr/>
        </p:nvGraphicFramePr>
        <p:xfrm>
          <a:off x="1492250" y="3570288"/>
          <a:ext cx="1216025" cy="541337"/>
        </p:xfrm>
        <a:graphic>
          <a:graphicData uri="http://schemas.openxmlformats.org/presentationml/2006/ole">
            <p:oleObj spid="_x0000_s122885" name="Rovnice" r:id="rId6" imgW="431640" imgH="190440" progId="Equation.3">
              <p:embed/>
            </p:oleObj>
          </a:graphicData>
        </a:graphic>
      </p:graphicFrame>
      <p:graphicFrame>
        <p:nvGraphicFramePr>
          <p:cNvPr id="103430" name="Object 6"/>
          <p:cNvGraphicFramePr>
            <a:graphicFrameLocks noChangeAspect="1"/>
          </p:cNvGraphicFramePr>
          <p:nvPr/>
        </p:nvGraphicFramePr>
        <p:xfrm>
          <a:off x="3148013" y="3551238"/>
          <a:ext cx="1144587" cy="503237"/>
        </p:xfrm>
        <a:graphic>
          <a:graphicData uri="http://schemas.openxmlformats.org/presentationml/2006/ole">
            <p:oleObj spid="_x0000_s122886" name="Rovnice" r:id="rId7" imgW="406080" imgH="177480" progId="Equation.3">
              <p:embed/>
            </p:oleObj>
          </a:graphicData>
        </a:graphic>
      </p:graphicFrame>
      <p:graphicFrame>
        <p:nvGraphicFramePr>
          <p:cNvPr id="103431" name="Object 7"/>
          <p:cNvGraphicFramePr>
            <a:graphicFrameLocks noChangeAspect="1"/>
          </p:cNvGraphicFramePr>
          <p:nvPr/>
        </p:nvGraphicFramePr>
        <p:xfrm>
          <a:off x="4805363" y="3536950"/>
          <a:ext cx="1111250" cy="501650"/>
        </p:xfrm>
        <a:graphic>
          <a:graphicData uri="http://schemas.openxmlformats.org/presentationml/2006/ole">
            <p:oleObj spid="_x0000_s122887" name="Rovnice" r:id="rId8" imgW="393480" imgH="177480" progId="Equation.3">
              <p:embed/>
            </p:oleObj>
          </a:graphicData>
        </a:graphic>
      </p:graphicFrame>
      <p:graphicFrame>
        <p:nvGraphicFramePr>
          <p:cNvPr id="103435" name="Object 11"/>
          <p:cNvGraphicFramePr>
            <a:graphicFrameLocks noChangeAspect="1"/>
          </p:cNvGraphicFramePr>
          <p:nvPr/>
        </p:nvGraphicFramePr>
        <p:xfrm>
          <a:off x="1763713" y="2528888"/>
          <a:ext cx="1143000" cy="508000"/>
        </p:xfrm>
        <a:graphic>
          <a:graphicData uri="http://schemas.openxmlformats.org/presentationml/2006/ole">
            <p:oleObj spid="_x0000_s122891" name="Rovnice" r:id="rId9" imgW="457200" imgH="203040" progId="Equation.3">
              <p:embed/>
            </p:oleObj>
          </a:graphicData>
        </a:graphic>
      </p:graphicFrame>
      <p:graphicFrame>
        <p:nvGraphicFramePr>
          <p:cNvPr id="103436" name="Object 12"/>
          <p:cNvGraphicFramePr>
            <a:graphicFrameLocks noChangeAspect="1"/>
          </p:cNvGraphicFramePr>
          <p:nvPr/>
        </p:nvGraphicFramePr>
        <p:xfrm>
          <a:off x="3116263" y="2495550"/>
          <a:ext cx="1143000" cy="573088"/>
        </p:xfrm>
        <a:graphic>
          <a:graphicData uri="http://schemas.openxmlformats.org/presentationml/2006/ole">
            <p:oleObj spid="_x0000_s122892" name="Rovnice" r:id="rId10" imgW="457200" imgH="228600" progId="Equation.3">
              <p:embed/>
            </p:oleObj>
          </a:graphicData>
        </a:graphic>
      </p:graphicFrame>
      <p:graphicFrame>
        <p:nvGraphicFramePr>
          <p:cNvPr id="103437" name="Object 13"/>
          <p:cNvGraphicFramePr>
            <a:graphicFrameLocks noChangeAspect="1"/>
          </p:cNvGraphicFramePr>
          <p:nvPr/>
        </p:nvGraphicFramePr>
        <p:xfrm>
          <a:off x="4595813" y="2570163"/>
          <a:ext cx="1393825" cy="482600"/>
        </p:xfrm>
        <a:graphic>
          <a:graphicData uri="http://schemas.openxmlformats.org/presentationml/2006/ole">
            <p:oleObj spid="_x0000_s122893" name="Rovnice" r:id="rId11" imgW="558720" imgH="190440" progId="Equation.3">
              <p:embed/>
            </p:oleObj>
          </a:graphicData>
        </a:graphic>
      </p:graphicFrame>
      <p:sp>
        <p:nvSpPr>
          <p:cNvPr id="17" name="Obdélník 16"/>
          <p:cNvSpPr/>
          <p:nvPr/>
        </p:nvSpPr>
        <p:spPr>
          <a:xfrm>
            <a:off x="1619672" y="2492896"/>
            <a:ext cx="4608512" cy="64807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3438" name="Object 14"/>
          <p:cNvGraphicFramePr>
            <a:graphicFrameLocks noChangeAspect="1"/>
          </p:cNvGraphicFramePr>
          <p:nvPr/>
        </p:nvGraphicFramePr>
        <p:xfrm>
          <a:off x="1668016" y="4292600"/>
          <a:ext cx="1301750" cy="573088"/>
        </p:xfrm>
        <a:graphic>
          <a:graphicData uri="http://schemas.openxmlformats.org/presentationml/2006/ole">
            <p:oleObj spid="_x0000_s122894" name="Rovnice" r:id="rId12" imgW="520560" imgH="228600" progId="Equation.3">
              <p:embed/>
            </p:oleObj>
          </a:graphicData>
        </a:graphic>
      </p:graphicFrame>
      <p:graphicFrame>
        <p:nvGraphicFramePr>
          <p:cNvPr id="103439" name="Object 15"/>
          <p:cNvGraphicFramePr>
            <a:graphicFrameLocks noChangeAspect="1"/>
          </p:cNvGraphicFramePr>
          <p:nvPr/>
        </p:nvGraphicFramePr>
        <p:xfrm>
          <a:off x="2987824" y="4365104"/>
          <a:ext cx="1646237" cy="468313"/>
        </p:xfrm>
        <a:graphic>
          <a:graphicData uri="http://schemas.openxmlformats.org/presentationml/2006/ole">
            <p:oleObj spid="_x0000_s122895" name="Rovnice" r:id="rId13" imgW="583920" imgH="164880" progId="Equation.3">
              <p:embed/>
            </p:oleObj>
          </a:graphicData>
        </a:graphic>
      </p:graphicFrame>
      <p:graphicFrame>
        <p:nvGraphicFramePr>
          <p:cNvPr id="103440" name="Object 16"/>
          <p:cNvGraphicFramePr>
            <a:graphicFrameLocks noChangeAspect="1"/>
          </p:cNvGraphicFramePr>
          <p:nvPr/>
        </p:nvGraphicFramePr>
        <p:xfrm>
          <a:off x="4860032" y="4365625"/>
          <a:ext cx="1431925" cy="468313"/>
        </p:xfrm>
        <a:graphic>
          <a:graphicData uri="http://schemas.openxmlformats.org/presentationml/2006/ole">
            <p:oleObj spid="_x0000_s122896" name="Rovnice" r:id="rId14" imgW="507960" imgH="164880" progId="Equation.3">
              <p:embed/>
            </p:oleObj>
          </a:graphicData>
        </a:graphic>
      </p:graphicFrame>
      <p:sp>
        <p:nvSpPr>
          <p:cNvPr id="21" name="Obdélník 20"/>
          <p:cNvSpPr/>
          <p:nvPr/>
        </p:nvSpPr>
        <p:spPr>
          <a:xfrm>
            <a:off x="1619672" y="4221088"/>
            <a:ext cx="4680520" cy="64807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604664"/>
          </a:xfrm>
        </p:spPr>
        <p:txBody>
          <a:bodyPr>
            <a:normAutofit/>
          </a:bodyPr>
          <a:lstStyle/>
          <a:p>
            <a:pPr algn="ctr">
              <a:spcAft>
                <a:spcPts val="1200"/>
              </a:spcAft>
            </a:pPr>
            <a:r>
              <a:rPr lang="cs-CZ" sz="2800" dirty="0" smtClean="0"/>
              <a:t>všechny objekty jsou součásti </a:t>
            </a:r>
            <a:r>
              <a:rPr lang="cs-CZ" sz="2800" dirty="0" err="1" smtClean="0"/>
              <a:t>sw</a:t>
            </a:r>
            <a:r>
              <a:rPr lang="cs-CZ" sz="2800" dirty="0" smtClean="0"/>
              <a:t> MS PowerPoint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248</Words>
  <Application>Microsoft Office PowerPoint</Application>
  <PresentationFormat>Předvádění na obrazovce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Rovnice</vt:lpstr>
      <vt:lpstr>2.11 Trigonometrie</vt:lpstr>
      <vt:lpstr>Snímek 2</vt:lpstr>
      <vt:lpstr>2.11.1 Sinová věta</vt:lpstr>
      <vt:lpstr>Př. Urči zbývající strany a úhly v trojúhelníku ABC, je-li dáno:</vt:lpstr>
      <vt:lpstr>Př. Urči zbývající strany a úhly v trojúhelníku ABC, je-li dáno:</vt:lpstr>
      <vt:lpstr>Př.  Řeš (dopočítej zbylé strany a úhly) trojúhelník ABC, je-li dáno:</vt:lpstr>
      <vt:lpstr>Př. Urči zbývající strany a úhly v trojúhelníku ABC, je-li dáno:</vt:lpstr>
      <vt:lpstr>2.11.2 Kosinová věta</vt:lpstr>
      <vt:lpstr>Př. Urči zbývající strany a úhly v trojúhelníku ABC, je-li dáno:</vt:lpstr>
      <vt:lpstr>Př. Trojúhelník ABC má délky stran 4, 5 a 6 cm. Urči velikosti jeho vnitřních úhlů.</vt:lpstr>
      <vt:lpstr>Př.  Řeš trojúhelník ABC, je-li dáno:</vt:lpstr>
      <vt:lpstr>Zdroje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2.3 JEDNOTKOVÁ KRUŽNICE</dc:title>
  <dc:creator>Mgr. Petra Toboříková</dc:creator>
  <cp:lastModifiedBy>Petra Toboříková</cp:lastModifiedBy>
  <cp:revision>116</cp:revision>
  <dcterms:created xsi:type="dcterms:W3CDTF">2014-11-29T12:37:37Z</dcterms:created>
  <dcterms:modified xsi:type="dcterms:W3CDTF">2015-02-11T10:16:26Z</dcterms:modified>
</cp:coreProperties>
</file>