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82" r:id="rId6"/>
    <p:sldId id="278" r:id="rId7"/>
    <p:sldId id="279" r:id="rId8"/>
    <p:sldId id="280" r:id="rId9"/>
    <p:sldId id="28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074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23.wmf"/><Relationship Id="rId7" Type="http://schemas.openxmlformats.org/officeDocument/2006/relationships/image" Target="../media/image8.wmf"/><Relationship Id="rId12" Type="http://schemas.openxmlformats.org/officeDocument/2006/relationships/image" Target="../media/image28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7.wmf"/><Relationship Id="rId11" Type="http://schemas.openxmlformats.org/officeDocument/2006/relationships/image" Target="../media/image27.wmf"/><Relationship Id="rId5" Type="http://schemas.openxmlformats.org/officeDocument/2006/relationships/image" Target="../media/image6.wmf"/><Relationship Id="rId10" Type="http://schemas.openxmlformats.org/officeDocument/2006/relationships/image" Target="../media/image26.wmf"/><Relationship Id="rId4" Type="http://schemas.openxmlformats.org/officeDocument/2006/relationships/image" Target="../media/image24.wmf"/><Relationship Id="rId9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4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7818B-3C02-4F67-BCA3-9D3E4192A278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7F512B-7FCE-4E86-AF48-408BF8982C0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100000">
              <a:schemeClr val="tx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991CC-16D7-4A83-943B-517F13D6FD69}" type="datetimeFigureOut">
              <a:rPr lang="en-GB" smtClean="0"/>
              <a:pPr/>
              <a:t>03/12/2014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12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10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3.bin"/><Relationship Id="rId15" Type="http://schemas.openxmlformats.org/officeDocument/2006/relationships/image" Target="../media/image14.png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oleObject" Target="../embeddings/oleObject21.bin"/><Relationship Id="rId18" Type="http://schemas.openxmlformats.org/officeDocument/2006/relationships/image" Target="../media/image31.png"/><Relationship Id="rId3" Type="http://schemas.openxmlformats.org/officeDocument/2006/relationships/oleObject" Target="../embeddings/oleObject13.bin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3.bin"/><Relationship Id="rId20" Type="http://schemas.openxmlformats.org/officeDocument/2006/relationships/oleObject" Target="../embeddings/oleObject24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5.bin"/><Relationship Id="rId15" Type="http://schemas.openxmlformats.org/officeDocument/2006/relationships/oleObject" Target="../embeddings/oleObject22.bin"/><Relationship Id="rId10" Type="http://schemas.openxmlformats.org/officeDocument/2006/relationships/oleObject" Target="../embeddings/oleObject19.bin"/><Relationship Id="rId19" Type="http://schemas.openxmlformats.org/officeDocument/2006/relationships/image" Target="../media/image32.png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8.bin"/><Relationship Id="rId1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2.bin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alisticky.cz/ucebnice/01%20Matematika%20S%C5%A0/04%20Goniometrie/02%20Goniometrick%C3%A9%20funkce/06%20Tabulkov%C3%A9%20hodnoty%20orientovan%C3%BDch%20%C3%BAhl%C5%AF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712968" cy="1470025"/>
          </a:xfrm>
        </p:spPr>
        <p:txBody>
          <a:bodyPr>
            <a:noAutofit/>
          </a:bodyPr>
          <a:lstStyle/>
          <a:p>
            <a:r>
              <a:rPr lang="cs-CZ" sz="5400" dirty="0" smtClean="0"/>
              <a:t>2.3 JEDNOTKOVÁ KRUŽNICE</a:t>
            </a:r>
            <a:endParaRPr lang="en-GB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956320"/>
            <a:ext cx="6400800" cy="600472"/>
          </a:xfrm>
        </p:spPr>
        <p:txBody>
          <a:bodyPr/>
          <a:lstStyle/>
          <a:p>
            <a:r>
              <a:rPr lang="cs-CZ" dirty="0" smtClean="0"/>
              <a:t>2 GONIOMETRIE </a:t>
            </a:r>
            <a:endParaRPr lang="en-GB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827584" y="3789040"/>
            <a:ext cx="7488832" cy="600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Mgr. Petra Toboříková, Ph.D.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 smtClean="0">
                <a:solidFill>
                  <a:schemeClr val="tx1">
                    <a:tint val="75000"/>
                  </a:schemeClr>
                </a:solidFill>
              </a:rPr>
              <a:t>VOŠZ a SZŠ Hradec Králové, Komenského 234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JEDNOTKOVÁ </a:t>
            </a:r>
            <a:r>
              <a:rPr lang="cs-CZ" dirty="0" smtClean="0"/>
              <a:t>KRUŽNICE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115212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= </a:t>
            </a:r>
            <a:r>
              <a:rPr lang="cs-CZ" dirty="0"/>
              <a:t>kružnice se středem v počátku </a:t>
            </a:r>
            <a:r>
              <a:rPr lang="cs-CZ" dirty="0" smtClean="0"/>
              <a:t>souřadnic </a:t>
            </a:r>
            <a:r>
              <a:rPr lang="en-US" dirty="0" smtClean="0"/>
              <a:t>[</a:t>
            </a:r>
            <a:r>
              <a:rPr lang="cs-CZ" dirty="0" smtClean="0"/>
              <a:t>0</a:t>
            </a:r>
            <a:r>
              <a:rPr lang="en-US" dirty="0" smtClean="0"/>
              <a:t>;</a:t>
            </a:r>
            <a:r>
              <a:rPr lang="cs-CZ" dirty="0" smtClean="0"/>
              <a:t>0</a:t>
            </a:r>
            <a:r>
              <a:rPr lang="en-US" dirty="0" smtClean="0"/>
              <a:t>]</a:t>
            </a:r>
            <a:r>
              <a:rPr lang="cs-CZ" dirty="0" smtClean="0"/>
              <a:t> </a:t>
            </a:r>
            <a:r>
              <a:rPr lang="cs-CZ" dirty="0"/>
              <a:t>a poloměrem 1</a:t>
            </a:r>
            <a:endParaRPr lang="en-GB" dirty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2204864"/>
            <a:ext cx="4827418" cy="4314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4716016" y="4365104"/>
            <a:ext cx="356238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dirty="0">
                <a:solidFill>
                  <a:srgbClr val="00B0F0"/>
                </a:solidFill>
              </a:rPr>
              <a:t>počáteční </a:t>
            </a:r>
            <a:r>
              <a:rPr lang="cs-CZ" sz="2800" b="1" dirty="0" smtClean="0">
                <a:solidFill>
                  <a:srgbClr val="00B0F0"/>
                </a:solidFill>
              </a:rPr>
              <a:t>rameno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(vždy kladná poloosa x)</a:t>
            </a:r>
            <a:endParaRPr lang="en-GB" sz="2800" dirty="0"/>
          </a:p>
        </p:txBody>
      </p:sp>
      <p:sp>
        <p:nvSpPr>
          <p:cNvPr id="12" name="Obdélník 11"/>
          <p:cNvSpPr/>
          <p:nvPr/>
        </p:nvSpPr>
        <p:spPr>
          <a:xfrm>
            <a:off x="4644008" y="2564905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koncové rameno</a:t>
            </a:r>
            <a:endParaRPr lang="en-GB" sz="2800" dirty="0"/>
          </a:p>
        </p:txBody>
      </p:sp>
      <p:sp>
        <p:nvSpPr>
          <p:cNvPr id="13" name="Obdélník 12"/>
          <p:cNvSpPr/>
          <p:nvPr/>
        </p:nvSpPr>
        <p:spPr>
          <a:xfrm>
            <a:off x="5292080" y="3356992"/>
            <a:ext cx="31071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kladný směr otáčení</a:t>
            </a:r>
            <a:endParaRPr lang="en-GB" sz="2800" dirty="0"/>
          </a:p>
        </p:txBody>
      </p:sp>
      <p:cxnSp>
        <p:nvCxnSpPr>
          <p:cNvPr id="15" name="Přímá spojovací šipka 14"/>
          <p:cNvCxnSpPr>
            <a:stCxn id="13" idx="1"/>
          </p:cNvCxnSpPr>
          <p:nvPr/>
        </p:nvCxnSpPr>
        <p:spPr>
          <a:xfrm flipH="1">
            <a:off x="3491880" y="3618602"/>
            <a:ext cx="1800200" cy="45847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4360" y="116632"/>
            <a:ext cx="8435280" cy="576064"/>
          </a:xfrm>
        </p:spPr>
        <p:txBody>
          <a:bodyPr anchor="t">
            <a:noAutofit/>
          </a:bodyPr>
          <a:lstStyle/>
          <a:p>
            <a:r>
              <a:rPr lang="cs-CZ" sz="3200" b="1" dirty="0"/>
              <a:t>Načrtni do jednotkové kružnice následující </a:t>
            </a:r>
            <a:r>
              <a:rPr lang="cs-CZ" sz="3200" b="1" dirty="0" smtClean="0"/>
              <a:t>úhly:</a:t>
            </a:r>
            <a:endParaRPr lang="en-GB" sz="3200" b="1" dirty="0"/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395536" y="799902"/>
          <a:ext cx="1795765" cy="780107"/>
        </p:xfrm>
        <a:graphic>
          <a:graphicData uri="http://schemas.openxmlformats.org/presentationml/2006/ole">
            <p:oleObj spid="_x0000_s1026" name="Rovnice" r:id="rId3" imgW="469800" imgH="203040" progId="Equation.3">
              <p:embed/>
            </p:oleObj>
          </a:graphicData>
        </a:graphic>
      </p:graphicFrame>
      <p:graphicFrame>
        <p:nvGraphicFramePr>
          <p:cNvPr id="1027" name="Object 1"/>
          <p:cNvGraphicFramePr>
            <a:graphicFrameLocks noChangeAspect="1"/>
          </p:cNvGraphicFramePr>
          <p:nvPr/>
        </p:nvGraphicFramePr>
        <p:xfrm>
          <a:off x="2471738" y="750888"/>
          <a:ext cx="1992312" cy="877887"/>
        </p:xfrm>
        <a:graphic>
          <a:graphicData uri="http://schemas.openxmlformats.org/presentationml/2006/ole">
            <p:oleObj spid="_x0000_s1027" name="Rovnice" r:id="rId4" imgW="520560" imgH="228600" progId="Equation.3">
              <p:embed/>
            </p:oleObj>
          </a:graphicData>
        </a:graphic>
      </p:graphicFrame>
      <p:graphicFrame>
        <p:nvGraphicFramePr>
          <p:cNvPr id="1028" name="Object 1"/>
          <p:cNvGraphicFramePr>
            <a:graphicFrameLocks noChangeAspect="1"/>
          </p:cNvGraphicFramePr>
          <p:nvPr/>
        </p:nvGraphicFramePr>
        <p:xfrm>
          <a:off x="4645025" y="750913"/>
          <a:ext cx="1990725" cy="877887"/>
        </p:xfrm>
        <a:graphic>
          <a:graphicData uri="http://schemas.openxmlformats.org/presentationml/2006/ole">
            <p:oleObj spid="_x0000_s1028" name="Rovnice" r:id="rId5" imgW="520560" imgH="228600" progId="Equation.3">
              <p:embed/>
            </p:oleObj>
          </a:graphicData>
        </a:graphic>
      </p:graphicFrame>
      <p:graphicFrame>
        <p:nvGraphicFramePr>
          <p:cNvPr id="1029" name="Object 1"/>
          <p:cNvGraphicFramePr>
            <a:graphicFrameLocks noChangeAspect="1"/>
          </p:cNvGraphicFramePr>
          <p:nvPr/>
        </p:nvGraphicFramePr>
        <p:xfrm>
          <a:off x="6794500" y="800125"/>
          <a:ext cx="2039938" cy="779463"/>
        </p:xfrm>
        <a:graphic>
          <a:graphicData uri="http://schemas.openxmlformats.org/presentationml/2006/ole">
            <p:oleObj spid="_x0000_s1029" name="Rovnice" r:id="rId6" imgW="533160" imgH="203040" progId="Equation.3">
              <p:embed/>
            </p:oleObj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19680" y="2097376"/>
            <a:ext cx="4904640" cy="47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Přímá spojovací čára 9"/>
          <p:cNvCxnSpPr/>
          <p:nvPr/>
        </p:nvCxnSpPr>
        <p:spPr>
          <a:xfrm flipV="1">
            <a:off x="4554000" y="2276872"/>
            <a:ext cx="1170128" cy="21331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-1800000" flipH="1" flipV="1">
            <a:off x="2938667" y="2730408"/>
            <a:ext cx="1170128" cy="2133128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4554000" y="4392216"/>
            <a:ext cx="1746192" cy="1845096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H="1" flipV="1">
            <a:off x="3401872" y="2276872"/>
            <a:ext cx="1170128" cy="2133128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2107956" y="1988840"/>
            <a:ext cx="4785108" cy="4793060"/>
            <a:chOff x="2107956" y="1988840"/>
            <a:chExt cx="4785108" cy="4793060"/>
          </a:xfrm>
        </p:grpSpPr>
        <p:graphicFrame>
          <p:nvGraphicFramePr>
            <p:cNvPr id="1035" name="Object 1"/>
            <p:cNvGraphicFramePr>
              <a:graphicFrameLocks noChangeAspect="1"/>
            </p:cNvGraphicFramePr>
            <p:nvPr/>
          </p:nvGraphicFramePr>
          <p:xfrm>
            <a:off x="4411026" y="1988840"/>
            <a:ext cx="160974" cy="216000"/>
          </p:xfrm>
          <a:graphic>
            <a:graphicData uri="http://schemas.openxmlformats.org/presentationml/2006/ole">
              <p:oleObj spid="_x0000_s1035" name="Rovnice" r:id="rId8" imgW="114120" imgH="152280" progId="Equation.3">
                <p:embed/>
              </p:oleObj>
            </a:graphicData>
          </a:graphic>
        </p:graphicFrame>
        <p:graphicFrame>
          <p:nvGraphicFramePr>
            <p:cNvPr id="1036" name="Object 1"/>
            <p:cNvGraphicFramePr>
              <a:graphicFrameLocks noChangeAspect="1"/>
            </p:cNvGraphicFramePr>
            <p:nvPr/>
          </p:nvGraphicFramePr>
          <p:xfrm>
            <a:off x="2107956" y="4437112"/>
            <a:ext cx="303804" cy="216000"/>
          </p:xfrm>
          <a:graphic>
            <a:graphicData uri="http://schemas.openxmlformats.org/presentationml/2006/ole">
              <p:oleObj spid="_x0000_s1036" name="Rovnice" r:id="rId9" imgW="215640" imgH="152280" progId="Equation.3">
                <p:embed/>
              </p:oleObj>
            </a:graphicData>
          </a:graphic>
        </p:graphicFrame>
        <p:graphicFrame>
          <p:nvGraphicFramePr>
            <p:cNvPr id="1037" name="Object 1"/>
            <p:cNvGraphicFramePr>
              <a:graphicFrameLocks noChangeAspect="1"/>
            </p:cNvGraphicFramePr>
            <p:nvPr/>
          </p:nvGraphicFramePr>
          <p:xfrm>
            <a:off x="6732240" y="4437112"/>
            <a:ext cx="160824" cy="216000"/>
          </p:xfrm>
          <a:graphic>
            <a:graphicData uri="http://schemas.openxmlformats.org/presentationml/2006/ole">
              <p:oleObj spid="_x0000_s1037" name="Rovnice" r:id="rId10" imgW="114120" imgH="152280" progId="Equation.3">
                <p:embed/>
              </p:oleObj>
            </a:graphicData>
          </a:graphic>
        </p:graphicFrame>
        <p:graphicFrame>
          <p:nvGraphicFramePr>
            <p:cNvPr id="1038" name="Object 1"/>
            <p:cNvGraphicFramePr>
              <a:graphicFrameLocks noChangeAspect="1"/>
            </p:cNvGraphicFramePr>
            <p:nvPr/>
          </p:nvGraphicFramePr>
          <p:xfrm>
            <a:off x="4572000" y="6565900"/>
            <a:ext cx="302868" cy="216000"/>
          </p:xfrm>
          <a:graphic>
            <a:graphicData uri="http://schemas.openxmlformats.org/presentationml/2006/ole">
              <p:oleObj spid="_x0000_s1038" name="Rovnice" r:id="rId11" imgW="215640" imgH="152280" progId="Equation.3">
                <p:embed/>
              </p:oleObj>
            </a:graphicData>
          </a:graphic>
        </p:graphicFrame>
      </p:grpSp>
      <p:sp>
        <p:nvSpPr>
          <p:cNvPr id="30" name="Obdélník 29"/>
          <p:cNvSpPr/>
          <p:nvPr/>
        </p:nvSpPr>
        <p:spPr>
          <a:xfrm>
            <a:off x="251520" y="836712"/>
            <a:ext cx="194421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bdélník 30"/>
          <p:cNvSpPr/>
          <p:nvPr/>
        </p:nvSpPr>
        <p:spPr>
          <a:xfrm>
            <a:off x="2483768" y="836712"/>
            <a:ext cx="1944216" cy="792088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bdélník 31"/>
          <p:cNvSpPr/>
          <p:nvPr/>
        </p:nvSpPr>
        <p:spPr>
          <a:xfrm>
            <a:off x="4644008" y="836712"/>
            <a:ext cx="194421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bdélník 32"/>
          <p:cNvSpPr/>
          <p:nvPr/>
        </p:nvSpPr>
        <p:spPr>
          <a:xfrm>
            <a:off x="6804248" y="836712"/>
            <a:ext cx="1944216" cy="79208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0" name="Skupina 39"/>
          <p:cNvGrpSpPr/>
          <p:nvPr/>
        </p:nvGrpSpPr>
        <p:grpSpPr>
          <a:xfrm>
            <a:off x="4932040" y="3598973"/>
            <a:ext cx="609600" cy="838139"/>
            <a:chOff x="4932040" y="3598973"/>
            <a:chExt cx="609600" cy="838139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932040" y="3627487"/>
              <a:ext cx="609600" cy="809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9" name="Skupina 38"/>
            <p:cNvGrpSpPr>
              <a:grpSpLocks noChangeAspect="1"/>
            </p:cNvGrpSpPr>
            <p:nvPr/>
          </p:nvGrpSpPr>
          <p:grpSpPr>
            <a:xfrm rot="13440000">
              <a:off x="4951184" y="3598973"/>
              <a:ext cx="162000" cy="216000"/>
              <a:chOff x="6660232" y="2996952"/>
              <a:chExt cx="216024" cy="288032"/>
            </a:xfrm>
          </p:grpSpPr>
          <p:cxnSp>
            <p:nvCxnSpPr>
              <p:cNvPr id="35" name="Přímá spojovací čára 34"/>
              <p:cNvCxnSpPr/>
              <p:nvPr/>
            </p:nvCxnSpPr>
            <p:spPr>
              <a:xfrm flipV="1">
                <a:off x="6660232" y="3140968"/>
                <a:ext cx="216024" cy="144016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Přímá spojovací čára 37"/>
              <p:cNvCxnSpPr/>
              <p:nvPr/>
            </p:nvCxnSpPr>
            <p:spPr>
              <a:xfrm flipH="1" flipV="1">
                <a:off x="6660232" y="2996952"/>
                <a:ext cx="216024" cy="144016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1" name="TextovéPole 40"/>
          <p:cNvSpPr txBox="1"/>
          <p:nvPr/>
        </p:nvSpPr>
        <p:spPr>
          <a:xfrm>
            <a:off x="5508104" y="1916832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60˚</a:t>
            </a:r>
            <a:endParaRPr lang="en-GB" sz="2400" dirty="0">
              <a:solidFill>
                <a:srgbClr val="FF0000"/>
              </a:solidFill>
            </a:endParaRPr>
          </a:p>
        </p:txBody>
      </p:sp>
      <p:grpSp>
        <p:nvGrpSpPr>
          <p:cNvPr id="45" name="Skupina 44"/>
          <p:cNvGrpSpPr/>
          <p:nvPr/>
        </p:nvGrpSpPr>
        <p:grpSpPr>
          <a:xfrm>
            <a:off x="4104136" y="3284984"/>
            <a:ext cx="1800000" cy="1129412"/>
            <a:chOff x="4104136" y="3284984"/>
            <a:chExt cx="1800000" cy="1129412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104136" y="3284984"/>
              <a:ext cx="1800000" cy="1129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4" name="Skupina 43"/>
            <p:cNvGrpSpPr/>
            <p:nvPr/>
          </p:nvGrpSpPr>
          <p:grpSpPr>
            <a:xfrm rot="-5340000">
              <a:off x="4104000" y="3504073"/>
              <a:ext cx="237024" cy="185688"/>
              <a:chOff x="5066072" y="3766529"/>
              <a:chExt cx="237024" cy="185688"/>
            </a:xfrm>
          </p:grpSpPr>
          <p:cxnSp>
            <p:nvCxnSpPr>
              <p:cNvPr id="42" name="Přímá spojovací čára 41"/>
              <p:cNvCxnSpPr/>
              <p:nvPr/>
            </p:nvCxnSpPr>
            <p:spPr>
              <a:xfrm rot="13440000" flipV="1">
                <a:off x="5141096" y="3766529"/>
                <a:ext cx="162000" cy="108000"/>
              </a:xfrm>
              <a:prstGeom prst="line">
                <a:avLst/>
              </a:prstGeom>
              <a:ln w="28575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ovací čára 42"/>
              <p:cNvCxnSpPr/>
              <p:nvPr/>
            </p:nvCxnSpPr>
            <p:spPr>
              <a:xfrm rot="13440000" flipH="1" flipV="1">
                <a:off x="5066072" y="3844217"/>
                <a:ext cx="162000" cy="108000"/>
              </a:xfrm>
              <a:prstGeom prst="line">
                <a:avLst/>
              </a:prstGeom>
              <a:ln w="28575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TextovéPole 45"/>
          <p:cNvSpPr txBox="1"/>
          <p:nvPr/>
        </p:nvSpPr>
        <p:spPr>
          <a:xfrm>
            <a:off x="3059832" y="1844824"/>
            <a:ext cx="750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120˚</a:t>
            </a:r>
            <a:endParaRPr lang="en-GB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156176" y="6237312"/>
            <a:ext cx="750526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315˚</a:t>
            </a:r>
            <a:endParaRPr lang="en-GB" sz="2400" dirty="0">
              <a:solidFill>
                <a:srgbClr val="00B0F0"/>
              </a:solidFill>
            </a:endParaRPr>
          </a:p>
        </p:txBody>
      </p:sp>
      <p:grpSp>
        <p:nvGrpSpPr>
          <p:cNvPr id="51" name="Skupina 50"/>
          <p:cNvGrpSpPr/>
          <p:nvPr/>
        </p:nvGrpSpPr>
        <p:grpSpPr>
          <a:xfrm>
            <a:off x="3059832" y="2924944"/>
            <a:ext cx="3059864" cy="3096000"/>
            <a:chOff x="3059832" y="2924944"/>
            <a:chExt cx="3059864" cy="3096000"/>
          </a:xfrm>
        </p:grpSpPr>
        <p:pic>
          <p:nvPicPr>
            <p:cNvPr id="1039" name="Picture 15"/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59832" y="2924944"/>
              <a:ext cx="3059864" cy="309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50" name="Skupina 49"/>
            <p:cNvGrpSpPr/>
            <p:nvPr/>
          </p:nvGrpSpPr>
          <p:grpSpPr>
            <a:xfrm rot="10800000">
              <a:off x="5382000" y="5445224"/>
              <a:ext cx="238366" cy="184368"/>
              <a:chOff x="7394771" y="2678371"/>
              <a:chExt cx="238366" cy="184368"/>
            </a:xfrm>
          </p:grpSpPr>
          <p:cxnSp>
            <p:nvCxnSpPr>
              <p:cNvPr id="48" name="Přímá spojovací čára 47"/>
              <p:cNvCxnSpPr/>
              <p:nvPr/>
            </p:nvCxnSpPr>
            <p:spPr>
              <a:xfrm rot="8100000" flipV="1">
                <a:off x="7394771" y="2678371"/>
                <a:ext cx="162000" cy="108000"/>
              </a:xfrm>
              <a:prstGeom prst="line">
                <a:avLst/>
              </a:prstGeom>
              <a:ln w="28575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Přímá spojovací čára 48"/>
              <p:cNvCxnSpPr/>
              <p:nvPr/>
            </p:nvCxnSpPr>
            <p:spPr>
              <a:xfrm rot="8100000" flipH="1" flipV="1">
                <a:off x="7471137" y="2754739"/>
                <a:ext cx="162000" cy="108000"/>
              </a:xfrm>
              <a:prstGeom prst="line">
                <a:avLst/>
              </a:prstGeom>
              <a:ln w="28575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8" name="Skupina 57"/>
          <p:cNvGrpSpPr/>
          <p:nvPr/>
        </p:nvGrpSpPr>
        <p:grpSpPr>
          <a:xfrm>
            <a:off x="3240208" y="2708920"/>
            <a:ext cx="3204000" cy="1707266"/>
            <a:chOff x="3240208" y="2708920"/>
            <a:chExt cx="3204000" cy="1707266"/>
          </a:xfrm>
        </p:grpSpPr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40208" y="2708920"/>
              <a:ext cx="3204000" cy="1707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55" name="Skupina 54"/>
            <p:cNvGrpSpPr/>
            <p:nvPr/>
          </p:nvGrpSpPr>
          <p:grpSpPr>
            <a:xfrm rot="10200000">
              <a:off x="3362061" y="3573016"/>
              <a:ext cx="238366" cy="184368"/>
              <a:chOff x="7898826" y="4478572"/>
              <a:chExt cx="238366" cy="184368"/>
            </a:xfrm>
          </p:grpSpPr>
          <p:cxnSp>
            <p:nvCxnSpPr>
              <p:cNvPr id="53" name="Přímá spojovací čára 52"/>
              <p:cNvCxnSpPr/>
              <p:nvPr/>
            </p:nvCxnSpPr>
            <p:spPr>
              <a:xfrm rot="18900000" flipV="1">
                <a:off x="7975192" y="4554940"/>
                <a:ext cx="162000" cy="108000"/>
              </a:xfrm>
              <a:prstGeom prst="line">
                <a:avLst/>
              </a:prstGeom>
              <a:ln w="28575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ovací čára 53"/>
              <p:cNvCxnSpPr/>
              <p:nvPr/>
            </p:nvCxnSpPr>
            <p:spPr>
              <a:xfrm rot="18900000" flipH="1" flipV="1">
                <a:off x="7898826" y="4478572"/>
                <a:ext cx="162000" cy="108000"/>
              </a:xfrm>
              <a:prstGeom prst="line">
                <a:avLst/>
              </a:prstGeom>
              <a:ln w="28575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7" name="TextovéPole 56"/>
          <p:cNvSpPr txBox="1"/>
          <p:nvPr/>
        </p:nvSpPr>
        <p:spPr>
          <a:xfrm>
            <a:off x="1877258" y="2823319"/>
            <a:ext cx="750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150˚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41" grpId="0"/>
      <p:bldP spid="46" grpId="0"/>
      <p:bldP spid="52" grpId="0"/>
      <p:bldP spid="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4624"/>
            <a:ext cx="8712968" cy="1858218"/>
          </a:xfrm>
        </p:spPr>
        <p:txBody>
          <a:bodyPr anchor="t">
            <a:normAutofit/>
          </a:bodyPr>
          <a:lstStyle/>
          <a:p>
            <a:r>
              <a:rPr lang="cs-CZ" sz="2800" dirty="0"/>
              <a:t>Nakresli do JK koncová ramena úhlů, která splývají s poloosami soustavy </a:t>
            </a:r>
            <a:r>
              <a:rPr lang="cs-CZ" sz="2800" dirty="0" smtClean="0"/>
              <a:t>souřadnic.</a:t>
            </a:r>
            <a:br>
              <a:rPr lang="cs-CZ" sz="2800" dirty="0" smtClean="0"/>
            </a:br>
            <a:r>
              <a:rPr lang="cs-CZ" sz="2800" dirty="0" smtClean="0"/>
              <a:t>Ke </a:t>
            </a:r>
            <a:r>
              <a:rPr lang="cs-CZ" sz="2800" dirty="0"/>
              <a:t>každému ramenu napiš základní velikost úhlu ve stupňové i obloukové míře.</a:t>
            </a:r>
            <a:endParaRPr lang="en-GB" sz="2800" dirty="0"/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 l="5236" t="4737" r="3665" b="5263"/>
          <a:stretch>
            <a:fillRect/>
          </a:stretch>
        </p:blipFill>
        <p:spPr bwMode="auto">
          <a:xfrm>
            <a:off x="2157838" y="1916832"/>
            <a:ext cx="4828325" cy="4745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576579" y="3429000"/>
            <a:ext cx="1779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I. kvadrant</a:t>
            </a:r>
            <a:endParaRPr lang="en-GB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3429000"/>
            <a:ext cx="1875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II. kvadrant</a:t>
            </a:r>
            <a:endParaRPr lang="en-GB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27784" y="4633972"/>
            <a:ext cx="1971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III. kvadrant</a:t>
            </a:r>
            <a:endParaRPr lang="en-GB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4653136"/>
            <a:ext cx="1956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IV. kvadrant</a:t>
            </a:r>
            <a:endParaRPr lang="en-GB" sz="2800" b="1" dirty="0"/>
          </a:p>
        </p:txBody>
      </p:sp>
      <p:graphicFrame>
        <p:nvGraphicFramePr>
          <p:cNvPr id="2050" name="Object 1"/>
          <p:cNvGraphicFramePr>
            <a:graphicFrameLocks noChangeAspect="1"/>
          </p:cNvGraphicFramePr>
          <p:nvPr/>
        </p:nvGraphicFramePr>
        <p:xfrm>
          <a:off x="6228184" y="1988840"/>
          <a:ext cx="1645043" cy="1565920"/>
        </p:xfrm>
        <a:graphic>
          <a:graphicData uri="http://schemas.openxmlformats.org/presentationml/2006/ole">
            <p:oleObj spid="_x0000_s2050" name="Rovnice" r:id="rId4" imgW="723600" imgH="685800" progId="Equation.3">
              <p:embed/>
            </p:oleObj>
          </a:graphicData>
        </a:graphic>
      </p:graphicFrame>
      <p:graphicFrame>
        <p:nvGraphicFramePr>
          <p:cNvPr id="2051" name="Object 1"/>
          <p:cNvGraphicFramePr>
            <a:graphicFrameLocks noChangeAspect="1"/>
          </p:cNvGraphicFramePr>
          <p:nvPr/>
        </p:nvGraphicFramePr>
        <p:xfrm>
          <a:off x="942975" y="2060575"/>
          <a:ext cx="1992313" cy="1565275"/>
        </p:xfrm>
        <a:graphic>
          <a:graphicData uri="http://schemas.openxmlformats.org/presentationml/2006/ole">
            <p:oleObj spid="_x0000_s2051" name="Rovnice" r:id="rId5" imgW="876240" imgH="685800" progId="Equation.3">
              <p:embed/>
            </p:oleObj>
          </a:graphicData>
        </a:graphic>
      </p:graphicFrame>
      <p:graphicFrame>
        <p:nvGraphicFramePr>
          <p:cNvPr id="2052" name="Object 1"/>
          <p:cNvGraphicFramePr>
            <a:graphicFrameLocks noChangeAspect="1"/>
          </p:cNvGraphicFramePr>
          <p:nvPr/>
        </p:nvGraphicFramePr>
        <p:xfrm>
          <a:off x="539552" y="4868863"/>
          <a:ext cx="2166937" cy="1565275"/>
        </p:xfrm>
        <a:graphic>
          <a:graphicData uri="http://schemas.openxmlformats.org/presentationml/2006/ole">
            <p:oleObj spid="_x0000_s2052" name="Rovnice" r:id="rId6" imgW="952200" imgH="685800" progId="Equation.3">
              <p:embed/>
            </p:oleObj>
          </a:graphicData>
        </a:graphic>
      </p:graphicFrame>
      <p:graphicFrame>
        <p:nvGraphicFramePr>
          <p:cNvPr id="2053" name="Object 1"/>
          <p:cNvGraphicFramePr>
            <a:graphicFrameLocks noChangeAspect="1"/>
          </p:cNvGraphicFramePr>
          <p:nvPr/>
        </p:nvGraphicFramePr>
        <p:xfrm>
          <a:off x="6372200" y="4941168"/>
          <a:ext cx="2166938" cy="1565275"/>
        </p:xfrm>
        <a:graphic>
          <a:graphicData uri="http://schemas.openxmlformats.org/presentationml/2006/ole">
            <p:oleObj spid="_x0000_s2053" name="Rovnice" r:id="rId7" imgW="952200" imgH="685800" progId="Equation.3">
              <p:embed/>
            </p:oleObj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8676456" y="6453336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t="1447"/>
          <a:stretch>
            <a:fillRect/>
          </a:stretch>
        </p:blipFill>
        <p:spPr bwMode="auto">
          <a:xfrm>
            <a:off x="1971700" y="1484784"/>
            <a:ext cx="52006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297083" y="332656"/>
            <a:ext cx="45498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Základní úhly v JK</a:t>
            </a:r>
            <a:endParaRPr lang="en-GB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676456" y="6453336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4360" y="-27384"/>
            <a:ext cx="8435280" cy="576064"/>
          </a:xfrm>
        </p:spPr>
        <p:txBody>
          <a:bodyPr anchor="t">
            <a:noAutofit/>
          </a:bodyPr>
          <a:lstStyle/>
          <a:p>
            <a:r>
              <a:rPr lang="cs-CZ" sz="3200" b="1" dirty="0"/>
              <a:t>Načrtni do jednotkové kružnice následující </a:t>
            </a:r>
            <a:r>
              <a:rPr lang="cs-CZ" sz="3200" b="1" dirty="0" smtClean="0"/>
              <a:t>úhly:</a:t>
            </a:r>
            <a:endParaRPr lang="en-GB" sz="3200" b="1" dirty="0"/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529659" y="406251"/>
          <a:ext cx="1609638" cy="1221681"/>
        </p:xfrm>
        <a:graphic>
          <a:graphicData uri="http://schemas.openxmlformats.org/presentationml/2006/ole">
            <p:oleObj spid="_x0000_s3074" name="Rovnice" r:id="rId3" imgW="520560" imgH="393480" progId="Equation.3">
              <p:embed/>
            </p:oleObj>
          </a:graphicData>
        </a:graphic>
      </p:graphicFrame>
      <p:graphicFrame>
        <p:nvGraphicFramePr>
          <p:cNvPr id="1027" name="Object 1"/>
          <p:cNvGraphicFramePr>
            <a:graphicFrameLocks noChangeAspect="1"/>
          </p:cNvGraphicFramePr>
          <p:nvPr/>
        </p:nvGraphicFramePr>
        <p:xfrm>
          <a:off x="2702947" y="404664"/>
          <a:ext cx="1612207" cy="1222965"/>
        </p:xfrm>
        <a:graphic>
          <a:graphicData uri="http://schemas.openxmlformats.org/presentationml/2006/ole">
            <p:oleObj spid="_x0000_s3075" name="Rovnice" r:id="rId4" imgW="520560" imgH="393480" progId="Equation.3">
              <p:embed/>
            </p:oleObj>
          </a:graphicData>
        </a:graphic>
      </p:graphicFrame>
      <p:graphicFrame>
        <p:nvGraphicFramePr>
          <p:cNvPr id="1028" name="Object 1"/>
          <p:cNvGraphicFramePr>
            <a:graphicFrameLocks noChangeAspect="1"/>
          </p:cNvGraphicFramePr>
          <p:nvPr/>
        </p:nvGraphicFramePr>
        <p:xfrm>
          <a:off x="5046097" y="404664"/>
          <a:ext cx="1336012" cy="1222965"/>
        </p:xfrm>
        <a:graphic>
          <a:graphicData uri="http://schemas.openxmlformats.org/presentationml/2006/ole">
            <p:oleObj spid="_x0000_s3076" name="Rovnice" r:id="rId5" imgW="431640" imgH="393480" progId="Equation.3">
              <p:embed/>
            </p:oleObj>
          </a:graphicData>
        </a:graphic>
      </p:graphicFrame>
      <p:graphicFrame>
        <p:nvGraphicFramePr>
          <p:cNvPr id="1029" name="Object 1"/>
          <p:cNvGraphicFramePr>
            <a:graphicFrameLocks noChangeAspect="1"/>
          </p:cNvGraphicFramePr>
          <p:nvPr/>
        </p:nvGraphicFramePr>
        <p:xfrm>
          <a:off x="7025709" y="406251"/>
          <a:ext cx="1650747" cy="1221681"/>
        </p:xfrm>
        <a:graphic>
          <a:graphicData uri="http://schemas.openxmlformats.org/presentationml/2006/ole">
            <p:oleObj spid="_x0000_s3077" name="Rovnice" r:id="rId6" imgW="533160" imgH="393480" progId="Equation.3">
              <p:embed/>
            </p:oleObj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19680" y="1736914"/>
            <a:ext cx="4904640" cy="47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Skupina 28"/>
          <p:cNvGrpSpPr/>
          <p:nvPr/>
        </p:nvGrpSpPr>
        <p:grpSpPr>
          <a:xfrm>
            <a:off x="2107956" y="1628800"/>
            <a:ext cx="4785108" cy="4793060"/>
            <a:chOff x="2107956" y="1988840"/>
            <a:chExt cx="4785108" cy="4793060"/>
          </a:xfrm>
        </p:grpSpPr>
        <p:graphicFrame>
          <p:nvGraphicFramePr>
            <p:cNvPr id="1035" name="Object 1"/>
            <p:cNvGraphicFramePr>
              <a:graphicFrameLocks noChangeAspect="1"/>
            </p:cNvGraphicFramePr>
            <p:nvPr/>
          </p:nvGraphicFramePr>
          <p:xfrm>
            <a:off x="4411026" y="1988840"/>
            <a:ext cx="160974" cy="216000"/>
          </p:xfrm>
          <a:graphic>
            <a:graphicData uri="http://schemas.openxmlformats.org/presentationml/2006/ole">
              <p:oleObj spid="_x0000_s3078" name="Rovnice" r:id="rId8" imgW="114120" imgH="152280" progId="Equation.3">
                <p:embed/>
              </p:oleObj>
            </a:graphicData>
          </a:graphic>
        </p:graphicFrame>
        <p:graphicFrame>
          <p:nvGraphicFramePr>
            <p:cNvPr id="1036" name="Object 1"/>
            <p:cNvGraphicFramePr>
              <a:graphicFrameLocks noChangeAspect="1"/>
            </p:cNvGraphicFramePr>
            <p:nvPr/>
          </p:nvGraphicFramePr>
          <p:xfrm>
            <a:off x="2107956" y="4437112"/>
            <a:ext cx="303804" cy="216000"/>
          </p:xfrm>
          <a:graphic>
            <a:graphicData uri="http://schemas.openxmlformats.org/presentationml/2006/ole">
              <p:oleObj spid="_x0000_s3079" name="Rovnice" r:id="rId9" imgW="215640" imgH="152280" progId="Equation.3">
                <p:embed/>
              </p:oleObj>
            </a:graphicData>
          </a:graphic>
        </p:graphicFrame>
        <p:graphicFrame>
          <p:nvGraphicFramePr>
            <p:cNvPr id="1037" name="Object 1"/>
            <p:cNvGraphicFramePr>
              <a:graphicFrameLocks noChangeAspect="1"/>
            </p:cNvGraphicFramePr>
            <p:nvPr/>
          </p:nvGraphicFramePr>
          <p:xfrm>
            <a:off x="6732240" y="4437112"/>
            <a:ext cx="160824" cy="216000"/>
          </p:xfrm>
          <a:graphic>
            <a:graphicData uri="http://schemas.openxmlformats.org/presentationml/2006/ole">
              <p:oleObj spid="_x0000_s3080" name="Rovnice" r:id="rId10" imgW="114120" imgH="152280" progId="Equation.3">
                <p:embed/>
              </p:oleObj>
            </a:graphicData>
          </a:graphic>
        </p:graphicFrame>
        <p:graphicFrame>
          <p:nvGraphicFramePr>
            <p:cNvPr id="1038" name="Object 1"/>
            <p:cNvGraphicFramePr>
              <a:graphicFrameLocks noChangeAspect="1"/>
            </p:cNvGraphicFramePr>
            <p:nvPr/>
          </p:nvGraphicFramePr>
          <p:xfrm>
            <a:off x="4572000" y="6565900"/>
            <a:ext cx="302868" cy="216000"/>
          </p:xfrm>
          <a:graphic>
            <a:graphicData uri="http://schemas.openxmlformats.org/presentationml/2006/ole">
              <p:oleObj spid="_x0000_s3081" name="Rovnice" r:id="rId11" imgW="215640" imgH="152280" progId="Equation.3">
                <p:embed/>
              </p:oleObj>
            </a:graphicData>
          </a:graphic>
        </p:graphicFrame>
      </p:grpSp>
      <p:grpSp>
        <p:nvGrpSpPr>
          <p:cNvPr id="45" name="Skupina 44"/>
          <p:cNvGrpSpPr/>
          <p:nvPr/>
        </p:nvGrpSpPr>
        <p:grpSpPr>
          <a:xfrm>
            <a:off x="3402000" y="1916410"/>
            <a:ext cx="2502264" cy="2137524"/>
            <a:chOff x="3401872" y="2276872"/>
            <a:chExt cx="2502264" cy="2137524"/>
          </a:xfrm>
        </p:grpSpPr>
        <p:cxnSp>
          <p:nvCxnSpPr>
            <p:cNvPr id="24" name="Přímá spojovací čára 23"/>
            <p:cNvCxnSpPr/>
            <p:nvPr/>
          </p:nvCxnSpPr>
          <p:spPr>
            <a:xfrm flipH="1" flipV="1">
              <a:off x="3401872" y="2276872"/>
              <a:ext cx="1170128" cy="2133128"/>
            </a:xfrm>
            <a:prstGeom prst="line">
              <a:avLst/>
            </a:prstGeom>
            <a:ln w="28575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Skupina 44"/>
            <p:cNvGrpSpPr/>
            <p:nvPr/>
          </p:nvGrpSpPr>
          <p:grpSpPr>
            <a:xfrm>
              <a:off x="4104136" y="3284984"/>
              <a:ext cx="1800000" cy="1129412"/>
              <a:chOff x="4104136" y="3284984"/>
              <a:chExt cx="1800000" cy="1129412"/>
            </a:xfrm>
          </p:grpSpPr>
          <p:pic>
            <p:nvPicPr>
              <p:cNvPr id="1032" name="Picture 8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104136" y="3284984"/>
                <a:ext cx="1800000" cy="11294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7" name="Skupina 43"/>
              <p:cNvGrpSpPr/>
              <p:nvPr/>
            </p:nvGrpSpPr>
            <p:grpSpPr>
              <a:xfrm rot="-5340000">
                <a:off x="4104000" y="3504073"/>
                <a:ext cx="237024" cy="185688"/>
                <a:chOff x="5066072" y="3766529"/>
                <a:chExt cx="237024" cy="185688"/>
              </a:xfrm>
            </p:grpSpPr>
            <p:cxnSp>
              <p:nvCxnSpPr>
                <p:cNvPr id="42" name="Přímá spojovací čára 41"/>
                <p:cNvCxnSpPr/>
                <p:nvPr/>
              </p:nvCxnSpPr>
              <p:spPr>
                <a:xfrm rot="13440000" flipV="1">
                  <a:off x="5141096" y="3766529"/>
                  <a:ext cx="162000" cy="108000"/>
                </a:xfrm>
                <a:prstGeom prst="line">
                  <a:avLst/>
                </a:prstGeom>
                <a:ln w="28575"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Přímá spojovací čára 42"/>
                <p:cNvCxnSpPr/>
                <p:nvPr/>
              </p:nvCxnSpPr>
              <p:spPr>
                <a:xfrm rot="13440000" flipH="1" flipV="1">
                  <a:off x="5066072" y="3844217"/>
                  <a:ext cx="162000" cy="108000"/>
                </a:xfrm>
                <a:prstGeom prst="line">
                  <a:avLst/>
                </a:prstGeom>
                <a:ln w="28575"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aphicFrame>
        <p:nvGraphicFramePr>
          <p:cNvPr id="3082" name="Object 1"/>
          <p:cNvGraphicFramePr>
            <a:graphicFrameLocks noChangeAspect="1"/>
          </p:cNvGraphicFramePr>
          <p:nvPr/>
        </p:nvGraphicFramePr>
        <p:xfrm>
          <a:off x="3095005" y="1412776"/>
          <a:ext cx="396875" cy="647700"/>
        </p:xfrm>
        <a:graphic>
          <a:graphicData uri="http://schemas.openxmlformats.org/presentationml/2006/ole">
            <p:oleObj spid="_x0000_s3082" name="Rovnice" r:id="rId13" imgW="241200" imgH="393480" progId="Equation.3">
              <p:embed/>
            </p:oleObj>
          </a:graphicData>
        </a:graphic>
      </p:graphicFrame>
      <p:grpSp>
        <p:nvGrpSpPr>
          <p:cNvPr id="58" name="Skupina 57"/>
          <p:cNvGrpSpPr/>
          <p:nvPr/>
        </p:nvGrpSpPr>
        <p:grpSpPr>
          <a:xfrm>
            <a:off x="4954891" y="2369946"/>
            <a:ext cx="1170128" cy="2133128"/>
            <a:chOff x="4954891" y="2730408"/>
            <a:chExt cx="1170128" cy="2133128"/>
          </a:xfrm>
        </p:grpSpPr>
        <p:cxnSp>
          <p:nvCxnSpPr>
            <p:cNvPr id="18" name="Přímá spojovací čára 17"/>
            <p:cNvCxnSpPr/>
            <p:nvPr/>
          </p:nvCxnSpPr>
          <p:spPr>
            <a:xfrm rot="1800000" flipV="1">
              <a:off x="4954891" y="2730408"/>
              <a:ext cx="1170128" cy="2133128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Skupina 55"/>
            <p:cNvGrpSpPr/>
            <p:nvPr/>
          </p:nvGrpSpPr>
          <p:grpSpPr>
            <a:xfrm>
              <a:off x="5323810" y="3900192"/>
              <a:ext cx="383178" cy="536920"/>
              <a:chOff x="5323810" y="3900192"/>
              <a:chExt cx="383178" cy="536920"/>
            </a:xfrm>
          </p:grpSpPr>
          <p:grpSp>
            <p:nvGrpSpPr>
              <p:cNvPr id="55" name="Skupina 54"/>
              <p:cNvGrpSpPr/>
              <p:nvPr/>
            </p:nvGrpSpPr>
            <p:grpSpPr>
              <a:xfrm rot="6960000">
                <a:off x="5337550" y="3886452"/>
                <a:ext cx="196466" cy="223946"/>
                <a:chOff x="3383011" y="6166441"/>
                <a:chExt cx="196466" cy="223946"/>
              </a:xfrm>
            </p:grpSpPr>
            <p:cxnSp>
              <p:nvCxnSpPr>
                <p:cNvPr id="53" name="Přímá spojovací čára 52"/>
                <p:cNvCxnSpPr/>
                <p:nvPr/>
              </p:nvCxnSpPr>
              <p:spPr>
                <a:xfrm rot="7500000" flipV="1">
                  <a:off x="3356011" y="6193441"/>
                  <a:ext cx="162000" cy="108000"/>
                </a:xfrm>
                <a:prstGeom prst="line">
                  <a:avLst/>
                </a:prstGeom>
                <a:ln w="28575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Přímá spojovací čára 53"/>
                <p:cNvCxnSpPr/>
                <p:nvPr/>
              </p:nvCxnSpPr>
              <p:spPr>
                <a:xfrm rot="7500000" flipH="1" flipV="1">
                  <a:off x="3444477" y="6255387"/>
                  <a:ext cx="162000" cy="108000"/>
                </a:xfrm>
                <a:prstGeom prst="line">
                  <a:avLst/>
                </a:prstGeom>
                <a:ln w="28575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3083" name="Picture 11"/>
              <p:cNvPicPr>
                <a:picLocks noChangeAspect="1" noChangeArrowheads="1"/>
              </p:cNvPicPr>
              <p:nvPr/>
            </p:nvPicPr>
            <p:blipFill>
              <a:blip r:embed="rId1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64088" y="3913237"/>
                <a:ext cx="342900" cy="523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aphicFrame>
        <p:nvGraphicFramePr>
          <p:cNvPr id="3084" name="Object 3"/>
          <p:cNvGraphicFramePr>
            <a:graphicFrameLocks noChangeAspect="1"/>
          </p:cNvGraphicFramePr>
          <p:nvPr/>
        </p:nvGraphicFramePr>
        <p:xfrm>
          <a:off x="4139952" y="6210548"/>
          <a:ext cx="395198" cy="647452"/>
        </p:xfrm>
        <a:graphic>
          <a:graphicData uri="http://schemas.openxmlformats.org/presentationml/2006/ole">
            <p:oleObj spid="_x0000_s3084" name="Rovnice" r:id="rId15" imgW="241200" imgH="393480" progId="Equation.3">
              <p:embed/>
            </p:oleObj>
          </a:graphicData>
        </a:graphic>
      </p:graphicFrame>
      <p:graphicFrame>
        <p:nvGraphicFramePr>
          <p:cNvPr id="3085" name="Object 4"/>
          <p:cNvGraphicFramePr>
            <a:graphicFrameLocks noChangeAspect="1"/>
          </p:cNvGraphicFramePr>
          <p:nvPr/>
        </p:nvGraphicFramePr>
        <p:xfrm>
          <a:off x="6660232" y="2492896"/>
          <a:ext cx="306857" cy="647650"/>
        </p:xfrm>
        <a:graphic>
          <a:graphicData uri="http://schemas.openxmlformats.org/presentationml/2006/ole">
            <p:oleObj spid="_x0000_s3085" name="Rovnice" r:id="rId16" imgW="164880" imgH="393480" progId="Equation.3">
              <p:embed/>
            </p:oleObj>
          </a:graphicData>
        </a:graphic>
      </p:graphicFrame>
      <p:grpSp>
        <p:nvGrpSpPr>
          <p:cNvPr id="66" name="Skupina 65"/>
          <p:cNvGrpSpPr/>
          <p:nvPr/>
        </p:nvGrpSpPr>
        <p:grpSpPr>
          <a:xfrm>
            <a:off x="3851920" y="3384000"/>
            <a:ext cx="1296144" cy="2925320"/>
            <a:chOff x="3851920" y="3384000"/>
            <a:chExt cx="1296144" cy="2925320"/>
          </a:xfrm>
        </p:grpSpPr>
        <p:cxnSp>
          <p:nvCxnSpPr>
            <p:cNvPr id="20" name="Přímá spojovací čára 19"/>
            <p:cNvCxnSpPr/>
            <p:nvPr/>
          </p:nvCxnSpPr>
          <p:spPr>
            <a:xfrm>
              <a:off x="4572000" y="4077072"/>
              <a:ext cx="0" cy="2232248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" name="Skupina 60"/>
            <p:cNvGrpSpPr/>
            <p:nvPr/>
          </p:nvGrpSpPr>
          <p:grpSpPr>
            <a:xfrm>
              <a:off x="3851920" y="3384000"/>
              <a:ext cx="1296144" cy="1381699"/>
              <a:chOff x="3851920" y="3384000"/>
              <a:chExt cx="1296144" cy="1381699"/>
            </a:xfrm>
          </p:grpSpPr>
          <p:grpSp>
            <p:nvGrpSpPr>
              <p:cNvPr id="9" name="Skupina 49"/>
              <p:cNvGrpSpPr/>
              <p:nvPr/>
            </p:nvGrpSpPr>
            <p:grpSpPr>
              <a:xfrm rot="13860000">
                <a:off x="4355976" y="4554332"/>
                <a:ext cx="238366" cy="184368"/>
                <a:chOff x="7394771" y="2678371"/>
                <a:chExt cx="238366" cy="184368"/>
              </a:xfrm>
            </p:grpSpPr>
            <p:cxnSp>
              <p:nvCxnSpPr>
                <p:cNvPr id="48" name="Přímá spojovací čára 47"/>
                <p:cNvCxnSpPr/>
                <p:nvPr/>
              </p:nvCxnSpPr>
              <p:spPr>
                <a:xfrm rot="8100000" flipV="1">
                  <a:off x="7394771" y="2678371"/>
                  <a:ext cx="162000" cy="108000"/>
                </a:xfrm>
                <a:prstGeom prst="line">
                  <a:avLst/>
                </a:prstGeom>
                <a:ln w="28575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Přímá spojovací čára 48"/>
                <p:cNvCxnSpPr/>
                <p:nvPr/>
              </p:nvCxnSpPr>
              <p:spPr>
                <a:xfrm rot="8100000" flipH="1" flipV="1">
                  <a:off x="7471137" y="2754739"/>
                  <a:ext cx="162000" cy="108000"/>
                </a:xfrm>
                <a:prstGeom prst="line">
                  <a:avLst/>
                </a:prstGeom>
                <a:ln w="28575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3086" name="Picture 14"/>
              <p:cNvPicPr>
                <a:picLocks noChangeAspect="1" noChangeArrowheads="1"/>
              </p:cNvPicPr>
              <p:nvPr/>
            </p:nvPicPr>
            <p:blipFill>
              <a:blip r:embed="rId1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851920" y="3384000"/>
                <a:ext cx="1296144" cy="1356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64" name="Skupina 63"/>
          <p:cNvGrpSpPr/>
          <p:nvPr/>
        </p:nvGrpSpPr>
        <p:grpSpPr>
          <a:xfrm>
            <a:off x="2771800" y="2204864"/>
            <a:ext cx="4111168" cy="3528392"/>
            <a:chOff x="2800584" y="2204864"/>
            <a:chExt cx="4111168" cy="3528392"/>
          </a:xfrm>
        </p:grpSpPr>
        <p:grpSp>
          <p:nvGrpSpPr>
            <p:cNvPr id="5" name="Skupina 38"/>
            <p:cNvGrpSpPr>
              <a:grpSpLocks noChangeAspect="1"/>
            </p:cNvGrpSpPr>
            <p:nvPr/>
          </p:nvGrpSpPr>
          <p:grpSpPr>
            <a:xfrm rot="13440000">
              <a:off x="5869878" y="2590861"/>
              <a:ext cx="162000" cy="216000"/>
              <a:chOff x="6660232" y="2996952"/>
              <a:chExt cx="216024" cy="288032"/>
            </a:xfrm>
          </p:grpSpPr>
          <p:cxnSp>
            <p:nvCxnSpPr>
              <p:cNvPr id="35" name="Přímá spojovací čára 34"/>
              <p:cNvCxnSpPr/>
              <p:nvPr/>
            </p:nvCxnSpPr>
            <p:spPr>
              <a:xfrm flipV="1">
                <a:off x="6660232" y="3140968"/>
                <a:ext cx="216024" cy="144016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Přímá spojovací čára 37"/>
              <p:cNvCxnSpPr/>
              <p:nvPr/>
            </p:nvCxnSpPr>
            <p:spPr>
              <a:xfrm flipH="1" flipV="1">
                <a:off x="6660232" y="2996952"/>
                <a:ext cx="216024" cy="144016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" name="Přímá spojovací čára 9"/>
            <p:cNvCxnSpPr/>
            <p:nvPr/>
          </p:nvCxnSpPr>
          <p:spPr>
            <a:xfrm flipV="1">
              <a:off x="4572000" y="2204864"/>
              <a:ext cx="1728192" cy="184509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87" name="Picture 15"/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00584" y="2471241"/>
              <a:ext cx="3427600" cy="3262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8" name="Picture 16"/>
            <p:cNvPicPr>
              <a:picLocks noChangeAspect="1" noChangeArrowheads="1"/>
            </p:cNvPicPr>
            <p:nvPr/>
          </p:nvPicPr>
          <p:blipFill>
            <a:blip r:embed="rId1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427984" y="2564904"/>
              <a:ext cx="2483768" cy="3146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3089" name="Object 5"/>
          <p:cNvGraphicFramePr>
            <a:graphicFrameLocks noChangeAspect="1"/>
          </p:cNvGraphicFramePr>
          <p:nvPr/>
        </p:nvGraphicFramePr>
        <p:xfrm>
          <a:off x="6300192" y="1772816"/>
          <a:ext cx="417160" cy="648072"/>
        </p:xfrm>
        <a:graphic>
          <a:graphicData uri="http://schemas.openxmlformats.org/presentationml/2006/ole">
            <p:oleObj spid="_x0000_s3089" name="Rovnice" r:id="rId20" imgW="2538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35280" cy="1368152"/>
          </a:xfrm>
        </p:spPr>
        <p:txBody>
          <a:bodyPr anchor="t">
            <a:noAutofit/>
          </a:bodyPr>
          <a:lstStyle/>
          <a:p>
            <a:r>
              <a:rPr lang="cs-CZ" sz="3200" b="1" dirty="0"/>
              <a:t>Načrtni do jednotkové kružnice následující </a:t>
            </a:r>
            <a:r>
              <a:rPr lang="cs-CZ" sz="3200" b="1" dirty="0" smtClean="0"/>
              <a:t>úhly </a:t>
            </a:r>
            <a:r>
              <a:rPr lang="cs-CZ" sz="3200" b="1" dirty="0"/>
              <a:t>a ke každému napiš velikost v obloukové míře</a:t>
            </a:r>
            <a:r>
              <a:rPr lang="cs-CZ" sz="3200" b="1" dirty="0" smtClean="0"/>
              <a:t>:</a:t>
            </a:r>
            <a:endParaRPr lang="en-GB" sz="3200" b="1" dirty="0"/>
          </a:p>
        </p:txBody>
      </p:sp>
      <p:graphicFrame>
        <p:nvGraphicFramePr>
          <p:cNvPr id="4107" name="Object 1"/>
          <p:cNvGraphicFramePr>
            <a:graphicFrameLocks noChangeAspect="1"/>
          </p:cNvGraphicFramePr>
          <p:nvPr/>
        </p:nvGraphicFramePr>
        <p:xfrm>
          <a:off x="3614118" y="1556792"/>
          <a:ext cx="1795462" cy="779463"/>
        </p:xfrm>
        <a:graphic>
          <a:graphicData uri="http://schemas.openxmlformats.org/presentationml/2006/ole">
            <p:oleObj spid="_x0000_s4107" name="Rovnice" r:id="rId3" imgW="469800" imgH="203040" progId="Equation.3">
              <p:embed/>
            </p:oleObj>
          </a:graphicData>
        </a:graphic>
      </p:graphicFrame>
      <p:graphicFrame>
        <p:nvGraphicFramePr>
          <p:cNvPr id="4108" name="Object 12"/>
          <p:cNvGraphicFramePr>
            <a:graphicFrameLocks noChangeAspect="1"/>
          </p:cNvGraphicFramePr>
          <p:nvPr/>
        </p:nvGraphicFramePr>
        <p:xfrm>
          <a:off x="3492500" y="2595563"/>
          <a:ext cx="2041525" cy="877887"/>
        </p:xfrm>
        <a:graphic>
          <a:graphicData uri="http://schemas.openxmlformats.org/presentationml/2006/ole">
            <p:oleObj spid="_x0000_s4108" name="Rovnice" r:id="rId4" imgW="533160" imgH="228600" progId="Equation.3">
              <p:embed/>
            </p:oleObj>
          </a:graphicData>
        </a:graphic>
      </p:graphicFrame>
      <p:graphicFrame>
        <p:nvGraphicFramePr>
          <p:cNvPr id="4109" name="Object 13"/>
          <p:cNvGraphicFramePr>
            <a:graphicFrameLocks noChangeAspect="1"/>
          </p:cNvGraphicFramePr>
          <p:nvPr/>
        </p:nvGraphicFramePr>
        <p:xfrm>
          <a:off x="3516487" y="3732230"/>
          <a:ext cx="1990725" cy="877887"/>
        </p:xfrm>
        <a:graphic>
          <a:graphicData uri="http://schemas.openxmlformats.org/presentationml/2006/ole">
            <p:oleObj spid="_x0000_s4109" name="Rovnice" r:id="rId5" imgW="520560" imgH="228600" progId="Equation.3">
              <p:embed/>
            </p:oleObj>
          </a:graphicData>
        </a:graphic>
      </p:graphicFrame>
      <p:graphicFrame>
        <p:nvGraphicFramePr>
          <p:cNvPr id="4110" name="Object 14"/>
          <p:cNvGraphicFramePr>
            <a:graphicFrameLocks noChangeAspect="1"/>
          </p:cNvGraphicFramePr>
          <p:nvPr/>
        </p:nvGraphicFramePr>
        <p:xfrm>
          <a:off x="3491880" y="4869160"/>
          <a:ext cx="2039938" cy="779463"/>
        </p:xfrm>
        <a:graphic>
          <a:graphicData uri="http://schemas.openxmlformats.org/presentationml/2006/ole">
            <p:oleObj spid="_x0000_s4110" name="Rovnice" r:id="rId6" imgW="5331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3792538" y="1341438"/>
          <a:ext cx="1335087" cy="1220787"/>
        </p:xfrm>
        <a:graphic>
          <a:graphicData uri="http://schemas.openxmlformats.org/presentationml/2006/ole">
            <p:oleObj spid="_x0000_s5122" name="Rovnice" r:id="rId3" imgW="431640" imgH="393480" progId="Equation.3">
              <p:embed/>
            </p:oleObj>
          </a:graphicData>
        </a:graphic>
      </p:graphicFrame>
      <p:graphicFrame>
        <p:nvGraphicFramePr>
          <p:cNvPr id="1027" name="Object 1"/>
          <p:cNvGraphicFramePr>
            <a:graphicFrameLocks noChangeAspect="1"/>
          </p:cNvGraphicFramePr>
          <p:nvPr/>
        </p:nvGraphicFramePr>
        <p:xfrm>
          <a:off x="3655166" y="2684061"/>
          <a:ext cx="1612207" cy="1222965"/>
        </p:xfrm>
        <a:graphic>
          <a:graphicData uri="http://schemas.openxmlformats.org/presentationml/2006/ole">
            <p:oleObj spid="_x0000_s5123" name="Rovnice" r:id="rId4" imgW="520560" imgH="393480" progId="Equation.3">
              <p:embed/>
            </p:oleObj>
          </a:graphicData>
        </a:graphic>
      </p:graphicFrame>
      <p:graphicFrame>
        <p:nvGraphicFramePr>
          <p:cNvPr id="1028" name="Object 1"/>
          <p:cNvGraphicFramePr>
            <a:graphicFrameLocks noChangeAspect="1"/>
          </p:cNvGraphicFramePr>
          <p:nvPr/>
        </p:nvGraphicFramePr>
        <p:xfrm>
          <a:off x="3714750" y="4305300"/>
          <a:ext cx="1493838" cy="669925"/>
        </p:xfrm>
        <a:graphic>
          <a:graphicData uri="http://schemas.openxmlformats.org/presentationml/2006/ole">
            <p:oleObj spid="_x0000_s5124" name="Rovnice" r:id="rId5" imgW="482400" imgH="215640" progId="Equation.3">
              <p:embed/>
            </p:oleObj>
          </a:graphicData>
        </a:graphic>
      </p:graphicFrame>
      <p:graphicFrame>
        <p:nvGraphicFramePr>
          <p:cNvPr id="1029" name="Object 1"/>
          <p:cNvGraphicFramePr>
            <a:graphicFrameLocks noChangeAspect="1"/>
          </p:cNvGraphicFramePr>
          <p:nvPr/>
        </p:nvGraphicFramePr>
        <p:xfrm>
          <a:off x="3635896" y="5373216"/>
          <a:ext cx="1650747" cy="1221681"/>
        </p:xfrm>
        <a:graphic>
          <a:graphicData uri="http://schemas.openxmlformats.org/presentationml/2006/ole">
            <p:oleObj spid="_x0000_s5125" name="Rovnice" r:id="rId6" imgW="533160" imgH="393480" progId="Equation.3">
              <p:embed/>
            </p:oleObj>
          </a:graphicData>
        </a:graphic>
      </p:graphicFrame>
      <p:sp>
        <p:nvSpPr>
          <p:cNvPr id="12" name="Nadpis 1"/>
          <p:cNvSpPr txBox="1">
            <a:spLocks/>
          </p:cNvSpPr>
          <p:nvPr/>
        </p:nvSpPr>
        <p:spPr>
          <a:xfrm>
            <a:off x="395536" y="44624"/>
            <a:ext cx="8435280" cy="13681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Načrtni do jednotkové kružnice následující úhly a ke každému napiš velikost v obloukové míře: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000" dirty="0" smtClean="0"/>
              <a:t>[</a:t>
            </a:r>
            <a:r>
              <a:rPr lang="cs-CZ" sz="2000" dirty="0" smtClean="0"/>
              <a:t>1</a:t>
            </a:r>
            <a:r>
              <a:rPr lang="en-US" sz="2000" dirty="0" smtClean="0"/>
              <a:t>]</a:t>
            </a:r>
            <a:r>
              <a:rPr lang="cs-CZ" sz="2000" dirty="0" smtClean="0"/>
              <a:t> KRYNICKÝ</a:t>
            </a:r>
            <a:r>
              <a:rPr lang="cs-CZ" sz="2000" dirty="0"/>
              <a:t>, Martin. Tabulkové hodnoty orientovaných úhlů. KRYNICKÝ, Martin. </a:t>
            </a:r>
            <a:r>
              <a:rPr lang="cs-CZ" sz="2000" i="1" dirty="0"/>
              <a:t>Www.realisticky.</a:t>
            </a:r>
            <a:r>
              <a:rPr lang="cs-CZ" sz="2000" i="1" dirty="0" err="1"/>
              <a:t>cz</a:t>
            </a:r>
            <a:r>
              <a:rPr lang="cs-CZ" sz="2000" i="1" dirty="0"/>
              <a:t>: když (se) chcete naučit...</a:t>
            </a:r>
            <a:r>
              <a:rPr lang="cs-CZ" sz="2000" dirty="0"/>
              <a:t> [online]. 2010 [cit. 2014-11-29]. Dostupné z: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www.realisticky.cz/ucebnice/01%20Matematika%20S%C5%A0/04%20Goniometrie/02%20Goniometrick%C3%A9%20funkce/06%20Tabulkov%C3%A9%20hodnoty%20orientovan%C3%BDch%20%C3%BAhl%C5%AF.pdf</a:t>
            </a:r>
            <a:endParaRPr lang="cs-CZ" sz="2000" dirty="0" smtClean="0"/>
          </a:p>
          <a:p>
            <a:pPr marL="177800" indent="-177800" algn="ctr">
              <a:spcAft>
                <a:spcPts val="1200"/>
              </a:spcAft>
            </a:pPr>
            <a:r>
              <a:rPr lang="cs-CZ" sz="2000" dirty="0" smtClean="0"/>
              <a:t>ostatní obrázky jednotkové kružnice byly vytvořeny v softwaru </a:t>
            </a:r>
            <a:r>
              <a:rPr lang="cs-CZ" sz="2000" dirty="0" err="1" smtClean="0"/>
              <a:t>GeoGebra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 a pomocí prostředků softwaru MS PowerPoint</a:t>
            </a:r>
            <a:endParaRPr lang="en-GB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676456" y="6453336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139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2.3 JEDNOTKOVÁ KRUŽNICE</vt:lpstr>
      <vt:lpstr>JEDNOTKOVÁ KRUŽNICE</vt:lpstr>
      <vt:lpstr>Načrtni do jednotkové kružnice následující úhly:</vt:lpstr>
      <vt:lpstr>Nakresli do JK koncová ramena úhlů, která splývají s poloosami soustavy souřadnic. Ke každému ramenu napiš základní velikost úhlu ve stupňové i obloukové míře.</vt:lpstr>
      <vt:lpstr>Snímek 5</vt:lpstr>
      <vt:lpstr>Načrtni do jednotkové kružnice následující úhly:</vt:lpstr>
      <vt:lpstr>Načrtni do jednotkové kružnice následující úhly a ke každému napiš velikost v obloukové míře:</vt:lpstr>
      <vt:lpstr>Snímek 8</vt:lpstr>
      <vt:lpstr>Zdroje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2.3 JEDNOTKOVÁ KRUŽNICE</dc:title>
  <dc:creator>Mgr. Petra Toboříková</dc:creator>
  <cp:lastModifiedBy>Mgr. Petra Toboříková</cp:lastModifiedBy>
  <cp:revision>23</cp:revision>
  <dcterms:created xsi:type="dcterms:W3CDTF">2014-11-29T12:37:37Z</dcterms:created>
  <dcterms:modified xsi:type="dcterms:W3CDTF">2014-12-03T15:09:47Z</dcterms:modified>
</cp:coreProperties>
</file>