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1" r:id="rId3"/>
    <p:sldId id="265" r:id="rId4"/>
    <p:sldId id="267" r:id="rId5"/>
    <p:sldId id="262" r:id="rId6"/>
    <p:sldId id="263" r:id="rId7"/>
    <p:sldId id="264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99FF66"/>
    <a:srgbClr val="008000"/>
    <a:srgbClr val="CCFF66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18" Type="http://schemas.openxmlformats.org/officeDocument/2006/relationships/image" Target="../media/image2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17" Type="http://schemas.openxmlformats.org/officeDocument/2006/relationships/image" Target="../media/image22.wmf"/><Relationship Id="rId2" Type="http://schemas.openxmlformats.org/officeDocument/2006/relationships/image" Target="../media/image2.wmf"/><Relationship Id="rId16" Type="http://schemas.openxmlformats.org/officeDocument/2006/relationships/image" Target="../media/image21.wmf"/><Relationship Id="rId1" Type="http://schemas.openxmlformats.org/officeDocument/2006/relationships/image" Target="../media/image1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5" Type="http://schemas.openxmlformats.org/officeDocument/2006/relationships/image" Target="../media/image2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12" Type="http://schemas.openxmlformats.org/officeDocument/2006/relationships/image" Target="../media/image3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27.wmf"/><Relationship Id="rId11" Type="http://schemas.openxmlformats.org/officeDocument/2006/relationships/image" Target="../media/image32.wmf"/><Relationship Id="rId5" Type="http://schemas.openxmlformats.org/officeDocument/2006/relationships/image" Target="../media/image26.wmf"/><Relationship Id="rId10" Type="http://schemas.openxmlformats.org/officeDocument/2006/relationships/image" Target="../media/image31.wmf"/><Relationship Id="rId4" Type="http://schemas.openxmlformats.org/officeDocument/2006/relationships/image" Target="../media/image25.wmf"/><Relationship Id="rId9" Type="http://schemas.openxmlformats.org/officeDocument/2006/relationships/image" Target="../media/image3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image" Target="../media/image46.wmf"/><Relationship Id="rId3" Type="http://schemas.openxmlformats.org/officeDocument/2006/relationships/image" Target="../media/image36.wmf"/><Relationship Id="rId7" Type="http://schemas.openxmlformats.org/officeDocument/2006/relationships/image" Target="../media/image40.wmf"/><Relationship Id="rId12" Type="http://schemas.openxmlformats.org/officeDocument/2006/relationships/image" Target="../media/image45.wmf"/><Relationship Id="rId2" Type="http://schemas.openxmlformats.org/officeDocument/2006/relationships/image" Target="../media/image35.wmf"/><Relationship Id="rId16" Type="http://schemas.openxmlformats.org/officeDocument/2006/relationships/image" Target="../media/image49.wmf"/><Relationship Id="rId1" Type="http://schemas.openxmlformats.org/officeDocument/2006/relationships/image" Target="../media/image34.wmf"/><Relationship Id="rId6" Type="http://schemas.openxmlformats.org/officeDocument/2006/relationships/image" Target="../media/image39.wmf"/><Relationship Id="rId11" Type="http://schemas.openxmlformats.org/officeDocument/2006/relationships/image" Target="../media/image44.wmf"/><Relationship Id="rId5" Type="http://schemas.openxmlformats.org/officeDocument/2006/relationships/image" Target="../media/image38.wmf"/><Relationship Id="rId15" Type="http://schemas.openxmlformats.org/officeDocument/2006/relationships/image" Target="../media/image48.wmf"/><Relationship Id="rId10" Type="http://schemas.openxmlformats.org/officeDocument/2006/relationships/image" Target="../media/image43.wmf"/><Relationship Id="rId4" Type="http://schemas.openxmlformats.org/officeDocument/2006/relationships/image" Target="../media/image37.wmf"/><Relationship Id="rId9" Type="http://schemas.openxmlformats.org/officeDocument/2006/relationships/image" Target="../media/image42.wmf"/><Relationship Id="rId14" Type="http://schemas.openxmlformats.org/officeDocument/2006/relationships/image" Target="../media/image4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>
                <a:alpha val="49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7F44B-BFEF-4FDD-8FDC-FE3EFAF06500}" type="datetimeFigureOut">
              <a:rPr lang="en-GB" smtClean="0"/>
              <a:pPr/>
              <a:t>05/03/2015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2F955-A396-4D72-AE37-45435FDB4F3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oleObject" Target="../embeddings/oleObject18.bin"/><Relationship Id="rId18" Type="http://schemas.openxmlformats.org/officeDocument/2006/relationships/oleObject" Target="../embeddings/oleObject23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2.bin"/><Relationship Id="rId12" Type="http://schemas.openxmlformats.org/officeDocument/2006/relationships/oleObject" Target="../embeddings/oleObject17.bin"/><Relationship Id="rId17" Type="http://schemas.openxmlformats.org/officeDocument/2006/relationships/oleObject" Target="../embeddings/oleObject22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21.bin"/><Relationship Id="rId20" Type="http://schemas.openxmlformats.org/officeDocument/2006/relationships/oleObject" Target="../embeddings/oleObject25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1.bin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20.bin"/><Relationship Id="rId10" Type="http://schemas.openxmlformats.org/officeDocument/2006/relationships/oleObject" Target="../embeddings/oleObject15.bin"/><Relationship Id="rId19" Type="http://schemas.openxmlformats.org/officeDocument/2006/relationships/oleObject" Target="../embeddings/oleObject24.bin"/><Relationship Id="rId4" Type="http://schemas.openxmlformats.org/officeDocument/2006/relationships/oleObject" Target="../embeddings/oleObject9.bin"/><Relationship Id="rId9" Type="http://schemas.openxmlformats.org/officeDocument/2006/relationships/oleObject" Target="../embeddings/oleObject14.bin"/><Relationship Id="rId14" Type="http://schemas.openxmlformats.org/officeDocument/2006/relationships/oleObject" Target="../embeddings/oleObject1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oleObject" Target="../embeddings/oleObject36.bin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30.bin"/><Relationship Id="rId12" Type="http://schemas.openxmlformats.org/officeDocument/2006/relationships/oleObject" Target="../embeddings/oleObject3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9.bin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28.bin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27.bin"/><Relationship Id="rId9" Type="http://schemas.openxmlformats.org/officeDocument/2006/relationships/oleObject" Target="../embeddings/oleObject32.bin"/><Relationship Id="rId14" Type="http://schemas.openxmlformats.org/officeDocument/2006/relationships/oleObject" Target="../embeddings/oleObject3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13" Type="http://schemas.openxmlformats.org/officeDocument/2006/relationships/oleObject" Target="../embeddings/oleObject48.bin"/><Relationship Id="rId18" Type="http://schemas.openxmlformats.org/officeDocument/2006/relationships/oleObject" Target="../embeddings/oleObject53.bin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2.bin"/><Relationship Id="rId12" Type="http://schemas.openxmlformats.org/officeDocument/2006/relationships/oleObject" Target="../embeddings/oleObject47.bin"/><Relationship Id="rId17" Type="http://schemas.openxmlformats.org/officeDocument/2006/relationships/oleObject" Target="../embeddings/oleObject52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51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1.bin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0.bin"/><Relationship Id="rId15" Type="http://schemas.openxmlformats.org/officeDocument/2006/relationships/oleObject" Target="../embeddings/oleObject50.bin"/><Relationship Id="rId10" Type="http://schemas.openxmlformats.org/officeDocument/2006/relationships/oleObject" Target="../embeddings/oleObject45.bin"/><Relationship Id="rId4" Type="http://schemas.openxmlformats.org/officeDocument/2006/relationships/oleObject" Target="../embeddings/oleObject39.bin"/><Relationship Id="rId9" Type="http://schemas.openxmlformats.org/officeDocument/2006/relationships/oleObject" Target="../embeddings/oleObject44.bin"/><Relationship Id="rId14" Type="http://schemas.openxmlformats.org/officeDocument/2006/relationships/oleObject" Target="../embeddings/oleObject49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7200" dirty="0" smtClean="0"/>
              <a:t>3.1 Početní operace s komplexními čísly</a:t>
            </a:r>
            <a:endParaRPr lang="en-GB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4700736"/>
            <a:ext cx="7776864" cy="17526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cs-CZ" b="1" dirty="0" smtClean="0">
                <a:solidFill>
                  <a:schemeClr val="tx1"/>
                </a:solidFill>
              </a:rPr>
              <a:t>Mgr. Petra Toboříková, Ph.D.</a:t>
            </a:r>
          </a:p>
          <a:p>
            <a:r>
              <a:rPr lang="cs-CZ" sz="2400" b="1" dirty="0" smtClean="0"/>
              <a:t>VOŠZ a SZŠ, Hradec Králové, Komenského 234</a:t>
            </a:r>
            <a:endParaRPr lang="en-GB" sz="2400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-34528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 Komplexní čísla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11560" y="306896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3.1.1 Sčítání, odčítání a násobení komplexních čísel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18656" cy="634082"/>
          </a:xfrm>
        </p:spPr>
        <p:txBody>
          <a:bodyPr anchor="t">
            <a:noAutofit/>
          </a:bodyPr>
          <a:lstStyle/>
          <a:p>
            <a:pPr algn="l"/>
            <a:r>
              <a:rPr lang="cs-CZ" sz="3200" dirty="0" smtClean="0"/>
              <a:t>Jsou dána čísla:</a:t>
            </a:r>
            <a:endParaRPr lang="en-GB" sz="3200" dirty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3219450" y="265020"/>
          <a:ext cx="1928614" cy="643700"/>
        </p:xfrm>
        <a:graphic>
          <a:graphicData uri="http://schemas.openxmlformats.org/presentationml/2006/ole">
            <p:oleObj spid="_x0000_s17410" name="Rovnice" r:id="rId3" imgW="609480" imgH="203040" progId="Equation.3">
              <p:embed/>
            </p:oleObj>
          </a:graphicData>
        </a:graphic>
      </p:graphicFrame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5705301" y="260648"/>
          <a:ext cx="2251075" cy="642938"/>
        </p:xfrm>
        <a:graphic>
          <a:graphicData uri="http://schemas.openxmlformats.org/presentationml/2006/ole">
            <p:oleObj spid="_x0000_s17414" name="Rovnice" r:id="rId4" imgW="711000" imgH="203040" progId="Equation.3">
              <p:embed/>
            </p:oleObj>
          </a:graphicData>
        </a:graphic>
      </p:graphicFrame>
      <p:sp>
        <p:nvSpPr>
          <p:cNvPr id="19" name="Obdélník 18"/>
          <p:cNvSpPr/>
          <p:nvPr/>
        </p:nvSpPr>
        <p:spPr>
          <a:xfrm>
            <a:off x="539552" y="1196752"/>
            <a:ext cx="20162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Urči: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  <a:endParaRPr lang="en-GB" sz="3200" dirty="0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2124076" y="1705943"/>
          <a:ext cx="1285875" cy="642937"/>
        </p:xfrm>
        <a:graphic>
          <a:graphicData uri="http://schemas.openxmlformats.org/presentationml/2006/ole">
            <p:oleObj spid="_x0000_s17415" name="Rovnice" r:id="rId5" imgW="406080" imgH="203040" progId="Equation.3">
              <p:embed/>
            </p:oleObj>
          </a:graphicData>
        </a:graphic>
      </p:graphicFrame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2124076" y="2498031"/>
          <a:ext cx="1285875" cy="642937"/>
        </p:xfrm>
        <a:graphic>
          <a:graphicData uri="http://schemas.openxmlformats.org/presentationml/2006/ole">
            <p:oleObj spid="_x0000_s17416" name="Rovnice" r:id="rId6" imgW="406080" imgH="203040" progId="Equation.3">
              <p:embed/>
            </p:oleObj>
          </a:graphicData>
        </a:graphic>
      </p:graphicFrame>
      <p:graphicFrame>
        <p:nvGraphicFramePr>
          <p:cNvPr id="17417" name="Object 9"/>
          <p:cNvGraphicFramePr>
            <a:graphicFrameLocks noChangeAspect="1"/>
          </p:cNvGraphicFramePr>
          <p:nvPr/>
        </p:nvGraphicFramePr>
        <p:xfrm>
          <a:off x="2124076" y="3218110"/>
          <a:ext cx="1285875" cy="642938"/>
        </p:xfrm>
        <a:graphic>
          <a:graphicData uri="http://schemas.openxmlformats.org/presentationml/2006/ole">
            <p:oleObj spid="_x0000_s17417" name="Rovnice" r:id="rId7" imgW="406080" imgH="203040" progId="Equation.3">
              <p:embed/>
            </p:oleObj>
          </a:graphicData>
        </a:graphic>
      </p:graphicFrame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1963738" y="4077072"/>
          <a:ext cx="1606550" cy="642938"/>
        </p:xfrm>
        <a:graphic>
          <a:graphicData uri="http://schemas.openxmlformats.org/presentationml/2006/ole">
            <p:oleObj spid="_x0000_s17418" name="Rovnice" r:id="rId8" imgW="507960" imgH="203040" progId="Equation.3">
              <p:embed/>
            </p:oleObj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2224882" y="4802188"/>
          <a:ext cx="1084262" cy="642937"/>
        </p:xfrm>
        <a:graphic>
          <a:graphicData uri="http://schemas.openxmlformats.org/presentationml/2006/ole">
            <p:oleObj spid="_x0000_s17419" name="Rovnice" r:id="rId9" imgW="3427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90" name="Object 7"/>
          <p:cNvGraphicFramePr>
            <a:graphicFrameLocks noChangeAspect="1"/>
          </p:cNvGraphicFramePr>
          <p:nvPr/>
        </p:nvGraphicFramePr>
        <p:xfrm>
          <a:off x="2293739" y="1989138"/>
          <a:ext cx="2854325" cy="522287"/>
        </p:xfrm>
        <a:graphic>
          <a:graphicData uri="http://schemas.openxmlformats.org/presentationml/2006/ole">
            <p:oleObj spid="_x0000_s20490" name="Rovnice" r:id="rId3" imgW="901440" imgH="164880" progId="Equation.3">
              <p:embed/>
            </p:oleObj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18656" cy="634082"/>
          </a:xfrm>
        </p:spPr>
        <p:txBody>
          <a:bodyPr anchor="t">
            <a:noAutofit/>
          </a:bodyPr>
          <a:lstStyle/>
          <a:p>
            <a:pPr algn="l"/>
            <a:r>
              <a:rPr lang="cs-CZ" sz="3200" dirty="0" smtClean="0"/>
              <a:t>Jsou dána čísla:</a:t>
            </a:r>
            <a:endParaRPr lang="en-GB" sz="3200" dirty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3219450" y="265020"/>
          <a:ext cx="1928614" cy="643700"/>
        </p:xfrm>
        <a:graphic>
          <a:graphicData uri="http://schemas.openxmlformats.org/presentationml/2006/ole">
            <p:oleObj spid="_x0000_s20482" name="Rovnice" r:id="rId4" imgW="609480" imgH="203040" progId="Equation.3">
              <p:embed/>
            </p:oleObj>
          </a:graphicData>
        </a:graphic>
      </p:graphicFrame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5705301" y="260648"/>
          <a:ext cx="2251075" cy="642938"/>
        </p:xfrm>
        <a:graphic>
          <a:graphicData uri="http://schemas.openxmlformats.org/presentationml/2006/ole">
            <p:oleObj spid="_x0000_s20483" name="Rovnice" r:id="rId5" imgW="711000" imgH="203040" progId="Equation.3">
              <p:embed/>
            </p:oleObj>
          </a:graphicData>
        </a:graphic>
      </p:graphicFrame>
      <p:sp>
        <p:nvSpPr>
          <p:cNvPr id="19" name="Obdélník 18"/>
          <p:cNvSpPr/>
          <p:nvPr/>
        </p:nvSpPr>
        <p:spPr>
          <a:xfrm>
            <a:off x="467544" y="836712"/>
            <a:ext cx="201622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Urči:</a:t>
            </a:r>
          </a:p>
          <a:p>
            <a:pPr marL="541338" indent="-541338">
              <a:spcAft>
                <a:spcPts val="2400"/>
              </a:spcAft>
              <a:buFont typeface="+mj-lt"/>
              <a:buAutoNum type="alphaLcParenR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/>
            </a:pPr>
            <a:endParaRPr lang="en-GB" sz="3200" dirty="0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1043608" y="1346200"/>
          <a:ext cx="1687513" cy="642938"/>
        </p:xfrm>
        <a:graphic>
          <a:graphicData uri="http://schemas.openxmlformats.org/presentationml/2006/ole">
            <p:oleObj spid="_x0000_s20484" name="Rovnice" r:id="rId6" imgW="533160" imgH="203040" progId="Equation.3">
              <p:embed/>
            </p:oleObj>
          </a:graphicData>
        </a:graphic>
      </p:graphicFrame>
      <p:graphicFrame>
        <p:nvGraphicFramePr>
          <p:cNvPr id="20489" name="Object 7"/>
          <p:cNvGraphicFramePr>
            <a:graphicFrameLocks noChangeAspect="1"/>
          </p:cNvGraphicFramePr>
          <p:nvPr/>
        </p:nvGraphicFramePr>
        <p:xfrm>
          <a:off x="2770286" y="1412776"/>
          <a:ext cx="3817938" cy="642938"/>
        </p:xfrm>
        <a:graphic>
          <a:graphicData uri="http://schemas.openxmlformats.org/presentationml/2006/ole">
            <p:oleObj spid="_x0000_s20489" name="Rovnice" r:id="rId7" imgW="1206360" imgH="203040" progId="Equation.3">
              <p:embed/>
            </p:oleObj>
          </a:graphicData>
        </a:graphic>
      </p:graphicFrame>
      <p:graphicFrame>
        <p:nvGraphicFramePr>
          <p:cNvPr id="20491" name="Object 7"/>
          <p:cNvGraphicFramePr>
            <a:graphicFrameLocks noChangeAspect="1"/>
          </p:cNvGraphicFramePr>
          <p:nvPr/>
        </p:nvGraphicFramePr>
        <p:xfrm>
          <a:off x="5148064" y="1916832"/>
          <a:ext cx="1770062" cy="723900"/>
        </p:xfrm>
        <a:graphic>
          <a:graphicData uri="http://schemas.openxmlformats.org/presentationml/2006/ole">
            <p:oleObj spid="_x0000_s20491" name="Rovnice" r:id="rId8" imgW="558720" imgH="22860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2699792" y="2492896"/>
            <a:ext cx="43204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3995936" y="2492896"/>
            <a:ext cx="43204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3203912" y="2492896"/>
            <a:ext cx="576000" cy="0"/>
          </a:xfrm>
          <a:prstGeom prst="line">
            <a:avLst/>
          </a:prstGeom>
          <a:ln w="38100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4644008" y="2492896"/>
            <a:ext cx="576000" cy="0"/>
          </a:xfrm>
          <a:prstGeom prst="line">
            <a:avLst/>
          </a:prstGeom>
          <a:ln w="38100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Object 7"/>
          <p:cNvGraphicFramePr>
            <a:graphicFrameLocks noChangeAspect="1"/>
          </p:cNvGraphicFramePr>
          <p:nvPr/>
        </p:nvGraphicFramePr>
        <p:xfrm>
          <a:off x="2293739" y="3338513"/>
          <a:ext cx="2854325" cy="522287"/>
        </p:xfrm>
        <a:graphic>
          <a:graphicData uri="http://schemas.openxmlformats.org/presentationml/2006/ole">
            <p:oleObj spid="_x0000_s20492" name="Rovnice" r:id="rId9" imgW="901440" imgH="16488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395536" y="2692077"/>
            <a:ext cx="2016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>
              <a:spcAft>
                <a:spcPts val="2400"/>
              </a:spcAft>
              <a:buFont typeface="+mj-lt"/>
              <a:buAutoNum type="alphaLcParenR" startAt="2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 startAt="2"/>
            </a:pPr>
            <a:endParaRPr lang="en-GB" sz="3200" dirty="0"/>
          </a:p>
        </p:txBody>
      </p:sp>
      <p:graphicFrame>
        <p:nvGraphicFramePr>
          <p:cNvPr id="22" name="Object 7"/>
          <p:cNvGraphicFramePr>
            <a:graphicFrameLocks noChangeAspect="1"/>
          </p:cNvGraphicFramePr>
          <p:nvPr/>
        </p:nvGraphicFramePr>
        <p:xfrm>
          <a:off x="1012279" y="2708275"/>
          <a:ext cx="1687513" cy="642938"/>
        </p:xfrm>
        <a:graphic>
          <a:graphicData uri="http://schemas.openxmlformats.org/presentationml/2006/ole">
            <p:oleObj spid="_x0000_s20493" name="Rovnice" r:id="rId10" imgW="533160" imgH="203040" progId="Equation.3">
              <p:embed/>
            </p:oleObj>
          </a:graphicData>
        </a:graphic>
      </p:graphicFrame>
      <p:graphicFrame>
        <p:nvGraphicFramePr>
          <p:cNvPr id="23" name="Object 7"/>
          <p:cNvGraphicFramePr>
            <a:graphicFrameLocks noChangeAspect="1"/>
          </p:cNvGraphicFramePr>
          <p:nvPr/>
        </p:nvGraphicFramePr>
        <p:xfrm>
          <a:off x="2699792" y="2780928"/>
          <a:ext cx="3778250" cy="642937"/>
        </p:xfrm>
        <a:graphic>
          <a:graphicData uri="http://schemas.openxmlformats.org/presentationml/2006/ole">
            <p:oleObj spid="_x0000_s20494" name="Rovnice" r:id="rId11" imgW="1193760" imgH="203040" progId="Equation.3">
              <p:embed/>
            </p:oleObj>
          </a:graphicData>
        </a:graphic>
      </p:graphicFrame>
      <p:graphicFrame>
        <p:nvGraphicFramePr>
          <p:cNvPr id="24" name="Object 7"/>
          <p:cNvGraphicFramePr>
            <a:graphicFrameLocks noChangeAspect="1"/>
          </p:cNvGraphicFramePr>
          <p:nvPr/>
        </p:nvGraphicFramePr>
        <p:xfrm>
          <a:off x="5148064" y="3284984"/>
          <a:ext cx="1487487" cy="723900"/>
        </p:xfrm>
        <a:graphic>
          <a:graphicData uri="http://schemas.openxmlformats.org/presentationml/2006/ole">
            <p:oleObj spid="_x0000_s20495" name="Rovnice" r:id="rId12" imgW="469800" imgH="22860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2627784" y="3861048"/>
            <a:ext cx="43204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923928" y="3861048"/>
            <a:ext cx="432048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131904" y="3861048"/>
            <a:ext cx="576000" cy="0"/>
          </a:xfrm>
          <a:prstGeom prst="line">
            <a:avLst/>
          </a:prstGeom>
          <a:ln w="38100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4499992" y="3861048"/>
            <a:ext cx="576000" cy="0"/>
          </a:xfrm>
          <a:prstGeom prst="line">
            <a:avLst/>
          </a:prstGeom>
          <a:ln w="38100">
            <a:solidFill>
              <a:srgbClr val="CC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7"/>
          <p:cNvGraphicFramePr>
            <a:graphicFrameLocks noChangeAspect="1"/>
          </p:cNvGraphicFramePr>
          <p:nvPr/>
        </p:nvGraphicFramePr>
        <p:xfrm>
          <a:off x="2299196" y="4778375"/>
          <a:ext cx="3136900" cy="522288"/>
        </p:xfrm>
        <a:graphic>
          <a:graphicData uri="http://schemas.openxmlformats.org/presentationml/2006/ole">
            <p:oleObj spid="_x0000_s20496" name="Rovnice" r:id="rId13" imgW="990360" imgH="164880" progId="Equation.3">
              <p:embed/>
            </p:oleObj>
          </a:graphicData>
        </a:graphic>
      </p:graphicFrame>
      <p:sp>
        <p:nvSpPr>
          <p:cNvPr id="30" name="Obdélník 29"/>
          <p:cNvSpPr/>
          <p:nvPr/>
        </p:nvSpPr>
        <p:spPr>
          <a:xfrm>
            <a:off x="395536" y="4132237"/>
            <a:ext cx="2016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>
              <a:spcAft>
                <a:spcPts val="2400"/>
              </a:spcAft>
              <a:buFont typeface="+mj-lt"/>
              <a:buAutoNum type="alphaLcParenR" startAt="3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 startAt="3"/>
            </a:pPr>
            <a:endParaRPr lang="en-GB" sz="3200" dirty="0"/>
          </a:p>
        </p:txBody>
      </p:sp>
      <p:graphicFrame>
        <p:nvGraphicFramePr>
          <p:cNvPr id="31" name="Object 7"/>
          <p:cNvGraphicFramePr>
            <a:graphicFrameLocks noChangeAspect="1"/>
          </p:cNvGraphicFramePr>
          <p:nvPr/>
        </p:nvGraphicFramePr>
        <p:xfrm>
          <a:off x="1012279" y="4148435"/>
          <a:ext cx="1687513" cy="642938"/>
        </p:xfrm>
        <a:graphic>
          <a:graphicData uri="http://schemas.openxmlformats.org/presentationml/2006/ole">
            <p:oleObj spid="_x0000_s20497" name="Rovnice" r:id="rId14" imgW="533160" imgH="203040" progId="Equation.3">
              <p:embed/>
            </p:oleObj>
          </a:graphicData>
        </a:graphic>
      </p:graphicFrame>
      <p:graphicFrame>
        <p:nvGraphicFramePr>
          <p:cNvPr id="32" name="Object 7"/>
          <p:cNvGraphicFramePr>
            <a:graphicFrameLocks noChangeAspect="1"/>
          </p:cNvGraphicFramePr>
          <p:nvPr/>
        </p:nvGraphicFramePr>
        <p:xfrm>
          <a:off x="2699792" y="4221088"/>
          <a:ext cx="3778250" cy="642937"/>
        </p:xfrm>
        <a:graphic>
          <a:graphicData uri="http://schemas.openxmlformats.org/presentationml/2006/ole">
            <p:oleObj spid="_x0000_s20498" name="Rovnice" r:id="rId15" imgW="1193760" imgH="203040" progId="Equation.3">
              <p:embed/>
            </p:oleObj>
          </a:graphicData>
        </a:graphic>
      </p:graphicFrame>
      <p:graphicFrame>
        <p:nvGraphicFramePr>
          <p:cNvPr id="33" name="Object 7"/>
          <p:cNvGraphicFramePr>
            <a:graphicFrameLocks noChangeAspect="1"/>
          </p:cNvGraphicFramePr>
          <p:nvPr/>
        </p:nvGraphicFramePr>
        <p:xfrm>
          <a:off x="5364088" y="4724400"/>
          <a:ext cx="1809750" cy="723900"/>
        </p:xfrm>
        <a:graphic>
          <a:graphicData uri="http://schemas.openxmlformats.org/presentationml/2006/ole">
            <p:oleObj spid="_x0000_s20499" name="Rovnice" r:id="rId16" imgW="571320" imgH="228600" progId="Equation.3">
              <p:embed/>
            </p:oleObj>
          </a:graphicData>
        </a:graphic>
      </p:graphicFrame>
      <p:graphicFrame>
        <p:nvGraphicFramePr>
          <p:cNvPr id="38" name="Object 7"/>
          <p:cNvGraphicFramePr>
            <a:graphicFrameLocks noChangeAspect="1"/>
          </p:cNvGraphicFramePr>
          <p:nvPr/>
        </p:nvGraphicFramePr>
        <p:xfrm>
          <a:off x="2515220" y="6218238"/>
          <a:ext cx="3136900" cy="522287"/>
        </p:xfrm>
        <a:graphic>
          <a:graphicData uri="http://schemas.openxmlformats.org/presentationml/2006/ole">
            <p:oleObj spid="_x0000_s20500" name="Rovnice" r:id="rId17" imgW="990360" imgH="164880" progId="Equation.3">
              <p:embed/>
            </p:oleObj>
          </a:graphicData>
        </a:graphic>
      </p:graphicFrame>
      <p:sp>
        <p:nvSpPr>
          <p:cNvPr id="39" name="Obdélník 38"/>
          <p:cNvSpPr/>
          <p:nvPr/>
        </p:nvSpPr>
        <p:spPr>
          <a:xfrm>
            <a:off x="395536" y="5572397"/>
            <a:ext cx="20162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>
              <a:spcAft>
                <a:spcPts val="2400"/>
              </a:spcAft>
              <a:buFont typeface="+mj-lt"/>
              <a:buAutoNum type="alphaLcParenR" startAt="4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 startAt="4"/>
            </a:pPr>
            <a:endParaRPr lang="en-GB" sz="3200" dirty="0"/>
          </a:p>
        </p:txBody>
      </p:sp>
      <p:graphicFrame>
        <p:nvGraphicFramePr>
          <p:cNvPr id="40" name="Object 7"/>
          <p:cNvGraphicFramePr>
            <a:graphicFrameLocks noChangeAspect="1"/>
          </p:cNvGraphicFramePr>
          <p:nvPr/>
        </p:nvGraphicFramePr>
        <p:xfrm>
          <a:off x="866353" y="5588000"/>
          <a:ext cx="2049463" cy="642938"/>
        </p:xfrm>
        <a:graphic>
          <a:graphicData uri="http://schemas.openxmlformats.org/presentationml/2006/ole">
            <p:oleObj spid="_x0000_s20501" name="Rovnice" r:id="rId18" imgW="647640" imgH="203040" progId="Equation.3">
              <p:embed/>
            </p:oleObj>
          </a:graphicData>
        </a:graphic>
      </p:graphicFrame>
      <p:graphicFrame>
        <p:nvGraphicFramePr>
          <p:cNvPr id="41" name="Object 7"/>
          <p:cNvGraphicFramePr>
            <a:graphicFrameLocks noChangeAspect="1"/>
          </p:cNvGraphicFramePr>
          <p:nvPr/>
        </p:nvGraphicFramePr>
        <p:xfrm>
          <a:off x="2808064" y="5589240"/>
          <a:ext cx="4140200" cy="642938"/>
        </p:xfrm>
        <a:graphic>
          <a:graphicData uri="http://schemas.openxmlformats.org/presentationml/2006/ole">
            <p:oleObj spid="_x0000_s20502" name="Rovnice" r:id="rId19" imgW="1307880" imgH="203040" progId="Equation.3">
              <p:embed/>
            </p:oleObj>
          </a:graphicData>
        </a:graphic>
      </p:graphicFrame>
      <p:graphicFrame>
        <p:nvGraphicFramePr>
          <p:cNvPr id="42" name="Object 7"/>
          <p:cNvGraphicFramePr>
            <a:graphicFrameLocks noChangeAspect="1"/>
          </p:cNvGraphicFramePr>
          <p:nvPr/>
        </p:nvGraphicFramePr>
        <p:xfrm>
          <a:off x="5695950" y="6165850"/>
          <a:ext cx="1447800" cy="723900"/>
        </p:xfrm>
        <a:graphic>
          <a:graphicData uri="http://schemas.openxmlformats.org/presentationml/2006/ole">
            <p:oleObj spid="_x0000_s20503" name="Rovnice" r:id="rId20" imgW="457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90" name="Object 7"/>
          <p:cNvGraphicFramePr>
            <a:graphicFrameLocks noChangeAspect="1"/>
          </p:cNvGraphicFramePr>
          <p:nvPr/>
        </p:nvGraphicFramePr>
        <p:xfrm>
          <a:off x="2267744" y="2708920"/>
          <a:ext cx="1246187" cy="482600"/>
        </p:xfrm>
        <a:graphic>
          <a:graphicData uri="http://schemas.openxmlformats.org/presentationml/2006/ole">
            <p:oleObj spid="_x0000_s22534" name="Rovnice" r:id="rId3" imgW="393480" imgH="152280" progId="Equation.3">
              <p:embed/>
            </p:oleObj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18656" cy="634082"/>
          </a:xfrm>
        </p:spPr>
        <p:txBody>
          <a:bodyPr anchor="t">
            <a:noAutofit/>
          </a:bodyPr>
          <a:lstStyle/>
          <a:p>
            <a:pPr algn="l"/>
            <a:r>
              <a:rPr lang="cs-CZ" sz="3200" dirty="0" smtClean="0"/>
              <a:t>Jsou dána čísla:</a:t>
            </a:r>
            <a:endParaRPr lang="en-GB" sz="3200" dirty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3219450" y="265020"/>
          <a:ext cx="1928614" cy="643700"/>
        </p:xfrm>
        <a:graphic>
          <a:graphicData uri="http://schemas.openxmlformats.org/presentationml/2006/ole">
            <p:oleObj spid="_x0000_s22530" name="Rovnice" r:id="rId4" imgW="609480" imgH="203040" progId="Equation.3">
              <p:embed/>
            </p:oleObj>
          </a:graphicData>
        </a:graphic>
      </p:graphicFrame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5705301" y="260648"/>
          <a:ext cx="2251075" cy="642938"/>
        </p:xfrm>
        <a:graphic>
          <a:graphicData uri="http://schemas.openxmlformats.org/presentationml/2006/ole">
            <p:oleObj spid="_x0000_s22531" name="Rovnice" r:id="rId5" imgW="711000" imgH="203040" progId="Equation.3">
              <p:embed/>
            </p:oleObj>
          </a:graphicData>
        </a:graphic>
      </p:graphicFrame>
      <p:sp>
        <p:nvSpPr>
          <p:cNvPr id="19" name="Obdélník 18"/>
          <p:cNvSpPr/>
          <p:nvPr/>
        </p:nvSpPr>
        <p:spPr>
          <a:xfrm>
            <a:off x="467544" y="836712"/>
            <a:ext cx="201622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Urči:</a:t>
            </a:r>
          </a:p>
          <a:p>
            <a:pPr marL="541338" indent="-541338">
              <a:spcAft>
                <a:spcPts val="2400"/>
              </a:spcAft>
              <a:buFont typeface="+mj-lt"/>
              <a:buAutoNum type="alphaLcParenR" startAt="5"/>
            </a:pPr>
            <a:r>
              <a:rPr lang="cs-CZ" sz="3200" dirty="0" smtClean="0"/>
              <a:t> </a:t>
            </a:r>
          </a:p>
          <a:p>
            <a:pPr marL="1339850" indent="-528638">
              <a:spcAft>
                <a:spcPts val="2400"/>
              </a:spcAft>
              <a:buFont typeface="+mj-lt"/>
              <a:buAutoNum type="alphaLcParenR" startAt="5"/>
            </a:pPr>
            <a:endParaRPr lang="en-GB" sz="3200" dirty="0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1143000" y="1346200"/>
          <a:ext cx="1485900" cy="642938"/>
        </p:xfrm>
        <a:graphic>
          <a:graphicData uri="http://schemas.openxmlformats.org/presentationml/2006/ole">
            <p:oleObj spid="_x0000_s22532" name="Rovnice" r:id="rId6" imgW="469800" imgH="203040" progId="Equation.3">
              <p:embed/>
            </p:oleObj>
          </a:graphicData>
        </a:graphic>
      </p:graphicFrame>
      <p:graphicFrame>
        <p:nvGraphicFramePr>
          <p:cNvPr id="20489" name="Object 7"/>
          <p:cNvGraphicFramePr>
            <a:graphicFrameLocks noChangeAspect="1"/>
          </p:cNvGraphicFramePr>
          <p:nvPr/>
        </p:nvGraphicFramePr>
        <p:xfrm>
          <a:off x="2627784" y="1412875"/>
          <a:ext cx="3617913" cy="642938"/>
        </p:xfrm>
        <a:graphic>
          <a:graphicData uri="http://schemas.openxmlformats.org/presentationml/2006/ole">
            <p:oleObj spid="_x0000_s22533" name="Rovnice" r:id="rId7" imgW="1143000" imgH="203040" progId="Equation.3">
              <p:embed/>
            </p:oleObj>
          </a:graphicData>
        </a:graphic>
      </p:graphicFrame>
      <p:graphicFrame>
        <p:nvGraphicFramePr>
          <p:cNvPr id="20491" name="Object 7"/>
          <p:cNvGraphicFramePr>
            <a:graphicFrameLocks noChangeAspect="1"/>
          </p:cNvGraphicFramePr>
          <p:nvPr/>
        </p:nvGraphicFramePr>
        <p:xfrm>
          <a:off x="2304926" y="5081588"/>
          <a:ext cx="2051050" cy="723900"/>
        </p:xfrm>
        <a:graphic>
          <a:graphicData uri="http://schemas.openxmlformats.org/presentationml/2006/ole">
            <p:oleObj spid="_x0000_s22535" name="Rovnice" r:id="rId8" imgW="647640" imgH="228600" progId="Equation.3">
              <p:embed/>
            </p:oleObj>
          </a:graphicData>
        </a:graphic>
      </p:graphicFrame>
      <p:sp>
        <p:nvSpPr>
          <p:cNvPr id="34" name="Oblouk 33"/>
          <p:cNvSpPr/>
          <p:nvPr/>
        </p:nvSpPr>
        <p:spPr>
          <a:xfrm>
            <a:off x="2915816" y="1340768"/>
            <a:ext cx="1800200" cy="360040"/>
          </a:xfrm>
          <a:prstGeom prst="arc">
            <a:avLst>
              <a:gd name="adj1" fmla="val 1086507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blouk 34"/>
          <p:cNvSpPr/>
          <p:nvPr/>
        </p:nvSpPr>
        <p:spPr>
          <a:xfrm>
            <a:off x="2915816" y="1052736"/>
            <a:ext cx="2592288" cy="79208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blouk 35"/>
          <p:cNvSpPr/>
          <p:nvPr/>
        </p:nvSpPr>
        <p:spPr>
          <a:xfrm flipV="1">
            <a:off x="3563888" y="1700808"/>
            <a:ext cx="1080120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blouk 36"/>
          <p:cNvSpPr/>
          <p:nvPr/>
        </p:nvSpPr>
        <p:spPr>
          <a:xfrm flipV="1">
            <a:off x="3563888" y="1484784"/>
            <a:ext cx="1944216" cy="864096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Přímá spojovací čára 42"/>
          <p:cNvCxnSpPr/>
          <p:nvPr/>
        </p:nvCxnSpPr>
        <p:spPr>
          <a:xfrm>
            <a:off x="2699792" y="3212976"/>
            <a:ext cx="792000" cy="0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3635896" y="3212976"/>
            <a:ext cx="7200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flipV="1">
            <a:off x="4644008" y="3212976"/>
            <a:ext cx="604713" cy="12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5580112" y="3212976"/>
            <a:ext cx="68400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548" name="Object 10"/>
          <p:cNvGraphicFramePr>
            <a:graphicFrameLocks noChangeAspect="1"/>
          </p:cNvGraphicFramePr>
          <p:nvPr/>
        </p:nvGraphicFramePr>
        <p:xfrm>
          <a:off x="3552701" y="2708920"/>
          <a:ext cx="803275" cy="523875"/>
        </p:xfrm>
        <a:graphic>
          <a:graphicData uri="http://schemas.openxmlformats.org/presentationml/2006/ole">
            <p:oleObj spid="_x0000_s22548" name="Rovnice" r:id="rId9" imgW="253800" imgH="164880" progId="Equation.3">
              <p:embed/>
            </p:oleObj>
          </a:graphicData>
        </a:graphic>
      </p:graphicFrame>
      <p:graphicFrame>
        <p:nvGraphicFramePr>
          <p:cNvPr id="22549" name="Object 10"/>
          <p:cNvGraphicFramePr>
            <a:graphicFrameLocks noChangeAspect="1"/>
          </p:cNvGraphicFramePr>
          <p:nvPr/>
        </p:nvGraphicFramePr>
        <p:xfrm>
          <a:off x="4283968" y="2708920"/>
          <a:ext cx="1042987" cy="523875"/>
        </p:xfrm>
        <a:graphic>
          <a:graphicData uri="http://schemas.openxmlformats.org/presentationml/2006/ole">
            <p:oleObj spid="_x0000_s22549" name="Rovnice" r:id="rId10" imgW="330120" imgH="164880" progId="Equation.3">
              <p:embed/>
            </p:oleObj>
          </a:graphicData>
        </a:graphic>
      </p:graphicFrame>
      <p:graphicFrame>
        <p:nvGraphicFramePr>
          <p:cNvPr id="22550" name="Object 10"/>
          <p:cNvGraphicFramePr>
            <a:graphicFrameLocks noChangeAspect="1"/>
          </p:cNvGraphicFramePr>
          <p:nvPr/>
        </p:nvGraphicFramePr>
        <p:xfrm>
          <a:off x="5271293" y="2588270"/>
          <a:ext cx="1604963" cy="644525"/>
        </p:xfrm>
        <a:graphic>
          <a:graphicData uri="http://schemas.openxmlformats.org/presentationml/2006/ole">
            <p:oleObj spid="_x0000_s22550" name="Rovnice" r:id="rId11" imgW="507960" imgH="203040" progId="Equation.3">
              <p:embed/>
            </p:oleObj>
          </a:graphicData>
        </a:graphic>
      </p:graphicFrame>
      <p:sp>
        <p:nvSpPr>
          <p:cNvPr id="47" name="Oválný popisek 46"/>
          <p:cNvSpPr/>
          <p:nvPr/>
        </p:nvSpPr>
        <p:spPr>
          <a:xfrm>
            <a:off x="6372200" y="1484784"/>
            <a:ext cx="2376264" cy="1296144"/>
          </a:xfrm>
          <a:prstGeom prst="wedgeEllipseCallout">
            <a:avLst>
              <a:gd name="adj1" fmla="val -51184"/>
              <a:gd name="adj2" fmla="val 605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551" name="Object 11"/>
          <p:cNvGraphicFramePr>
            <a:graphicFrameLocks noChangeAspect="1"/>
          </p:cNvGraphicFramePr>
          <p:nvPr/>
        </p:nvGraphicFramePr>
        <p:xfrm>
          <a:off x="6876256" y="1772816"/>
          <a:ext cx="1368425" cy="603250"/>
        </p:xfrm>
        <a:graphic>
          <a:graphicData uri="http://schemas.openxmlformats.org/presentationml/2006/ole">
            <p:oleObj spid="_x0000_s22551" name="Rovnice" r:id="rId12" imgW="431640" imgH="190440" progId="Equation.3">
              <p:embed/>
            </p:oleObj>
          </a:graphicData>
        </a:graphic>
      </p:graphicFrame>
      <p:graphicFrame>
        <p:nvGraphicFramePr>
          <p:cNvPr id="22552" name="Object 10"/>
          <p:cNvGraphicFramePr>
            <a:graphicFrameLocks noChangeAspect="1"/>
          </p:cNvGraphicFramePr>
          <p:nvPr/>
        </p:nvGraphicFramePr>
        <p:xfrm>
          <a:off x="2297261" y="3563938"/>
          <a:ext cx="5299075" cy="644525"/>
        </p:xfrm>
        <a:graphic>
          <a:graphicData uri="http://schemas.openxmlformats.org/presentationml/2006/ole">
            <p:oleObj spid="_x0000_s22552" name="Rovnice" r:id="rId13" imgW="1676160" imgH="203040" progId="Equation.3">
              <p:embed/>
            </p:oleObj>
          </a:graphicData>
        </a:graphic>
      </p:graphicFrame>
      <p:graphicFrame>
        <p:nvGraphicFramePr>
          <p:cNvPr id="22553" name="Object 10"/>
          <p:cNvGraphicFramePr>
            <a:graphicFrameLocks noChangeAspect="1"/>
          </p:cNvGraphicFramePr>
          <p:nvPr/>
        </p:nvGraphicFramePr>
        <p:xfrm>
          <a:off x="2303636" y="4357688"/>
          <a:ext cx="3492500" cy="523875"/>
        </p:xfrm>
        <a:graphic>
          <a:graphicData uri="http://schemas.openxmlformats.org/presentationml/2006/ole">
            <p:oleObj spid="_x0000_s22553" name="Rovnice" r:id="rId14" imgW="110484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711822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3670300" algn="l"/>
              </a:tabLst>
            </a:pPr>
            <a:r>
              <a:rPr lang="cs-CZ" sz="3200" b="1" dirty="0" smtClean="0"/>
              <a:t>Komplexní čísla sčítáme, odčítáme a násobíme stejně jako mnohočleny.</a:t>
            </a:r>
            <a:endParaRPr lang="en-GB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 anchor="t">
            <a:noAutofit/>
          </a:bodyPr>
          <a:lstStyle/>
          <a:p>
            <a:pPr marL="901700" indent="-901700" algn="l"/>
            <a:r>
              <a:rPr lang="cs-CZ" sz="3200" i="1" dirty="0" smtClean="0"/>
              <a:t>Př.:	Zapiš v algebraickém tvaru</a:t>
            </a:r>
            <a:br>
              <a:rPr lang="cs-CZ" sz="3200" i="1" dirty="0" smtClean="0"/>
            </a:br>
            <a:endParaRPr lang="en-GB" sz="3200" dirty="0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395536" y="994718"/>
            <a:ext cx="1368152" cy="7780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lang="cs-CZ" sz="3200" i="1" dirty="0" smtClean="0"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lang="cs-CZ" sz="3200" i="1" dirty="0" smtClean="0"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24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lang="cs-CZ" sz="3200" i="1" dirty="0" smtClean="0"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lang="cs-CZ" sz="3200" i="1" dirty="0" smtClean="0">
                <a:latin typeface="+mj-lt"/>
                <a:ea typeface="+mj-ea"/>
                <a:cs typeface="+mj-cs"/>
              </a:rPr>
              <a:t> </a:t>
            </a:r>
          </a:p>
          <a:p>
            <a:pPr marL="901700" marR="0" lvl="0" indent="-9017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9466" name="Object 10"/>
          <p:cNvGraphicFramePr>
            <a:graphicFrameLocks noChangeAspect="1"/>
          </p:cNvGraphicFramePr>
          <p:nvPr/>
        </p:nvGraphicFramePr>
        <p:xfrm>
          <a:off x="1222350" y="1052737"/>
          <a:ext cx="2539803" cy="501742"/>
        </p:xfrm>
        <a:graphic>
          <a:graphicData uri="http://schemas.openxmlformats.org/presentationml/2006/ole">
            <p:oleObj spid="_x0000_s19466" name="Rovnice" r:id="rId3" imgW="901440" imgH="177480" progId="Equation.3">
              <p:embed/>
            </p:oleObj>
          </a:graphicData>
        </a:graphic>
      </p:graphicFrame>
      <p:graphicFrame>
        <p:nvGraphicFramePr>
          <p:cNvPr id="19467" name="Object 11"/>
          <p:cNvGraphicFramePr>
            <a:graphicFrameLocks noChangeAspect="1"/>
          </p:cNvGraphicFramePr>
          <p:nvPr/>
        </p:nvGraphicFramePr>
        <p:xfrm>
          <a:off x="1222350" y="1746251"/>
          <a:ext cx="3397711" cy="572410"/>
        </p:xfrm>
        <a:graphic>
          <a:graphicData uri="http://schemas.openxmlformats.org/presentationml/2006/ole">
            <p:oleObj spid="_x0000_s19467" name="Rovnice" r:id="rId4" imgW="1206360" imgH="203040" progId="Equation.3">
              <p:embed/>
            </p:oleObj>
          </a:graphicData>
        </a:graphic>
      </p:graphicFrame>
      <p:graphicFrame>
        <p:nvGraphicFramePr>
          <p:cNvPr id="19468" name="Object 12"/>
          <p:cNvGraphicFramePr>
            <a:graphicFrameLocks noChangeAspect="1"/>
          </p:cNvGraphicFramePr>
          <p:nvPr/>
        </p:nvGraphicFramePr>
        <p:xfrm>
          <a:off x="1222350" y="2492376"/>
          <a:ext cx="2397054" cy="572410"/>
        </p:xfrm>
        <a:graphic>
          <a:graphicData uri="http://schemas.openxmlformats.org/presentationml/2006/ole">
            <p:oleObj spid="_x0000_s19468" name="Rovnice" r:id="rId5" imgW="850680" imgH="203040" progId="Equation.3">
              <p:embed/>
            </p:oleObj>
          </a:graphicData>
        </a:graphic>
      </p:graphicFrame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1222350" y="3218111"/>
          <a:ext cx="2397054" cy="572410"/>
        </p:xfrm>
        <a:graphic>
          <a:graphicData uri="http://schemas.openxmlformats.org/presentationml/2006/ole">
            <p:oleObj spid="_x0000_s19469" name="Rovnice" r:id="rId6" imgW="850680" imgH="203040" progId="Equation.3">
              <p:embed/>
            </p:oleObj>
          </a:graphicData>
        </a:graphic>
      </p:graphicFrame>
      <p:graphicFrame>
        <p:nvGraphicFramePr>
          <p:cNvPr id="19470" name="Object 14"/>
          <p:cNvGraphicFramePr>
            <a:graphicFrameLocks noChangeAspect="1"/>
          </p:cNvGraphicFramePr>
          <p:nvPr/>
        </p:nvGraphicFramePr>
        <p:xfrm>
          <a:off x="1222350" y="3878263"/>
          <a:ext cx="3506539" cy="679825"/>
        </p:xfrm>
        <a:graphic>
          <a:graphicData uri="http://schemas.openxmlformats.org/presentationml/2006/ole">
            <p:oleObj spid="_x0000_s19470" name="Rovnice" r:id="rId7" imgW="1244520" imgH="241200" progId="Equation.3">
              <p:embed/>
            </p:oleObj>
          </a:graphicData>
        </a:graphic>
      </p:graphicFrame>
      <p:graphicFrame>
        <p:nvGraphicFramePr>
          <p:cNvPr id="19471" name="Object 15"/>
          <p:cNvGraphicFramePr>
            <a:graphicFrameLocks noChangeAspect="1"/>
          </p:cNvGraphicFramePr>
          <p:nvPr/>
        </p:nvGraphicFramePr>
        <p:xfrm>
          <a:off x="1222350" y="4437112"/>
          <a:ext cx="3837434" cy="1114177"/>
        </p:xfrm>
        <a:graphic>
          <a:graphicData uri="http://schemas.openxmlformats.org/presentationml/2006/ole">
            <p:oleObj spid="_x0000_s19471" name="Rovnice" r:id="rId8" imgW="1485720" imgH="431640" progId="Equation.3">
              <p:embed/>
            </p:oleObj>
          </a:graphicData>
        </a:graphic>
      </p:graphicFrame>
      <p:graphicFrame>
        <p:nvGraphicFramePr>
          <p:cNvPr id="19472" name="Object 16"/>
          <p:cNvGraphicFramePr>
            <a:graphicFrameLocks noChangeAspect="1"/>
          </p:cNvGraphicFramePr>
          <p:nvPr/>
        </p:nvGraphicFramePr>
        <p:xfrm>
          <a:off x="1222350" y="5524500"/>
          <a:ext cx="5149850" cy="523875"/>
        </p:xfrm>
        <a:graphic>
          <a:graphicData uri="http://schemas.openxmlformats.org/presentationml/2006/ole">
            <p:oleObj spid="_x0000_s19472" name="Rovnice" r:id="rId9" imgW="1993680" imgH="203040" progId="Equation.3">
              <p:embed/>
            </p:oleObj>
          </a:graphicData>
        </a:graphic>
      </p:graphicFrame>
      <p:graphicFrame>
        <p:nvGraphicFramePr>
          <p:cNvPr id="19473" name="Object 17"/>
          <p:cNvGraphicFramePr>
            <a:graphicFrameLocks noChangeAspect="1"/>
          </p:cNvGraphicFramePr>
          <p:nvPr/>
        </p:nvGraphicFramePr>
        <p:xfrm>
          <a:off x="1222350" y="6218238"/>
          <a:ext cx="2984500" cy="523875"/>
        </p:xfrm>
        <a:graphic>
          <a:graphicData uri="http://schemas.openxmlformats.org/presentationml/2006/ole">
            <p:oleObj spid="_x0000_s19473" name="Rovnice" r:id="rId10" imgW="1155600" imgH="203040" progId="Equation.3">
              <p:embed/>
            </p:oleObj>
          </a:graphicData>
        </a:graphic>
      </p:graphicFrame>
      <p:graphicFrame>
        <p:nvGraphicFramePr>
          <p:cNvPr id="19474" name="Object 18"/>
          <p:cNvGraphicFramePr>
            <a:graphicFrameLocks noChangeAspect="1"/>
          </p:cNvGraphicFramePr>
          <p:nvPr/>
        </p:nvGraphicFramePr>
        <p:xfrm>
          <a:off x="3851920" y="1052736"/>
          <a:ext cx="2003425" cy="501650"/>
        </p:xfrm>
        <a:graphic>
          <a:graphicData uri="http://schemas.openxmlformats.org/presentationml/2006/ole">
            <p:oleObj spid="_x0000_s19474" name="Rovnice" r:id="rId11" imgW="711000" imgH="177480" progId="Equation.3">
              <p:embed/>
            </p:oleObj>
          </a:graphicData>
        </a:graphic>
      </p:graphicFrame>
      <p:graphicFrame>
        <p:nvGraphicFramePr>
          <p:cNvPr id="19475" name="Object 19"/>
          <p:cNvGraphicFramePr>
            <a:graphicFrameLocks noChangeAspect="1"/>
          </p:cNvGraphicFramePr>
          <p:nvPr/>
        </p:nvGraphicFramePr>
        <p:xfrm>
          <a:off x="4644008" y="1792288"/>
          <a:ext cx="1323975" cy="466725"/>
        </p:xfrm>
        <a:graphic>
          <a:graphicData uri="http://schemas.openxmlformats.org/presentationml/2006/ole">
            <p:oleObj spid="_x0000_s19475" name="Rovnice" r:id="rId12" imgW="469800" imgH="164880" progId="Equation.3">
              <p:embed/>
            </p:oleObj>
          </a:graphicData>
        </a:graphic>
      </p:graphicFrame>
      <p:graphicFrame>
        <p:nvGraphicFramePr>
          <p:cNvPr id="19476" name="Object 20"/>
          <p:cNvGraphicFramePr>
            <a:graphicFrameLocks noChangeAspect="1"/>
          </p:cNvGraphicFramePr>
          <p:nvPr/>
        </p:nvGraphicFramePr>
        <p:xfrm>
          <a:off x="3635896" y="2530227"/>
          <a:ext cx="1752600" cy="466725"/>
        </p:xfrm>
        <a:graphic>
          <a:graphicData uri="http://schemas.openxmlformats.org/presentationml/2006/ole">
            <p:oleObj spid="_x0000_s19476" name="Rovnice" r:id="rId13" imgW="622080" imgH="164880" progId="Equation.3">
              <p:embed/>
            </p:oleObj>
          </a:graphicData>
        </a:graphic>
      </p:graphicFrame>
      <p:graphicFrame>
        <p:nvGraphicFramePr>
          <p:cNvPr id="19477" name="Object 21"/>
          <p:cNvGraphicFramePr>
            <a:graphicFrameLocks noChangeAspect="1"/>
          </p:cNvGraphicFramePr>
          <p:nvPr/>
        </p:nvGraphicFramePr>
        <p:xfrm>
          <a:off x="3635896" y="3249613"/>
          <a:ext cx="857250" cy="466725"/>
        </p:xfrm>
        <a:graphic>
          <a:graphicData uri="http://schemas.openxmlformats.org/presentationml/2006/ole">
            <p:oleObj spid="_x0000_s19477" name="Rovnice" r:id="rId14" imgW="304560" imgH="164880" progId="Equation.3">
              <p:embed/>
            </p:oleObj>
          </a:graphicData>
        </a:graphic>
      </p:graphicFrame>
      <p:graphicFrame>
        <p:nvGraphicFramePr>
          <p:cNvPr id="19478" name="Object 22"/>
          <p:cNvGraphicFramePr>
            <a:graphicFrameLocks noChangeAspect="1"/>
          </p:cNvGraphicFramePr>
          <p:nvPr/>
        </p:nvGraphicFramePr>
        <p:xfrm>
          <a:off x="4695477" y="3861048"/>
          <a:ext cx="2036763" cy="646112"/>
        </p:xfrm>
        <a:graphic>
          <a:graphicData uri="http://schemas.openxmlformats.org/presentationml/2006/ole">
            <p:oleObj spid="_x0000_s19478" name="Rovnice" r:id="rId15" imgW="723600" imgH="228600" progId="Equation.3">
              <p:embed/>
            </p:oleObj>
          </a:graphicData>
        </a:graphic>
      </p:graphicFrame>
      <p:graphicFrame>
        <p:nvGraphicFramePr>
          <p:cNvPr id="19479" name="Object 23"/>
          <p:cNvGraphicFramePr>
            <a:graphicFrameLocks noChangeAspect="1"/>
          </p:cNvGraphicFramePr>
          <p:nvPr/>
        </p:nvGraphicFramePr>
        <p:xfrm>
          <a:off x="5075239" y="4458964"/>
          <a:ext cx="1801018" cy="1058268"/>
        </p:xfrm>
        <a:graphic>
          <a:graphicData uri="http://schemas.openxmlformats.org/presentationml/2006/ole">
            <p:oleObj spid="_x0000_s19479" name="Rovnice" r:id="rId16" imgW="672840" imgH="393480" progId="Equation.3">
              <p:embed/>
            </p:oleObj>
          </a:graphicData>
        </a:graphic>
      </p:graphicFrame>
      <p:graphicFrame>
        <p:nvGraphicFramePr>
          <p:cNvPr id="19480" name="Object 24"/>
          <p:cNvGraphicFramePr>
            <a:graphicFrameLocks noChangeAspect="1"/>
          </p:cNvGraphicFramePr>
          <p:nvPr/>
        </p:nvGraphicFramePr>
        <p:xfrm>
          <a:off x="6372200" y="5517232"/>
          <a:ext cx="1428750" cy="444500"/>
        </p:xfrm>
        <a:graphic>
          <a:graphicData uri="http://schemas.openxmlformats.org/presentationml/2006/ole">
            <p:oleObj spid="_x0000_s19480" name="Rovnice" r:id="rId17" imgW="533160" imgH="164880" progId="Equation.3">
              <p:embed/>
            </p:oleObj>
          </a:graphicData>
        </a:graphic>
      </p:graphicFrame>
      <p:graphicFrame>
        <p:nvGraphicFramePr>
          <p:cNvPr id="19481" name="Object 25"/>
          <p:cNvGraphicFramePr>
            <a:graphicFrameLocks noChangeAspect="1"/>
          </p:cNvGraphicFramePr>
          <p:nvPr/>
        </p:nvGraphicFramePr>
        <p:xfrm>
          <a:off x="4194175" y="6237288"/>
          <a:ext cx="1463675" cy="444500"/>
        </p:xfrm>
        <a:graphic>
          <a:graphicData uri="http://schemas.openxmlformats.org/presentationml/2006/ole">
            <p:oleObj spid="_x0000_s19481" name="Rovnice" r:id="rId18" imgW="54576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2708920"/>
            <a:ext cx="7772400" cy="792088"/>
          </a:xfrm>
        </p:spPr>
        <p:txBody>
          <a:bodyPr/>
          <a:lstStyle/>
          <a:p>
            <a:pPr algn="ctr"/>
            <a:r>
              <a:rPr lang="cs-CZ" i="1" cap="none" dirty="0" err="1" smtClean="0"/>
              <a:t>Petáková</a:t>
            </a:r>
            <a:r>
              <a:rPr lang="cs-CZ" i="1" cap="none" dirty="0" smtClean="0"/>
              <a:t> str. 134 / </a:t>
            </a:r>
            <a:r>
              <a:rPr lang="cs-CZ" i="1" cap="none" dirty="0" err="1" smtClean="0"/>
              <a:t>cv</a:t>
            </a:r>
            <a:r>
              <a:rPr lang="cs-CZ" i="1" cap="none" dirty="0" smtClean="0"/>
              <a:t>. 1</a:t>
            </a:r>
            <a:endParaRPr lang="en-GB" i="1" cap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2348880"/>
            <a:ext cx="7772400" cy="1362075"/>
          </a:xfrm>
        </p:spPr>
        <p:txBody>
          <a:bodyPr/>
          <a:lstStyle/>
          <a:p>
            <a:pPr algn="ctr"/>
            <a:r>
              <a:rPr lang="cs-CZ" cap="none" dirty="0" smtClean="0"/>
              <a:t>Příště…</a:t>
            </a:r>
            <a:br>
              <a:rPr lang="cs-CZ" cap="none" dirty="0" smtClean="0"/>
            </a:br>
            <a:r>
              <a:rPr lang="cs-CZ" cap="none" dirty="0" smtClean="0"/>
              <a:t>Umocňování komplexních čísel</a:t>
            </a:r>
            <a:endParaRPr lang="en-GB" cap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</TotalTime>
  <Words>92</Words>
  <Application>Microsoft Office PowerPoint</Application>
  <PresentationFormat>Předvádění na obrazovce (4:3)</PresentationFormat>
  <Paragraphs>34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Rovnice</vt:lpstr>
      <vt:lpstr>3.1 Početní operace s komplexními čísly</vt:lpstr>
      <vt:lpstr>Jsou dána čísla:</vt:lpstr>
      <vt:lpstr>Jsou dána čísla:</vt:lpstr>
      <vt:lpstr>Jsou dána čísla:</vt:lpstr>
      <vt:lpstr>Snímek 5</vt:lpstr>
      <vt:lpstr>Př.: Zapiš v algebraickém tvaru </vt:lpstr>
      <vt:lpstr>Petáková str. 134 / cv. 1</vt:lpstr>
      <vt:lpstr>Příště… Umocňování komplexních čísel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Komplexní čísla</dc:title>
  <dc:creator>Mgr. Petra Toboříková</dc:creator>
  <cp:lastModifiedBy>Mgr. Petra Toboříková</cp:lastModifiedBy>
  <cp:revision>43</cp:revision>
  <dcterms:created xsi:type="dcterms:W3CDTF">2015-03-03T10:02:09Z</dcterms:created>
  <dcterms:modified xsi:type="dcterms:W3CDTF">2015-03-05T10:05:02Z</dcterms:modified>
</cp:coreProperties>
</file>