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8000"/>
    <a:srgbClr val="CCFF66"/>
    <a:srgbClr val="99FFCC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9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>
                <a:alpha val="49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/>
              <a:t>3 Komplexní čísla</a:t>
            </a:r>
            <a:endParaRPr lang="en-GB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776864" cy="17526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</a:rPr>
              <a:t>Mgr. Petra Toboříková, Ph.D.</a:t>
            </a:r>
          </a:p>
          <a:p>
            <a:r>
              <a:rPr lang="cs-CZ" sz="2400" b="1" dirty="0" smtClean="0"/>
              <a:t>VOŠZ a SZŠ, Hradec Králové, Komenského 234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3622086" y="836712"/>
          <a:ext cx="1899828" cy="648072"/>
        </p:xfrm>
        <a:graphic>
          <a:graphicData uri="http://schemas.openxmlformats.org/presentationml/2006/ole">
            <p:oleObj spid="_x0000_s1026" name="Rovnice" r:id="rId3" imgW="596880" imgH="203040" progId="Equation.3">
              <p:embed/>
            </p:oleObj>
          </a:graphicData>
        </a:graphic>
      </p:graphicFrame>
      <p:graphicFrame>
        <p:nvGraphicFramePr>
          <p:cNvPr id="1027" name="Object 1"/>
          <p:cNvGraphicFramePr>
            <a:graphicFrameLocks noChangeAspect="1"/>
          </p:cNvGraphicFramePr>
          <p:nvPr/>
        </p:nvGraphicFramePr>
        <p:xfrm>
          <a:off x="4283968" y="1484784"/>
          <a:ext cx="1526207" cy="602103"/>
        </p:xfrm>
        <a:graphic>
          <a:graphicData uri="http://schemas.openxmlformats.org/presentationml/2006/ole">
            <p:oleObj spid="_x0000_s1027" name="Rovnice" r:id="rId4" imgW="482400" imgH="190440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67544" y="2204864"/>
            <a:ext cx="758271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indent="-269875">
              <a:buFont typeface="Arial" pitchFamily="34" charset="0"/>
              <a:buChar char="•"/>
            </a:pPr>
            <a:r>
              <a:rPr lang="cs-CZ" sz="2800" dirty="0" smtClean="0"/>
              <a:t>v reálných číslech nemá řešení</a:t>
            </a:r>
          </a:p>
          <a:p>
            <a:pPr marL="269875" indent="-269875">
              <a:buFont typeface="Arial" pitchFamily="34" charset="0"/>
              <a:buChar char="•"/>
            </a:pPr>
            <a:r>
              <a:rPr lang="cs-CZ" sz="2800" dirty="0" smtClean="0"/>
              <a:t>předpokládejme, že existuje číslo (označme ho </a:t>
            </a:r>
            <a:r>
              <a:rPr lang="cs-CZ" sz="2800" b="1" i="1" dirty="0" smtClean="0"/>
              <a:t>i</a:t>
            </a:r>
            <a:r>
              <a:rPr lang="cs-CZ" sz="2800" dirty="0" smtClean="0"/>
              <a:t>),</a:t>
            </a:r>
          </a:p>
          <a:p>
            <a:pPr marL="269875" indent="-4763"/>
            <a:r>
              <a:rPr lang="cs-CZ" sz="2800" dirty="0" smtClean="0"/>
              <a:t>pro které platí:</a:t>
            </a:r>
            <a:endParaRPr lang="en-GB" sz="2800" dirty="0"/>
          </a:p>
        </p:txBody>
      </p:sp>
      <p:graphicFrame>
        <p:nvGraphicFramePr>
          <p:cNvPr id="1028" name="Object 1"/>
          <p:cNvGraphicFramePr>
            <a:graphicFrameLocks noChangeAspect="1"/>
          </p:cNvGraphicFramePr>
          <p:nvPr/>
        </p:nvGraphicFramePr>
        <p:xfrm>
          <a:off x="3635896" y="3140968"/>
          <a:ext cx="1365250" cy="603250"/>
        </p:xfrm>
        <a:graphic>
          <a:graphicData uri="http://schemas.openxmlformats.org/presentationml/2006/ole">
            <p:oleObj spid="_x0000_s1028" name="Rovnice" r:id="rId5" imgW="431640" imgH="19044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724211" y="3988221"/>
            <a:ext cx="35597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indent="-269875"/>
            <a:r>
              <a:rPr lang="cs-CZ" sz="2800" dirty="0" smtClean="0"/>
              <a:t>Řeší číslo </a:t>
            </a:r>
            <a:r>
              <a:rPr lang="cs-CZ" sz="2800" b="1" i="1" dirty="0" smtClean="0"/>
              <a:t>i</a:t>
            </a:r>
            <a:r>
              <a:rPr lang="cs-CZ" sz="2800" dirty="0" smtClean="0"/>
              <a:t> naši rovnici?</a:t>
            </a:r>
            <a:endParaRPr lang="en-GB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3985900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indent="-269875"/>
            <a:r>
              <a:rPr lang="cs-CZ" sz="2800" dirty="0" smtClean="0"/>
              <a:t>ANO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2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48180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Komplexním číslem nazýváme výraz ve tvaru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kde a, b jsou reálná čísla  a </a:t>
            </a:r>
            <a:r>
              <a:rPr lang="cs-CZ" sz="3200" b="1" i="1" dirty="0" smtClean="0">
                <a:solidFill>
                  <a:srgbClr val="0070C0"/>
                </a:solidFill>
              </a:rPr>
              <a:t>i</a:t>
            </a:r>
            <a:r>
              <a:rPr lang="cs-CZ" sz="3200" dirty="0" smtClean="0"/>
              <a:t> je číslo, pro něž platí: 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707903" y="2420888"/>
          <a:ext cx="1629655" cy="720080"/>
        </p:xfrm>
        <a:graphic>
          <a:graphicData uri="http://schemas.openxmlformats.org/presentationml/2006/ole">
            <p:oleObj spid="_x0000_s15362" name="Rovnice" r:id="rId3" imgW="431640" imgH="19044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3635896" y="1124744"/>
          <a:ext cx="1593368" cy="798934"/>
        </p:xfrm>
        <a:graphic>
          <a:graphicData uri="http://schemas.openxmlformats.org/presentationml/2006/ole">
            <p:oleObj spid="_x0000_s15363" name="Rovnice" r:id="rId4" imgW="355320" imgH="17748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3429000"/>
            <a:ext cx="54519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číslo </a:t>
            </a:r>
            <a:r>
              <a:rPr lang="cs-CZ" sz="3200" b="1" dirty="0" smtClean="0"/>
              <a:t>a</a:t>
            </a:r>
            <a:r>
              <a:rPr lang="cs-CZ" sz="3200" dirty="0" smtClean="0"/>
              <a:t>:	</a:t>
            </a:r>
            <a:r>
              <a:rPr lang="cs-CZ" sz="3200" b="1" dirty="0" smtClean="0">
                <a:solidFill>
                  <a:srgbClr val="0070C0"/>
                </a:solidFill>
              </a:rPr>
              <a:t>reálná</a:t>
            </a:r>
            <a:r>
              <a:rPr lang="cs-CZ" sz="3200" dirty="0" smtClean="0"/>
              <a:t> část</a:t>
            </a:r>
          </a:p>
          <a:p>
            <a:r>
              <a:rPr lang="cs-CZ" sz="3200" dirty="0" smtClean="0"/>
              <a:t>číslo </a:t>
            </a:r>
            <a:r>
              <a:rPr lang="cs-CZ" sz="3200" b="1" dirty="0" smtClean="0"/>
              <a:t>b</a:t>
            </a:r>
            <a:r>
              <a:rPr lang="cs-CZ" sz="3200" dirty="0" smtClean="0"/>
              <a:t>:	</a:t>
            </a:r>
            <a:r>
              <a:rPr lang="cs-CZ" sz="3200" b="1" dirty="0" smtClean="0">
                <a:solidFill>
                  <a:srgbClr val="0070C0"/>
                </a:solidFill>
              </a:rPr>
              <a:t>imaginární</a:t>
            </a:r>
            <a:r>
              <a:rPr lang="cs-CZ" sz="3200" dirty="0" smtClean="0"/>
              <a:t> část</a:t>
            </a:r>
          </a:p>
          <a:p>
            <a:r>
              <a:rPr lang="cs-CZ" sz="3200" dirty="0" smtClean="0"/>
              <a:t>číslo </a:t>
            </a:r>
            <a:r>
              <a:rPr lang="cs-CZ" sz="3200" b="1" i="1" dirty="0" smtClean="0"/>
              <a:t>i</a:t>
            </a:r>
            <a:r>
              <a:rPr lang="cs-CZ" sz="3200" dirty="0" smtClean="0"/>
              <a:t>:	</a:t>
            </a:r>
            <a:r>
              <a:rPr lang="cs-CZ" sz="3200" b="1" dirty="0" smtClean="0">
                <a:solidFill>
                  <a:srgbClr val="0070C0"/>
                </a:solidFill>
              </a:rPr>
              <a:t>imaginární jednotka</a:t>
            </a:r>
            <a:endParaRPr lang="en-GB" sz="3200" b="1" dirty="0" smtClean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5315724"/>
            <a:ext cx="65501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Množinu komplexních čísel značíme C,</a:t>
            </a:r>
            <a:br>
              <a:rPr lang="cs-CZ" sz="3200" dirty="0" smtClean="0"/>
            </a:br>
            <a:r>
              <a:rPr lang="cs-CZ" sz="3200" dirty="0" smtClean="0"/>
              <a:t>komplexní číslo většinou z.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komplexních čísel</a:t>
            </a:r>
            <a:endParaRPr lang="en-GB" dirty="0"/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977900" y="1717675"/>
          <a:ext cx="2733675" cy="911225"/>
        </p:xfrm>
        <a:graphic>
          <a:graphicData uri="http://schemas.openxmlformats.org/presentationml/2006/ole">
            <p:oleObj spid="_x0000_s16386" name="Rovnice" r:id="rId3" imgW="609480" imgH="203040" progId="Equation.3">
              <p:embed/>
            </p:oleObj>
          </a:graphicData>
        </a:graphic>
      </p:graphicFrame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4318000" y="2767013"/>
          <a:ext cx="3644900" cy="1082675"/>
        </p:xfrm>
        <a:graphic>
          <a:graphicData uri="http://schemas.openxmlformats.org/presentationml/2006/ole">
            <p:oleObj spid="_x0000_s16388" name="Rovnice" r:id="rId4" imgW="812520" imgH="241200" progId="Equation.3">
              <p:embed/>
            </p:oleObj>
          </a:graphicData>
        </a:graphic>
      </p:graphicFrame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1331640" y="4005064"/>
          <a:ext cx="2163763" cy="968375"/>
        </p:xfrm>
        <a:graphic>
          <a:graphicData uri="http://schemas.openxmlformats.org/presentationml/2006/ole">
            <p:oleObj spid="_x0000_s16389" name="Rovnice" r:id="rId5" imgW="482400" imgH="215640" progId="Equation.3">
              <p:embed/>
            </p:oleObj>
          </a:graphicData>
        </a:graphic>
      </p:graphicFrame>
      <p:graphicFrame>
        <p:nvGraphicFramePr>
          <p:cNvPr id="16390" name="Object 6"/>
          <p:cNvGraphicFramePr>
            <a:graphicFrameLocks noChangeAspect="1"/>
          </p:cNvGraphicFramePr>
          <p:nvPr/>
        </p:nvGraphicFramePr>
        <p:xfrm>
          <a:off x="4603750" y="4657725"/>
          <a:ext cx="3074988" cy="1765300"/>
        </p:xfrm>
        <a:graphic>
          <a:graphicData uri="http://schemas.openxmlformats.org/presentationml/2006/ole">
            <p:oleObj spid="_x0000_s16390" name="Rovnice" r:id="rId6" imgW="6858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/>
          <a:lstStyle/>
          <a:p>
            <a:r>
              <a:rPr lang="cs-CZ" dirty="0" smtClean="0"/>
              <a:t>Uplatnění komplexních čísel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3317"/>
            <a:ext cx="8363272" cy="5030019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cs-CZ" sz="2400" dirty="0" smtClean="0"/>
              <a:t>elektronika – napětí a impedance ve střídavých obvodech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3D hry (pootočení obrázků)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navrhování reproduktorů a jiných zvukových zařízení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sestrojování solárních panelů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kvantová mechanika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mechanika kapalin</a:t>
            </a:r>
          </a:p>
          <a:p>
            <a:pPr lvl="0">
              <a:lnSpc>
                <a:spcPct val="150000"/>
              </a:lnSpc>
            </a:pPr>
            <a:r>
              <a:rPr lang="cs-CZ" sz="2400" dirty="0" smtClean="0"/>
              <a:t>prutové konstrukce při práci architektů a inženýrů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generování </a:t>
            </a:r>
            <a:r>
              <a:rPr lang="cs-CZ" sz="2400" dirty="0" err="1" smtClean="0"/>
              <a:t>fraktálů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634082"/>
          </a:xfrm>
        </p:spPr>
        <p:txBody>
          <a:bodyPr anchor="t">
            <a:normAutofit/>
          </a:bodyPr>
          <a:lstStyle/>
          <a:p>
            <a:pPr algn="l"/>
            <a:r>
              <a:rPr lang="cs-CZ" sz="3200" dirty="0" smtClean="0"/>
              <a:t>Algebraický tvar komplexního čísla:</a:t>
            </a:r>
            <a:endParaRPr lang="en-GB" sz="3200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6469810" y="188913"/>
          <a:ext cx="2206646" cy="719807"/>
        </p:xfrm>
        <a:graphic>
          <a:graphicData uri="http://schemas.openxmlformats.org/presentationml/2006/ole">
            <p:oleObj spid="_x0000_s17410" name="Rovnice" r:id="rId3" imgW="545760" imgH="177480" progId="Equation.3">
              <p:embed/>
            </p:oleObj>
          </a:graphicData>
        </a:graphic>
      </p:graphicFrame>
      <p:sp>
        <p:nvSpPr>
          <p:cNvPr id="4" name="Obdélník 3"/>
          <p:cNvSpPr/>
          <p:nvPr/>
        </p:nvSpPr>
        <p:spPr>
          <a:xfrm>
            <a:off x="899592" y="1196752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Komplexní čísla jsou nadmnožinou reálných čísel.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3312078" y="4797152"/>
            <a:ext cx="1152128" cy="9361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81300" y="4725144"/>
            <a:ext cx="386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N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096054" y="4293096"/>
            <a:ext cx="2456656" cy="159256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dirty="0" smtClean="0">
                <a:solidFill>
                  <a:schemeClr val="tx1"/>
                </a:solidFill>
              </a:rPr>
              <a:t>-12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67944" y="4221088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Z</a:t>
            </a:r>
            <a:endParaRPr lang="en-GB" sz="2400" b="1" dirty="0">
              <a:solidFill>
                <a:srgbClr val="C00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880030" y="3501008"/>
            <a:ext cx="3816424" cy="2592288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44008" y="3501008"/>
            <a:ext cx="396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Q</a:t>
            </a:r>
            <a:endParaRPr lang="en-GB" sz="2400" b="1" dirty="0">
              <a:solidFill>
                <a:srgbClr val="008000"/>
              </a:solidFill>
            </a:endParaRPr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5688342" y="4437112"/>
          <a:ext cx="356547" cy="651396"/>
        </p:xfrm>
        <a:graphic>
          <a:graphicData uri="http://schemas.openxmlformats.org/presentationml/2006/ole">
            <p:oleObj spid="_x0000_s17411" name="Rovnice" r:id="rId4" imgW="215640" imgH="393480" progId="Equation.3">
              <p:embed/>
            </p:oleObj>
          </a:graphicData>
        </a:graphic>
      </p:graphicFrame>
      <p:sp>
        <p:nvSpPr>
          <p:cNvPr id="12" name="Elipsa 11"/>
          <p:cNvSpPr/>
          <p:nvPr/>
        </p:nvSpPr>
        <p:spPr>
          <a:xfrm>
            <a:off x="2627784" y="2780928"/>
            <a:ext cx="4788750" cy="34563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2780928"/>
            <a:ext cx="360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en-GB" sz="2400" b="1" dirty="0"/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/>
        </p:nvGraphicFramePr>
        <p:xfrm>
          <a:off x="6696454" y="4005064"/>
          <a:ext cx="370730" cy="368190"/>
        </p:xfrm>
        <a:graphic>
          <a:graphicData uri="http://schemas.openxmlformats.org/presentationml/2006/ole">
            <p:oleObj spid="_x0000_s17412" name="Rovnice" r:id="rId5" imgW="139680" imgH="139680" progId="Equation.3">
              <p:embed/>
            </p:oleObj>
          </a:graphicData>
        </a:graphic>
      </p:graphicFrame>
      <p:sp>
        <p:nvSpPr>
          <p:cNvPr id="15" name="Elipsa 14"/>
          <p:cNvSpPr/>
          <p:nvPr/>
        </p:nvSpPr>
        <p:spPr>
          <a:xfrm>
            <a:off x="2375538" y="1988840"/>
            <a:ext cx="6012886" cy="4392488"/>
          </a:xfrm>
          <a:prstGeom prst="ellipse">
            <a:avLst/>
          </a:prstGeom>
          <a:noFill/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1988840"/>
            <a:ext cx="360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C</a:t>
            </a:r>
            <a:endParaRPr lang="en-GB" sz="2400" b="1" dirty="0">
              <a:solidFill>
                <a:srgbClr val="CC0099"/>
              </a:solidFill>
            </a:endParaRPr>
          </a:p>
        </p:txBody>
      </p:sp>
      <p:graphicFrame>
        <p:nvGraphicFramePr>
          <p:cNvPr id="17" name="Object 3"/>
          <p:cNvGraphicFramePr>
            <a:graphicFrameLocks noChangeAspect="1"/>
          </p:cNvGraphicFramePr>
          <p:nvPr/>
        </p:nvGraphicFramePr>
        <p:xfrm>
          <a:off x="6732240" y="2850009"/>
          <a:ext cx="946150" cy="434975"/>
        </p:xfrm>
        <a:graphic>
          <a:graphicData uri="http://schemas.openxmlformats.org/presentationml/2006/ole">
            <p:oleObj spid="_x0000_s17413" name="Rovnice" r:id="rId6" imgW="3553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2" grpId="0" animBg="1"/>
      <p:bldP spid="13" grpId="0"/>
      <p:bldP spid="15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26876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670300" algn="l"/>
              </a:tabLst>
            </a:pPr>
            <a:r>
              <a:rPr lang="cs-CZ" sz="3200" dirty="0" smtClean="0"/>
              <a:t>Mějme číslo 	, pokud platí: </a:t>
            </a:r>
            <a:endParaRPr lang="en-GB" sz="3200" dirty="0"/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2411760" y="1328543"/>
          <a:ext cx="1584176" cy="516281"/>
        </p:xfrm>
        <a:graphic>
          <a:graphicData uri="http://schemas.openxmlformats.org/presentationml/2006/ole">
            <p:oleObj spid="_x0000_s18434" name="Rovnice" r:id="rId3" imgW="545760" imgH="17748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-252536" y="2586970"/>
            <a:ext cx="69847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3232150" algn="l"/>
              </a:tabLst>
            </a:pPr>
            <a:r>
              <a:rPr lang="cs-CZ" sz="3000" dirty="0" smtClean="0"/>
              <a:t> 	z je </a:t>
            </a:r>
            <a:r>
              <a:rPr lang="cs-CZ" sz="3000" b="1" dirty="0" smtClean="0">
                <a:solidFill>
                  <a:srgbClr val="CC0099"/>
                </a:solidFill>
              </a:rPr>
              <a:t>imaginární číslo </a:t>
            </a:r>
            <a:endParaRPr lang="en-GB" sz="3000" b="1" dirty="0">
              <a:solidFill>
                <a:srgbClr val="CC0099"/>
              </a:solidFill>
            </a:endParaRPr>
          </a:p>
        </p:txBody>
      </p: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683568" y="2586970"/>
          <a:ext cx="993775" cy="515937"/>
        </p:xfrm>
        <a:graphic>
          <a:graphicData uri="http://schemas.openxmlformats.org/presentationml/2006/ole">
            <p:oleObj spid="_x0000_s18435" name="Rovnice" r:id="rId4" imgW="342720" imgH="17748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-252536" y="3307050"/>
            <a:ext cx="79928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3232150" algn="l"/>
              </a:tabLst>
            </a:pPr>
            <a:r>
              <a:rPr lang="cs-CZ" sz="3000" dirty="0" smtClean="0"/>
              <a:t> 	z je </a:t>
            </a:r>
            <a:r>
              <a:rPr lang="cs-CZ" sz="3000" b="1" dirty="0" smtClean="0">
                <a:solidFill>
                  <a:srgbClr val="002060"/>
                </a:solidFill>
              </a:rPr>
              <a:t>ryze</a:t>
            </a:r>
            <a:r>
              <a:rPr lang="cs-CZ" sz="3000" dirty="0" smtClean="0"/>
              <a:t> </a:t>
            </a:r>
            <a:r>
              <a:rPr lang="cs-CZ" sz="3000" b="1" dirty="0" smtClean="0">
                <a:solidFill>
                  <a:srgbClr val="CC0099"/>
                </a:solidFill>
              </a:rPr>
              <a:t>imaginární číslo </a:t>
            </a:r>
            <a:endParaRPr lang="en-GB" sz="3000" b="1" dirty="0">
              <a:solidFill>
                <a:srgbClr val="CC0099"/>
              </a:solidFill>
            </a:endParaRPr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683568" y="3289439"/>
          <a:ext cx="1951037" cy="552450"/>
        </p:xfrm>
        <a:graphic>
          <a:graphicData uri="http://schemas.openxmlformats.org/presentationml/2006/ole">
            <p:oleObj spid="_x0000_s18436" name="Rovnice" r:id="rId5" imgW="672840" imgH="19044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-252536" y="4099138"/>
            <a:ext cx="79928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3232150" algn="l"/>
              </a:tabLst>
            </a:pPr>
            <a:r>
              <a:rPr lang="cs-CZ" sz="3000" dirty="0" smtClean="0"/>
              <a:t> 	z je </a:t>
            </a:r>
            <a:r>
              <a:rPr lang="cs-CZ" sz="3000" b="1" dirty="0" smtClean="0"/>
              <a:t>reálné číslo</a:t>
            </a:r>
            <a:endParaRPr lang="en-GB" sz="3000" b="1" dirty="0"/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683568" y="4099064"/>
          <a:ext cx="993775" cy="515937"/>
        </p:xfrm>
        <a:graphic>
          <a:graphicData uri="http://schemas.openxmlformats.org/presentationml/2006/ole">
            <p:oleObj spid="_x0000_s18437" name="Rovnice" r:id="rId6" imgW="342720" imgH="177480" progId="Equation.3">
              <p:embed/>
            </p:oleObj>
          </a:graphicData>
        </a:graphic>
      </p:graphicFrame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7160071" y="1403499"/>
          <a:ext cx="1876425" cy="441325"/>
        </p:xfrm>
        <a:graphic>
          <a:graphicData uri="http://schemas.openxmlformats.org/presentationml/2006/ole">
            <p:oleObj spid="_x0000_s18438" name="Rovnice" r:id="rId7" imgW="647640" imgH="152280" progId="Equation.3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7164288" y="2649701"/>
          <a:ext cx="1876425" cy="441325"/>
        </p:xfrm>
        <a:graphic>
          <a:graphicData uri="http://schemas.openxmlformats.org/presentationml/2006/ole">
            <p:oleObj spid="_x0000_s18439" name="Rovnice" r:id="rId8" imgW="647640" imgH="152280" progId="Equation.3">
              <p:embed/>
            </p:oleObj>
          </a:graphicData>
        </a:graphic>
      </p:graphicFrame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7605713" y="3306901"/>
          <a:ext cx="993775" cy="441325"/>
        </p:xfrm>
        <a:graphic>
          <a:graphicData uri="http://schemas.openxmlformats.org/presentationml/2006/ole">
            <p:oleObj spid="_x0000_s18440" name="Rovnice" r:id="rId9" imgW="342720" imgH="152280" progId="Equation.3">
              <p:embed/>
            </p:oleObj>
          </a:graphicData>
        </a:graphic>
      </p:graphicFrame>
      <p:graphicFrame>
        <p:nvGraphicFramePr>
          <p:cNvPr id="18441" name="Object 9"/>
          <p:cNvGraphicFramePr>
            <a:graphicFrameLocks noChangeAspect="1"/>
          </p:cNvGraphicFramePr>
          <p:nvPr/>
        </p:nvGraphicFramePr>
        <p:xfrm>
          <a:off x="7524328" y="4099064"/>
          <a:ext cx="1177925" cy="441325"/>
        </p:xfrm>
        <a:graphic>
          <a:graphicData uri="http://schemas.openxmlformats.org/presentationml/2006/ole">
            <p:oleObj spid="_x0000_s18441" name="Rovnice" r:id="rId10" imgW="40608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pPr marL="901700" indent="-901700" algn="l"/>
            <a:r>
              <a:rPr lang="cs-CZ" sz="3200" i="1" dirty="0" smtClean="0"/>
              <a:t>Př.:	Z následujících čísel vyber čísla komplexní a rozděl je do skupin:</a:t>
            </a:r>
            <a:br>
              <a:rPr lang="cs-CZ" sz="3200" i="1" dirty="0" smtClean="0"/>
            </a:br>
            <a:endParaRPr lang="en-GB" sz="3200" dirty="0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4313238" y="5211763"/>
          <a:ext cx="809625" cy="477837"/>
        </p:xfrm>
        <a:graphic>
          <a:graphicData uri="http://schemas.openxmlformats.org/presentationml/2006/ole">
            <p:oleObj spid="_x0000_s19458" name="Rovnice" r:id="rId3" imgW="279360" imgH="164880" progId="Equation.3">
              <p:embed/>
            </p:oleObj>
          </a:graphicData>
        </a:graphic>
      </p:graphicFrame>
      <p:sp>
        <p:nvSpPr>
          <p:cNvPr id="4" name="Obdélník 3"/>
          <p:cNvSpPr/>
          <p:nvPr/>
        </p:nvSpPr>
        <p:spPr>
          <a:xfrm>
            <a:off x="611560" y="1484784"/>
            <a:ext cx="2605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CC0099"/>
                </a:solidFill>
              </a:rPr>
              <a:t>imaginární číslo </a:t>
            </a:r>
            <a:endParaRPr lang="en-GB" sz="2800" dirty="0"/>
          </a:p>
        </p:txBody>
      </p:sp>
      <p:sp>
        <p:nvSpPr>
          <p:cNvPr id="5" name="Obdélník 4"/>
          <p:cNvSpPr/>
          <p:nvPr/>
        </p:nvSpPr>
        <p:spPr>
          <a:xfrm>
            <a:off x="3275856" y="1484784"/>
            <a:ext cx="3301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ryze</a:t>
            </a:r>
            <a:r>
              <a:rPr lang="cs-CZ" sz="2800" dirty="0" smtClean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imaginární číslo 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32240" y="1484784"/>
            <a:ext cx="18733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reálné číslo</a:t>
            </a:r>
            <a:endParaRPr lang="en-GB" sz="2800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203848" y="1916832"/>
            <a:ext cx="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588224" y="1916832"/>
            <a:ext cx="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4355976" y="5229200"/>
          <a:ext cx="661987" cy="477837"/>
        </p:xfrm>
        <a:graphic>
          <a:graphicData uri="http://schemas.openxmlformats.org/presentationml/2006/ole">
            <p:oleObj spid="_x0000_s19459" name="Rovnice" r:id="rId4" imgW="228600" imgH="164880" progId="Equation.3">
              <p:embed/>
            </p:oleObj>
          </a:graphicData>
        </a:graphic>
      </p:graphicFrame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4206875" y="5229200"/>
          <a:ext cx="1103313" cy="477837"/>
        </p:xfrm>
        <a:graphic>
          <a:graphicData uri="http://schemas.openxmlformats.org/presentationml/2006/ole">
            <p:oleObj spid="_x0000_s19460" name="Rovnice" r:id="rId5" imgW="380880" imgH="164880" progId="Equation.3">
              <p:embed/>
            </p:oleObj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4505325" y="4869160"/>
          <a:ext cx="514350" cy="1139825"/>
        </p:xfrm>
        <a:graphic>
          <a:graphicData uri="http://schemas.openxmlformats.org/presentationml/2006/ole">
            <p:oleObj spid="_x0000_s19461" name="Rovnice" r:id="rId6" imgW="177480" imgH="393480" progId="Equation.3">
              <p:embed/>
            </p:oleObj>
          </a:graphicData>
        </a:graphic>
      </p:graphicFrame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3995936" y="5085184"/>
          <a:ext cx="1504950" cy="625475"/>
        </p:xfrm>
        <a:graphic>
          <a:graphicData uri="http://schemas.openxmlformats.org/presentationml/2006/ole">
            <p:oleObj spid="_x0000_s19462" name="Rovnice" r:id="rId7" imgW="520560" imgH="215640" progId="Equation.3">
              <p:embed/>
            </p:oleObj>
          </a:graphicData>
        </a:graphic>
      </p:graphicFrame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3995936" y="5085184"/>
          <a:ext cx="1320800" cy="625475"/>
        </p:xfrm>
        <a:graphic>
          <a:graphicData uri="http://schemas.openxmlformats.org/presentationml/2006/ole">
            <p:oleObj spid="_x0000_s19463" name="Rovnice" r:id="rId8" imgW="457200" imgH="215640" progId="Equation.3">
              <p:embed/>
            </p:oleObj>
          </a:graphicData>
        </a:graphic>
      </p:graphicFrame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3865563" y="5229200"/>
          <a:ext cx="1724025" cy="550862"/>
        </p:xfrm>
        <a:graphic>
          <a:graphicData uri="http://schemas.openxmlformats.org/presentationml/2006/ole">
            <p:oleObj spid="_x0000_s19464" name="Rovnice" r:id="rId9" imgW="596880" imgH="190440" progId="Equation.3">
              <p:embed/>
            </p:oleObj>
          </a:graphicData>
        </a:graphic>
      </p:graphicFrame>
      <p:graphicFrame>
        <p:nvGraphicFramePr>
          <p:cNvPr id="19465" name="Object 9"/>
          <p:cNvGraphicFramePr>
            <a:graphicFrameLocks noChangeAspect="1"/>
          </p:cNvGraphicFramePr>
          <p:nvPr/>
        </p:nvGraphicFramePr>
        <p:xfrm>
          <a:off x="4499992" y="5229200"/>
          <a:ext cx="514350" cy="441325"/>
        </p:xfrm>
        <a:graphic>
          <a:graphicData uri="http://schemas.openxmlformats.org/presentationml/2006/ole">
            <p:oleObj spid="_x0000_s19465" name="Rovnice" r:id="rId10" imgW="17748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9556E-7 L -0.33889 -0.45166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022E-16 -4.73636E-6 L 0.31823 -0.46484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" y="-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93987E-6 L -0.33524 -0.332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L 0.00278 -0.43964 " pathEditMode="relative" rAng="0" ptsTypes="AA">
                                      <p:cBhvr>
                                        <p:cTn id="5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023 L 0.31927 -0.31822 " pathEditMode="relative" rAng="0" ptsTypes="AA">
                                      <p:cBhvr>
                                        <p:cTn id="62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" y="-1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0023 L -0.32413 -0.20282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-1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L 0.0033 -0.32585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2348880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cs-CZ" cap="none" dirty="0" smtClean="0"/>
              <a:t>Příště…</a:t>
            </a:r>
            <a:br>
              <a:rPr lang="cs-CZ" cap="none" dirty="0" smtClean="0"/>
            </a:br>
            <a:r>
              <a:rPr lang="cs-CZ" cap="none" dirty="0" smtClean="0"/>
              <a:t>Početní operace s komplexními čísly</a:t>
            </a:r>
            <a:endParaRPr lang="en-GB" cap="non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138</Words>
  <Application>Microsoft Office PowerPoint</Application>
  <PresentationFormat>Předvádění na obrazovce (4:3)</PresentationFormat>
  <Paragraphs>41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3 Komplexní čísla</vt:lpstr>
      <vt:lpstr>Snímek 2</vt:lpstr>
      <vt:lpstr>Snímek 3</vt:lpstr>
      <vt:lpstr>Příklady komplexních čísel</vt:lpstr>
      <vt:lpstr>Uplatnění komplexních čísel</vt:lpstr>
      <vt:lpstr>Algebraický tvar komplexního čísla:</vt:lpstr>
      <vt:lpstr>Snímek 7</vt:lpstr>
      <vt:lpstr>Př.: Z následujících čísel vyber čísla komplexní a rozděl je do skupin: </vt:lpstr>
      <vt:lpstr>Příště… Početní operace s komplexními čísly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Komplexní čísla</dc:title>
  <dc:creator>Mgr. Petra Toboříková</dc:creator>
  <cp:lastModifiedBy>Mgr. Petra Toboříková</cp:lastModifiedBy>
  <cp:revision>29</cp:revision>
  <dcterms:created xsi:type="dcterms:W3CDTF">2015-03-03T10:02:09Z</dcterms:created>
  <dcterms:modified xsi:type="dcterms:W3CDTF">2015-03-05T10:05:11Z</dcterms:modified>
</cp:coreProperties>
</file>